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4.xml" ContentType="application/vnd.openxmlformats-officedocument.theme+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1"/>
    <p:sldMasterId id="2147483754" r:id="rId2"/>
    <p:sldMasterId id="2147483766" r:id="rId3"/>
    <p:sldMasterId id="2147483780" r:id="rId4"/>
    <p:sldMasterId id="2147483797" r:id="rId5"/>
  </p:sldMasterIdLst>
  <p:notesMasterIdLst>
    <p:notesMasterId r:id="rId73"/>
  </p:notesMasterIdLst>
  <p:sldIdLst>
    <p:sldId id="553" r:id="rId6"/>
    <p:sldId id="473" r:id="rId7"/>
    <p:sldId id="554" r:id="rId8"/>
    <p:sldId id="556" r:id="rId9"/>
    <p:sldId id="557" r:id="rId10"/>
    <p:sldId id="559" r:id="rId11"/>
    <p:sldId id="562" r:id="rId12"/>
    <p:sldId id="563" r:id="rId13"/>
    <p:sldId id="564" r:id="rId14"/>
    <p:sldId id="565" r:id="rId15"/>
    <p:sldId id="566" r:id="rId16"/>
    <p:sldId id="567" r:id="rId17"/>
    <p:sldId id="568" r:id="rId18"/>
    <p:sldId id="572" r:id="rId19"/>
    <p:sldId id="574" r:id="rId20"/>
    <p:sldId id="575" r:id="rId21"/>
    <p:sldId id="576" r:id="rId22"/>
    <p:sldId id="579" r:id="rId23"/>
    <p:sldId id="580" r:id="rId24"/>
    <p:sldId id="581" r:id="rId25"/>
    <p:sldId id="582" r:id="rId26"/>
    <p:sldId id="583" r:id="rId27"/>
    <p:sldId id="587" r:id="rId28"/>
    <p:sldId id="588" r:id="rId29"/>
    <p:sldId id="589" r:id="rId30"/>
    <p:sldId id="590" r:id="rId31"/>
    <p:sldId id="591" r:id="rId32"/>
    <p:sldId id="592" r:id="rId33"/>
    <p:sldId id="595" r:id="rId34"/>
    <p:sldId id="596" r:id="rId35"/>
    <p:sldId id="597" r:id="rId36"/>
    <p:sldId id="598" r:id="rId37"/>
    <p:sldId id="599" r:id="rId38"/>
    <p:sldId id="600" r:id="rId39"/>
    <p:sldId id="603" r:id="rId40"/>
    <p:sldId id="604" r:id="rId41"/>
    <p:sldId id="605" r:id="rId42"/>
    <p:sldId id="606" r:id="rId43"/>
    <p:sldId id="607" r:id="rId44"/>
    <p:sldId id="609" r:id="rId45"/>
    <p:sldId id="648" r:id="rId46"/>
    <p:sldId id="649" r:id="rId47"/>
    <p:sldId id="650" r:id="rId48"/>
    <p:sldId id="651" r:id="rId49"/>
    <p:sldId id="652" r:id="rId50"/>
    <p:sldId id="620" r:id="rId51"/>
    <p:sldId id="621" r:id="rId52"/>
    <p:sldId id="622" r:id="rId53"/>
    <p:sldId id="624" r:id="rId54"/>
    <p:sldId id="625" r:id="rId55"/>
    <p:sldId id="626" r:id="rId56"/>
    <p:sldId id="628" r:id="rId57"/>
    <p:sldId id="629" r:id="rId58"/>
    <p:sldId id="630" r:id="rId59"/>
    <p:sldId id="631" r:id="rId60"/>
    <p:sldId id="632" r:id="rId61"/>
    <p:sldId id="633" r:id="rId62"/>
    <p:sldId id="638" r:id="rId63"/>
    <p:sldId id="639" r:id="rId64"/>
    <p:sldId id="640" r:id="rId65"/>
    <p:sldId id="641" r:id="rId66"/>
    <p:sldId id="642" r:id="rId67"/>
    <p:sldId id="643" r:id="rId68"/>
    <p:sldId id="644" r:id="rId69"/>
    <p:sldId id="645" r:id="rId70"/>
    <p:sldId id="646" r:id="rId71"/>
    <p:sldId id="647" r:id="rId72"/>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630" autoAdjust="0"/>
    <p:restoredTop sz="80815" autoAdjust="0"/>
  </p:normalViewPr>
  <p:slideViewPr>
    <p:cSldViewPr>
      <p:cViewPr varScale="1">
        <p:scale>
          <a:sx n="51" d="100"/>
          <a:sy n="51" d="100"/>
        </p:scale>
        <p:origin x="56" y="23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16" Type="http://schemas.openxmlformats.org/officeDocument/2006/relationships/slide" Target="slides/slide1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slide" Target="slides/slide61.xml"/><Relationship Id="rId74" Type="http://schemas.openxmlformats.org/officeDocument/2006/relationships/presProps" Target="presProps.xml"/><Relationship Id="rId5" Type="http://schemas.openxmlformats.org/officeDocument/2006/relationships/slideMaster" Target="slideMasters/slideMaster5.xml"/><Relationship Id="rId61" Type="http://schemas.openxmlformats.org/officeDocument/2006/relationships/slide" Target="slides/slide56.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77" Type="http://schemas.openxmlformats.org/officeDocument/2006/relationships/tableStyles" Target="tableStyles.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theme" Target="theme/theme1.xml"/><Relationship Id="rId7" Type="http://schemas.openxmlformats.org/officeDocument/2006/relationships/slide" Target="slides/slide2.xml"/><Relationship Id="rId71" Type="http://schemas.openxmlformats.org/officeDocument/2006/relationships/slide" Target="slides/slide66.xml"/><Relationship Id="rId2" Type="http://schemas.openxmlformats.org/officeDocument/2006/relationships/slideMaster" Target="slideMasters/slideMaster2.xml"/><Relationship Id="rId29" Type="http://schemas.openxmlformats.org/officeDocument/2006/relationships/slide" Target="slides/slide24.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9.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0.e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33.wmf"/><Relationship Id="rId2" Type="http://schemas.openxmlformats.org/officeDocument/2006/relationships/image" Target="../media/image32.wmf"/><Relationship Id="rId1" Type="http://schemas.openxmlformats.org/officeDocument/2006/relationships/image" Target="../media/image31.wmf"/><Relationship Id="rId5" Type="http://schemas.openxmlformats.org/officeDocument/2006/relationships/image" Target="../media/image35.wmf"/><Relationship Id="rId4" Type="http://schemas.openxmlformats.org/officeDocument/2006/relationships/image" Target="../media/image34.e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39.wmf"/><Relationship Id="rId2" Type="http://schemas.openxmlformats.org/officeDocument/2006/relationships/image" Target="../media/image38.wmf"/><Relationship Id="rId1" Type="http://schemas.openxmlformats.org/officeDocument/2006/relationships/image" Target="../media/image37.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41.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B4699F1-ECB9-4EF3-962C-75ACB4352829}"/>
              </a:ext>
            </a:extLst>
          </p:cNvPr>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cs typeface="+mn-cs"/>
              </a:defRPr>
            </a:lvl1pPr>
          </a:lstStyle>
          <a:p>
            <a:pPr>
              <a:defRPr/>
            </a:pPr>
            <a:endParaRPr lang="en-US"/>
          </a:p>
        </p:txBody>
      </p:sp>
      <p:sp>
        <p:nvSpPr>
          <p:cNvPr id="3" name="Date Placeholder 2">
            <a:extLst>
              <a:ext uri="{FF2B5EF4-FFF2-40B4-BE49-F238E27FC236}">
                <a16:creationId xmlns:a16="http://schemas.microsoft.com/office/drawing/2014/main" id="{4B4D8FA7-15B0-4368-A596-132E60983BD0}"/>
              </a:ext>
            </a:extLst>
          </p:cNvPr>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cs typeface="+mn-cs"/>
              </a:defRPr>
            </a:lvl1pPr>
          </a:lstStyle>
          <a:p>
            <a:pPr>
              <a:defRPr/>
            </a:pPr>
            <a:fld id="{FB265A2F-7AC4-4CBE-861E-BCD7FB415742}" type="datetimeFigureOut">
              <a:rPr lang="en-US"/>
              <a:pPr>
                <a:defRPr/>
              </a:pPr>
              <a:t>5/25/2023</a:t>
            </a:fld>
            <a:endParaRPr lang="en-US"/>
          </a:p>
        </p:txBody>
      </p:sp>
      <p:sp>
        <p:nvSpPr>
          <p:cNvPr id="4" name="Slide Image Placeholder 3">
            <a:extLst>
              <a:ext uri="{FF2B5EF4-FFF2-40B4-BE49-F238E27FC236}">
                <a16:creationId xmlns:a16="http://schemas.microsoft.com/office/drawing/2014/main" id="{1D532F56-73F5-43E2-9683-436CA7A4098C}"/>
              </a:ext>
            </a:extLst>
          </p:cNvPr>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a:extLst>
              <a:ext uri="{FF2B5EF4-FFF2-40B4-BE49-F238E27FC236}">
                <a16:creationId xmlns:a16="http://schemas.microsoft.com/office/drawing/2014/main" id="{2D17133E-EBBD-4610-861E-80087075CC2A}"/>
              </a:ext>
            </a:extLst>
          </p:cNvPr>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a:extLst>
              <a:ext uri="{FF2B5EF4-FFF2-40B4-BE49-F238E27FC236}">
                <a16:creationId xmlns:a16="http://schemas.microsoft.com/office/drawing/2014/main" id="{91CB7052-33A3-470E-AFAB-C64659AABBD5}"/>
              </a:ext>
            </a:extLst>
          </p:cNvPr>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cs typeface="+mn-cs"/>
              </a:defRPr>
            </a:lvl1pPr>
          </a:lstStyle>
          <a:p>
            <a:pPr>
              <a:defRPr/>
            </a:pPr>
            <a:endParaRPr lang="en-US"/>
          </a:p>
        </p:txBody>
      </p:sp>
      <p:sp>
        <p:nvSpPr>
          <p:cNvPr id="7" name="Slide Number Placeholder 6">
            <a:extLst>
              <a:ext uri="{FF2B5EF4-FFF2-40B4-BE49-F238E27FC236}">
                <a16:creationId xmlns:a16="http://schemas.microsoft.com/office/drawing/2014/main" id="{CCEEADB4-111B-4E01-846E-3DF8CC4EFA97}"/>
              </a:ext>
            </a:extLst>
          </p:cNvPr>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atin typeface="Calibri" panose="020F0502020204030204" pitchFamily="34" charset="0"/>
              </a:defRPr>
            </a:lvl1pPr>
          </a:lstStyle>
          <a:p>
            <a:fld id="{F7C79BAC-E458-48CA-A9D8-52EDEC54CA80}"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100">
                <a:solidFill>
                  <a:schemeClr val="tx1"/>
                </a:solidFill>
                <a:latin typeface="Arial" panose="020B0604020202020204" pitchFamily="34" charset="0"/>
                <a:ea typeface="MS PMincho" panose="02020600040205080304" pitchFamily="18" charset="-128"/>
                <a:cs typeface="Arial" panose="020B0604020202020204" pitchFamily="34" charset="0"/>
              </a:defRPr>
            </a:lvl1pPr>
            <a:lvl2pPr marL="735618" indent="-282696">
              <a:spcBef>
                <a:spcPct val="30000"/>
              </a:spcBef>
              <a:defRPr kumimoji="1" sz="1100">
                <a:solidFill>
                  <a:schemeClr val="tx1"/>
                </a:solidFill>
                <a:latin typeface="Arial" panose="020B0604020202020204" pitchFamily="34" charset="0"/>
                <a:ea typeface="MS PMincho" panose="02020600040205080304" pitchFamily="18" charset="-128"/>
                <a:cs typeface="Arial" panose="020B0604020202020204" pitchFamily="34" charset="0"/>
              </a:defRPr>
            </a:lvl2pPr>
            <a:lvl3pPr marL="1133825" indent="-226461">
              <a:spcBef>
                <a:spcPct val="30000"/>
              </a:spcBef>
              <a:defRPr kumimoji="1" sz="1100">
                <a:solidFill>
                  <a:schemeClr val="tx1"/>
                </a:solidFill>
                <a:latin typeface="Arial" panose="020B0604020202020204" pitchFamily="34" charset="0"/>
                <a:ea typeface="MS PMincho" panose="02020600040205080304" pitchFamily="18" charset="-128"/>
                <a:cs typeface="Arial" panose="020B0604020202020204" pitchFamily="34" charset="0"/>
              </a:defRPr>
            </a:lvl3pPr>
            <a:lvl4pPr marL="1586747" indent="-226461">
              <a:spcBef>
                <a:spcPct val="30000"/>
              </a:spcBef>
              <a:defRPr kumimoji="1" sz="1100">
                <a:solidFill>
                  <a:schemeClr val="tx1"/>
                </a:solidFill>
                <a:latin typeface="Arial" panose="020B0604020202020204" pitchFamily="34" charset="0"/>
                <a:ea typeface="MS PMincho" panose="02020600040205080304" pitchFamily="18" charset="-128"/>
                <a:cs typeface="Arial" panose="020B0604020202020204" pitchFamily="34" charset="0"/>
              </a:defRPr>
            </a:lvl4pPr>
            <a:lvl5pPr marL="2041189" indent="-226461">
              <a:spcBef>
                <a:spcPct val="30000"/>
              </a:spcBef>
              <a:defRPr kumimoji="1" sz="1100">
                <a:solidFill>
                  <a:schemeClr val="tx1"/>
                </a:solidFill>
                <a:latin typeface="Arial" panose="020B0604020202020204" pitchFamily="34" charset="0"/>
                <a:ea typeface="MS PMincho" panose="02020600040205080304" pitchFamily="18" charset="-128"/>
                <a:cs typeface="Arial" panose="020B0604020202020204" pitchFamily="34" charset="0"/>
              </a:defRPr>
            </a:lvl5pPr>
            <a:lvl6pPr marL="2478913" indent="-226461" eaLnBrk="0" fontAlgn="base" hangingPunct="0">
              <a:spcBef>
                <a:spcPct val="30000"/>
              </a:spcBef>
              <a:spcAft>
                <a:spcPct val="0"/>
              </a:spcAft>
              <a:defRPr kumimoji="1" sz="1100">
                <a:solidFill>
                  <a:schemeClr val="tx1"/>
                </a:solidFill>
                <a:latin typeface="Arial" panose="020B0604020202020204" pitchFamily="34" charset="0"/>
                <a:ea typeface="MS PMincho" panose="02020600040205080304" pitchFamily="18" charset="-128"/>
                <a:cs typeface="Arial" panose="020B0604020202020204" pitchFamily="34" charset="0"/>
              </a:defRPr>
            </a:lvl6pPr>
            <a:lvl7pPr marL="2916636" indent="-226461" eaLnBrk="0" fontAlgn="base" hangingPunct="0">
              <a:spcBef>
                <a:spcPct val="30000"/>
              </a:spcBef>
              <a:spcAft>
                <a:spcPct val="0"/>
              </a:spcAft>
              <a:defRPr kumimoji="1" sz="1100">
                <a:solidFill>
                  <a:schemeClr val="tx1"/>
                </a:solidFill>
                <a:latin typeface="Arial" panose="020B0604020202020204" pitchFamily="34" charset="0"/>
                <a:ea typeface="MS PMincho" panose="02020600040205080304" pitchFamily="18" charset="-128"/>
                <a:cs typeface="Arial" panose="020B0604020202020204" pitchFamily="34" charset="0"/>
              </a:defRPr>
            </a:lvl7pPr>
            <a:lvl8pPr marL="3354359" indent="-226461" eaLnBrk="0" fontAlgn="base" hangingPunct="0">
              <a:spcBef>
                <a:spcPct val="30000"/>
              </a:spcBef>
              <a:spcAft>
                <a:spcPct val="0"/>
              </a:spcAft>
              <a:defRPr kumimoji="1" sz="1100">
                <a:solidFill>
                  <a:schemeClr val="tx1"/>
                </a:solidFill>
                <a:latin typeface="Arial" panose="020B0604020202020204" pitchFamily="34" charset="0"/>
                <a:ea typeface="MS PMincho" panose="02020600040205080304" pitchFamily="18" charset="-128"/>
                <a:cs typeface="Arial" panose="020B0604020202020204" pitchFamily="34" charset="0"/>
              </a:defRPr>
            </a:lvl8pPr>
            <a:lvl9pPr marL="3792082" indent="-226461" eaLnBrk="0" fontAlgn="base" hangingPunct="0">
              <a:spcBef>
                <a:spcPct val="30000"/>
              </a:spcBef>
              <a:spcAft>
                <a:spcPct val="0"/>
              </a:spcAft>
              <a:defRPr kumimoji="1" sz="1100">
                <a:solidFill>
                  <a:schemeClr val="tx1"/>
                </a:solidFill>
                <a:latin typeface="Arial" panose="020B0604020202020204" pitchFamily="34" charset="0"/>
                <a:ea typeface="MS PMincho" panose="02020600040205080304" pitchFamily="18" charset="-128"/>
                <a:cs typeface="Arial" panose="020B0604020202020204" pitchFamily="34" charset="0"/>
              </a:defRPr>
            </a:lvl9pPr>
          </a:lstStyle>
          <a:p>
            <a:pPr marL="0" marR="0" lvl="0" indent="0" algn="r" defTabSz="914400" rtl="0" eaLnBrk="1" fontAlgn="auto" latinLnBrk="0" hangingPunct="1">
              <a:lnSpc>
                <a:spcPct val="100000"/>
              </a:lnSpc>
              <a:spcBef>
                <a:spcPct val="0"/>
              </a:spcBef>
              <a:spcAft>
                <a:spcPts val="0"/>
              </a:spcAft>
              <a:buClrTx/>
              <a:buSzTx/>
              <a:buFontTx/>
              <a:buNone/>
              <a:tabLst/>
              <a:defRPr/>
            </a:pPr>
            <a:fld id="{C03ABBF6-98F3-42AD-9768-30C3065926AB}" type="slidenum">
              <a:rPr kumimoji="1" lang="ar-SA" altLang="ja-JP" sz="1100" b="0" i="0" u="none" strike="noStrike" kern="1200" cap="none" spc="0" normalizeH="0" baseline="0" noProof="0" smtClean="0">
                <a:ln>
                  <a:noFill/>
                </a:ln>
                <a:solidFill>
                  <a:prstClr val="black"/>
                </a:solidFill>
                <a:effectLst/>
                <a:uLnTx/>
                <a:uFillTx/>
                <a:latin typeface="Arial" panose="020B0604020202020204" pitchFamily="34" charset="0"/>
                <a:ea typeface="MS PGothic" panose="020B0600070205080204" pitchFamily="50" charset="-128"/>
                <a:cs typeface="Arial" panose="020B0604020202020204" pitchFamily="34" charset="0"/>
              </a:rPr>
              <a:pPr marL="0" marR="0" lvl="0" indent="0" algn="r" defTabSz="914400" rtl="0" eaLnBrk="1" fontAlgn="auto" latinLnBrk="0" hangingPunct="1">
                <a:lnSpc>
                  <a:spcPct val="100000"/>
                </a:lnSpc>
                <a:spcBef>
                  <a:spcPct val="0"/>
                </a:spcBef>
                <a:spcAft>
                  <a:spcPts val="0"/>
                </a:spcAft>
                <a:buClrTx/>
                <a:buSzTx/>
                <a:buFontTx/>
                <a:buNone/>
                <a:tabLst/>
                <a:defRPr/>
              </a:pPr>
              <a:t>1</a:t>
            </a:fld>
            <a:endParaRPr kumimoji="1" lang="en-US" altLang="ja-JP" sz="11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50" charset="-128"/>
              <a:cs typeface="Arial" panose="020B0604020202020204" pitchFamily="34" charset="0"/>
            </a:endParaRPr>
          </a:p>
        </p:txBody>
      </p:sp>
      <p:sp>
        <p:nvSpPr>
          <p:cNvPr id="6147" name="Rectangle 2"/>
          <p:cNvSpPr>
            <a:spLocks noGrp="1" noRot="1" noChangeAspect="1" noChangeArrowheads="1" noTextEdit="1"/>
          </p:cNvSpPr>
          <p:nvPr>
            <p:ph type="sldImg"/>
          </p:nvPr>
        </p:nvSpPr>
        <p:spPr>
          <a:ln/>
        </p:spPr>
      </p:sp>
      <p:sp>
        <p:nvSpPr>
          <p:cNvPr id="61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dirty="0"/>
          </a:p>
        </p:txBody>
      </p:sp>
    </p:spTree>
    <p:extLst>
      <p:ext uri="{BB962C8B-B14F-4D97-AF65-F5344CB8AC3E}">
        <p14:creationId xmlns:p14="http://schemas.microsoft.com/office/powerpoint/2010/main" val="13769457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One common kind of relatedness between words is if they belong to the same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semantic field</a:t>
            </a:r>
            <a:r>
              <a:rPr lang="en-US" sz="1200" kern="1200" dirty="0">
                <a:solidFill>
                  <a:schemeClr val="tx1"/>
                </a:solidFill>
                <a:effectLst/>
                <a:latin typeface="+mn-lt"/>
                <a:ea typeface="+mn-ea"/>
                <a:cs typeface="+mn-cs"/>
              </a:rPr>
              <a:t>. A semantic field is a set of words which cover a particular semantic domain and bear structured relations with each other. For example, words might be related by being in the semantic field of hospitals (</a:t>
            </a:r>
            <a:r>
              <a:rPr lang="en-US" sz="1200" i="1" kern="1200" dirty="0">
                <a:solidFill>
                  <a:schemeClr val="tx1"/>
                </a:solidFill>
                <a:effectLst/>
                <a:latin typeface="+mn-lt"/>
                <a:ea typeface="+mn-ea"/>
                <a:cs typeface="+mn-cs"/>
              </a:rPr>
              <a:t>surgeon</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scalpel</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nurse</a:t>
            </a:r>
            <a:r>
              <a:rPr lang="en-US" sz="1200"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anes</a:t>
            </a:r>
            <a:r>
              <a:rPr lang="en-US" sz="1200" i="1" kern="1200" dirty="0">
                <a:solidFill>
                  <a:schemeClr val="tx1"/>
                </a:solidFill>
                <a:effectLst/>
                <a:latin typeface="+mn-lt"/>
                <a:ea typeface="+mn-ea"/>
                <a:cs typeface="+mn-cs"/>
              </a:rPr>
              <a:t>- thetic</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hospital</a:t>
            </a:r>
            <a:r>
              <a:rPr lang="en-US" sz="1200" kern="1200" dirty="0">
                <a:solidFill>
                  <a:schemeClr val="tx1"/>
                </a:solidFill>
                <a:effectLst/>
                <a:latin typeface="+mn-lt"/>
                <a:ea typeface="+mn-ea"/>
                <a:cs typeface="+mn-cs"/>
              </a:rPr>
              <a:t>), restaurants (</a:t>
            </a:r>
            <a:r>
              <a:rPr lang="en-US" sz="1200" i="1" kern="1200" dirty="0">
                <a:solidFill>
                  <a:schemeClr val="tx1"/>
                </a:solidFill>
                <a:effectLst/>
                <a:latin typeface="+mn-lt"/>
                <a:ea typeface="+mn-ea"/>
                <a:cs typeface="+mn-cs"/>
              </a:rPr>
              <a:t>waiter</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menu</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plate</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food</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chef</a:t>
            </a:r>
            <a:r>
              <a:rPr lang="en-US" sz="1200" kern="1200" dirty="0">
                <a:solidFill>
                  <a:schemeClr val="tx1"/>
                </a:solidFill>
                <a:effectLst/>
                <a:latin typeface="+mn-lt"/>
                <a:ea typeface="+mn-ea"/>
                <a:cs typeface="+mn-cs"/>
              </a:rPr>
              <a:t>), or houses (</a:t>
            </a:r>
            <a:r>
              <a:rPr lang="en-US" sz="1200" i="1" kern="1200" dirty="0">
                <a:solidFill>
                  <a:schemeClr val="tx1"/>
                </a:solidFill>
                <a:effectLst/>
                <a:latin typeface="+mn-lt"/>
                <a:ea typeface="+mn-ea"/>
                <a:cs typeface="+mn-cs"/>
              </a:rPr>
              <a:t>door</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roof</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kitchen</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family</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bed</a:t>
            </a:r>
            <a:r>
              <a:rPr lang="en-US" sz="1200" kern="1200" dirty="0">
                <a:solidFill>
                  <a:schemeClr val="tx1"/>
                </a:solidFill>
                <a:effectLst/>
                <a:latin typeface="+mn-lt"/>
                <a:ea typeface="+mn-ea"/>
                <a:cs typeface="+mn-cs"/>
              </a:rPr>
              <a:t>). </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707532-839C-41A2-9E71-D5288AEAE66A}"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3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419895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AAF7090-B501-694D-8635-028277A3FDB6}" type="slidenum">
              <a:rPr kumimoji="0" lang="en-US" sz="1300" b="0" i="0" u="none" strike="noStrike" kern="1200" cap="none" spc="0" normalizeH="0" baseline="0" noProof="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300" b="0" i="0" u="none" strike="noStrike" kern="1200" cap="none" spc="0" normalizeH="0" baseline="0" noProof="0">
              <a:ln>
                <a:noFill/>
              </a:ln>
              <a:solidFill>
                <a:prstClr val="black"/>
              </a:solidFill>
              <a:effectLst/>
              <a:uLnTx/>
              <a:uFillTx/>
              <a:latin typeface="Calibri"/>
              <a:ea typeface="+mn-ea"/>
              <a:cs typeface="+mn-cs"/>
            </a:endParaRPr>
          </a:p>
        </p:txBody>
      </p:sp>
      <p:sp>
        <p:nvSpPr>
          <p:cNvPr id="49155" name="Rectangle 1026"/>
          <p:cNvSpPr>
            <a:spLocks noGrp="1" noRot="1" noChangeAspect="1" noChangeArrowheads="1"/>
          </p:cNvSpPr>
          <p:nvPr>
            <p:ph type="sldImg"/>
          </p:nvPr>
        </p:nvSpPr>
        <p:spPr>
          <a:xfrm>
            <a:off x="1257300" y="720725"/>
            <a:ext cx="4800600" cy="3600450"/>
          </a:xfrm>
          <a:solidFill>
            <a:srgbClr val="FFFFFF"/>
          </a:solidFill>
          <a:ln/>
        </p:spPr>
      </p:sp>
      <p:sp>
        <p:nvSpPr>
          <p:cNvPr id="49156" name="Rectangle 1027"/>
          <p:cNvSpPr>
            <a:spLocks noGrp="1" noChangeArrowheads="1"/>
          </p:cNvSpPr>
          <p:nvPr>
            <p:ph type="body" idx="1"/>
          </p:nvPr>
        </p:nvSpPr>
        <p:spPr>
          <a:solidFill>
            <a:srgbClr val="FFFFFF"/>
          </a:solidFill>
          <a:ln>
            <a:solidFill>
              <a:srgbClr val="000000"/>
            </a:solidFill>
          </a:ln>
        </p:spPr>
        <p:txBody>
          <a:bodyPr/>
          <a:lstStyle/>
          <a:p>
            <a:endParaRPr lang="en-US"/>
          </a:p>
        </p:txBody>
      </p:sp>
    </p:spTree>
    <p:extLst>
      <p:ext uri="{BB962C8B-B14F-4D97-AF65-F5344CB8AC3E}">
        <p14:creationId xmlns:p14="http://schemas.microsoft.com/office/powerpoint/2010/main" val="18864066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Finally, words have </a:t>
            </a:r>
            <a:r>
              <a:rPr lang="en-US" sz="1200" b="0" i="1" kern="1200" dirty="0">
                <a:solidFill>
                  <a:schemeClr val="tx1"/>
                </a:solidFill>
                <a:effectLst/>
                <a:latin typeface="+mn-lt"/>
                <a:ea typeface="+mn-ea"/>
                <a:cs typeface="+mn-cs"/>
              </a:rPr>
              <a:t>affective meanings </a:t>
            </a:r>
            <a:r>
              <a:rPr lang="en-US" sz="1200" b="0" kern="1200" dirty="0">
                <a:solidFill>
                  <a:schemeClr val="tx1"/>
                </a:solidFill>
                <a:effectLst/>
                <a:latin typeface="+mn-lt"/>
                <a:ea typeface="+mn-ea"/>
                <a:cs typeface="+mn-cs"/>
              </a:rPr>
              <a:t>or connotations. The word </a:t>
            </a:r>
            <a:r>
              <a:rPr lang="en-US" sz="1200" b="0" i="1" kern="1200" dirty="0">
                <a:solidFill>
                  <a:schemeClr val="tx1"/>
                </a:solidFill>
                <a:effectLst/>
                <a:latin typeface="+mn-lt"/>
                <a:ea typeface="+mn-ea"/>
                <a:cs typeface="+mn-cs"/>
              </a:rPr>
              <a:t>connotation </a:t>
            </a:r>
            <a:r>
              <a:rPr lang="en-US" sz="1200" b="0" kern="1200" dirty="0">
                <a:solidFill>
                  <a:schemeClr val="tx1"/>
                </a:solidFill>
                <a:effectLst/>
                <a:latin typeface="+mn-lt"/>
                <a:ea typeface="+mn-ea"/>
                <a:cs typeface="+mn-cs"/>
              </a:rPr>
              <a:t>has different meanings in different fields, but here we use it to mean the aspects of a word’s meaning that are related to a writer or reader’s emotions, sentiment, opinions, or evaluations. For example some words have positive </a:t>
            </a:r>
            <a:r>
              <a:rPr lang="en-US" sz="1200" b="0" kern="1200" dirty="0" err="1">
                <a:solidFill>
                  <a:schemeClr val="tx1"/>
                </a:solidFill>
                <a:effectLst/>
                <a:latin typeface="+mn-lt"/>
                <a:ea typeface="+mn-ea"/>
                <a:cs typeface="+mn-cs"/>
              </a:rPr>
              <a:t>conno</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tations</a:t>
            </a:r>
            <a:r>
              <a:rPr lang="en-US" sz="1200" b="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happy</a:t>
            </a:r>
            <a:r>
              <a:rPr lang="en-US" sz="1200" b="0" kern="1200" dirty="0">
                <a:solidFill>
                  <a:schemeClr val="tx1"/>
                </a:solidFill>
                <a:effectLst/>
                <a:latin typeface="+mn-lt"/>
                <a:ea typeface="+mn-ea"/>
                <a:cs typeface="+mn-cs"/>
              </a:rPr>
              <a:t>) while others have negative connotations (</a:t>
            </a:r>
            <a:r>
              <a:rPr lang="en-US" sz="1200" b="0" i="1" kern="1200" dirty="0">
                <a:solidFill>
                  <a:schemeClr val="tx1"/>
                </a:solidFill>
                <a:effectLst/>
                <a:latin typeface="+mn-lt"/>
                <a:ea typeface="+mn-ea"/>
                <a:cs typeface="+mn-cs"/>
              </a:rPr>
              <a:t>sad</a:t>
            </a:r>
            <a:r>
              <a:rPr lang="en-US" sz="1200" b="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Even words whose meanings are similar in other ways can vary in connotation; consider the difference in connotations between </a:t>
            </a:r>
            <a:r>
              <a:rPr lang="en-US" sz="1200" i="1" kern="1200" dirty="0">
                <a:solidFill>
                  <a:schemeClr val="tx1"/>
                </a:solidFill>
                <a:effectLst/>
                <a:latin typeface="+mn-lt"/>
                <a:ea typeface="+mn-ea"/>
                <a:cs typeface="+mn-cs"/>
              </a:rPr>
              <a:t>fake</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knockoff</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forgery</a:t>
            </a:r>
            <a:r>
              <a:rPr lang="en-US" sz="1200" kern="1200" dirty="0">
                <a:solidFill>
                  <a:schemeClr val="tx1"/>
                </a:solidFill>
                <a:effectLst/>
                <a:latin typeface="+mn-lt"/>
                <a:ea typeface="+mn-ea"/>
                <a:cs typeface="+mn-cs"/>
              </a:rPr>
              <a:t>, on the one hand, and </a:t>
            </a:r>
            <a:r>
              <a:rPr lang="en-US" sz="1200" i="1" kern="1200" dirty="0">
                <a:solidFill>
                  <a:schemeClr val="tx1"/>
                </a:solidFill>
                <a:effectLst/>
                <a:latin typeface="+mn-lt"/>
                <a:ea typeface="+mn-ea"/>
                <a:cs typeface="+mn-cs"/>
              </a:rPr>
              <a:t>copy</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replica</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reproduction </a:t>
            </a:r>
            <a:r>
              <a:rPr lang="en-US" sz="1200" kern="1200" dirty="0">
                <a:solidFill>
                  <a:schemeClr val="tx1"/>
                </a:solidFill>
                <a:effectLst/>
                <a:latin typeface="+mn-lt"/>
                <a:ea typeface="+mn-ea"/>
                <a:cs typeface="+mn-cs"/>
              </a:rPr>
              <a:t>on the other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Some words describe positive evaluation (</a:t>
            </a:r>
            <a:r>
              <a:rPr lang="en-US" sz="1200" i="1" kern="1200" dirty="0">
                <a:solidFill>
                  <a:schemeClr val="tx1"/>
                </a:solidFill>
                <a:effectLst/>
                <a:latin typeface="+mn-lt"/>
                <a:ea typeface="+mn-ea"/>
                <a:cs typeface="+mn-cs"/>
              </a:rPr>
              <a:t>great</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love</a:t>
            </a:r>
            <a:r>
              <a:rPr lang="en-US" sz="1200" kern="1200" dirty="0">
                <a:solidFill>
                  <a:schemeClr val="tx1"/>
                </a:solidFill>
                <a:effectLst/>
                <a:latin typeface="+mn-lt"/>
                <a:ea typeface="+mn-ea"/>
                <a:cs typeface="+mn-cs"/>
              </a:rPr>
              <a:t>) and others neg- </a:t>
            </a:r>
            <a:r>
              <a:rPr lang="en-US" sz="1200" kern="1200" dirty="0" err="1">
                <a:solidFill>
                  <a:schemeClr val="tx1"/>
                </a:solidFill>
                <a:effectLst/>
                <a:latin typeface="+mn-lt"/>
                <a:ea typeface="+mn-ea"/>
                <a:cs typeface="+mn-cs"/>
              </a:rPr>
              <a:t>ative</a:t>
            </a:r>
            <a:r>
              <a:rPr lang="en-US" sz="1200" kern="1200" dirty="0">
                <a:solidFill>
                  <a:schemeClr val="tx1"/>
                </a:solidFill>
                <a:effectLst/>
                <a:latin typeface="+mn-lt"/>
                <a:ea typeface="+mn-ea"/>
                <a:cs typeface="+mn-cs"/>
              </a:rPr>
              <a:t> evaluation (</a:t>
            </a:r>
            <a:r>
              <a:rPr lang="en-US" sz="1200" i="1" kern="1200" dirty="0">
                <a:solidFill>
                  <a:schemeClr val="tx1"/>
                </a:solidFill>
                <a:effectLst/>
                <a:latin typeface="+mn-lt"/>
                <a:ea typeface="+mn-ea"/>
                <a:cs typeface="+mn-cs"/>
              </a:rPr>
              <a:t>terrible</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hate</a:t>
            </a:r>
            <a:r>
              <a:rPr lang="en-US" sz="1200" kern="1200" dirty="0">
                <a:solidFill>
                  <a:schemeClr val="tx1"/>
                </a:solidFill>
                <a:effectLst/>
                <a:latin typeface="+mn-lt"/>
                <a:ea typeface="+mn-ea"/>
                <a:cs typeface="+mn-cs"/>
              </a:rPr>
              <a:t>). Positive or negative evaluation language is called </a:t>
            </a:r>
            <a:r>
              <a:rPr lang="en-US" sz="1200" b="0" kern="1200" dirty="0">
                <a:solidFill>
                  <a:schemeClr val="tx1"/>
                </a:solidFill>
                <a:effectLst/>
                <a:latin typeface="+mn-lt"/>
                <a:ea typeface="+mn-ea"/>
                <a:cs typeface="+mn-cs"/>
              </a:rPr>
              <a:t>sentiment</a:t>
            </a:r>
            <a:r>
              <a:rPr lang="en-US" sz="1200" kern="1200" dirty="0">
                <a:solidFill>
                  <a:schemeClr val="tx1"/>
                </a:solidFill>
                <a:effectLst/>
                <a:latin typeface="+mn-lt"/>
                <a:ea typeface="+mn-ea"/>
                <a:cs typeface="+mn-cs"/>
              </a:rPr>
              <a:t>, as we saw already, and word sentiment plays a role in important tasks like sentiment analysis, stance detection, and applications of NLP to the </a:t>
            </a:r>
            <a:r>
              <a:rPr lang="en-US" sz="1200" kern="1200" dirty="0" err="1">
                <a:solidFill>
                  <a:schemeClr val="tx1"/>
                </a:solidFill>
                <a:effectLst/>
                <a:latin typeface="+mn-lt"/>
                <a:ea typeface="+mn-ea"/>
                <a:cs typeface="+mn-cs"/>
              </a:rPr>
              <a:t>lan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guage</a:t>
            </a:r>
            <a:r>
              <a:rPr lang="en-US" sz="1200" kern="1200" dirty="0">
                <a:solidFill>
                  <a:schemeClr val="tx1"/>
                </a:solidFill>
                <a:effectLst/>
                <a:latin typeface="+mn-lt"/>
                <a:ea typeface="+mn-ea"/>
                <a:cs typeface="+mn-cs"/>
              </a:rPr>
              <a:t> of politics and consumer reviews.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707532-839C-41A2-9E71-D5288AEAE66A}"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3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3405211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Early work on affective meaning (Osgood et al., 1957) found that words varied along three important dimensions of affective meaning: </a:t>
            </a: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707532-839C-41A2-9E71-D5288AEAE66A}"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3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4398015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Vector semantics </a:t>
            </a:r>
            <a:r>
              <a:rPr lang="en-US" sz="1200" kern="1200" dirty="0">
                <a:solidFill>
                  <a:schemeClr val="tx1"/>
                </a:solidFill>
                <a:effectLst/>
                <a:latin typeface="+mn-lt"/>
                <a:ea typeface="+mn-ea"/>
                <a:cs typeface="+mn-cs"/>
              </a:rPr>
              <a:t>is the standard way to represent word meaning in NLP, helping us model many of the aspects of word meaning we saw in the previous section. The roots of the model lie in the 1950s when two big ideas converged: </a:t>
            </a: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707532-839C-41A2-9E71-D5288AEAE66A}"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3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7330621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linguists like </a:t>
            </a:r>
            <a:r>
              <a:rPr lang="en-US" sz="1200" kern="1200" dirty="0" err="1">
                <a:solidFill>
                  <a:schemeClr val="tx1"/>
                </a:solidFill>
                <a:effectLst/>
                <a:latin typeface="+mn-lt"/>
                <a:ea typeface="+mn-ea"/>
                <a:cs typeface="+mn-cs"/>
              </a:rPr>
              <a:t>Joos</a:t>
            </a:r>
            <a:r>
              <a:rPr lang="en-US" sz="1200" kern="1200" dirty="0">
                <a:solidFill>
                  <a:schemeClr val="tx1"/>
                </a:solidFill>
                <a:effectLst/>
                <a:latin typeface="+mn-lt"/>
                <a:ea typeface="+mn-ea"/>
                <a:cs typeface="+mn-cs"/>
              </a:rPr>
              <a:t> (1950), Harris (1954), and Firth (1957) had the related idea of defining the meaning of a word by its </a:t>
            </a:r>
            <a:r>
              <a:rPr lang="en-US" sz="1200" b="0" kern="1200" dirty="0">
                <a:solidFill>
                  <a:schemeClr val="tx1"/>
                </a:solidFill>
                <a:effectLst/>
                <a:latin typeface="+mn-lt"/>
                <a:ea typeface="+mn-ea"/>
                <a:cs typeface="+mn-cs"/>
              </a:rPr>
              <a:t>distribution </a:t>
            </a:r>
            <a:r>
              <a:rPr lang="en-US" sz="1200" kern="1200" dirty="0">
                <a:solidFill>
                  <a:schemeClr val="tx1"/>
                </a:solidFill>
                <a:effectLst/>
                <a:latin typeface="+mn-lt"/>
                <a:ea typeface="+mn-ea"/>
                <a:cs typeface="+mn-cs"/>
              </a:rPr>
              <a:t>in language use, meaning its neighboring words or grammatical environments. </a:t>
            </a: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707532-839C-41A2-9E71-D5288AEAE66A}"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3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5140184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For example, suppose you didn’t know the meaning of the word </a:t>
            </a:r>
            <a:r>
              <a:rPr lang="en-US" sz="1200" i="1" kern="1200" dirty="0" err="1">
                <a:solidFill>
                  <a:schemeClr val="tx1"/>
                </a:solidFill>
                <a:effectLst/>
                <a:latin typeface="+mn-lt"/>
                <a:ea typeface="+mn-ea"/>
                <a:cs typeface="+mn-cs"/>
              </a:rPr>
              <a:t>ongchoi</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(a recent borrowing from Cantonese) but you see it in the following contexts: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can do the same thing computationally by just counting words in the context of </a:t>
            </a:r>
            <a:r>
              <a:rPr lang="en-US" sz="1200" i="1" kern="1200" dirty="0" err="1">
                <a:solidFill>
                  <a:schemeClr val="tx1"/>
                </a:solidFill>
                <a:effectLst/>
                <a:latin typeface="+mn-lt"/>
                <a:ea typeface="+mn-ea"/>
                <a:cs typeface="+mn-cs"/>
              </a:rPr>
              <a:t>ongchoi</a:t>
            </a:r>
            <a:r>
              <a:rPr lang="en-US" sz="1200" kern="1200" dirty="0">
                <a:solidFill>
                  <a:schemeClr val="tx1"/>
                </a:solidFill>
                <a:effectLst/>
                <a:latin typeface="+mn-lt"/>
                <a:ea typeface="+mn-ea"/>
                <a:cs typeface="+mn-cs"/>
              </a:rPr>
              <a:t>.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707532-839C-41A2-9E71-D5288AEAE66A}"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3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517528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 picture of </a:t>
            </a:r>
            <a:r>
              <a:rPr lang="en-US" dirty="0" err="1"/>
              <a:t>ongchoi</a:t>
            </a:r>
            <a:r>
              <a:rPr lang="en-US" dirty="0"/>
              <a:t> for you food fans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707532-839C-41A2-9E71-D5288AEAE66A}"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3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2129829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we're going to combine these two ideas: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707532-839C-41A2-9E71-D5288AEAE66A}"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3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98663152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vector semantics, we define meaning as a point in space based on distribution.  Each word is a vector, not just a string like "good" or an index like "w_45". Similar words are nearby in semantic space, and, crucially, as we'll see, we build this space automatically by seeing which words are nearby in text. Here we see shows a visualization of embeddings learned for sentiment analysis, showing the location of selected words projected down from 60-dimensional space into a two dimensional space. Notice the distinct regions containing positive words, negative words, and neutral function words. </a:t>
            </a: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707532-839C-41A2-9E71-D5288AEAE66A}"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3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6670698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latin typeface="Arial" charset="0"/>
                <a:ea typeface="ＭＳ Ｐゴシック" charset="0"/>
                <a:cs typeface="ＭＳ Ｐゴシック" charset="0"/>
              </a:rPr>
              <a:t>In this lecture we talk about the difference between generative and discriminative classifiers, and the relationship between Naïve Bayes and Logistic Regression.</a:t>
            </a:r>
          </a:p>
          <a:p>
            <a:endParaRPr lang="ar-SA" dirty="0"/>
          </a:p>
        </p:txBody>
      </p:sp>
      <p:sp>
        <p:nvSpPr>
          <p:cNvPr id="4" name="Slide Number Placeholder 3"/>
          <p:cNvSpPr>
            <a:spLocks noGrp="1"/>
          </p:cNvSpPr>
          <p:nvPr>
            <p:ph type="sldNum" sz="quarter" idx="10"/>
          </p:nvPr>
        </p:nvSpPr>
        <p:spPr/>
        <p:txBody>
          <a:bodyPr/>
          <a:lstStyle/>
          <a:p>
            <a:fld id="{F7C79BAC-E458-48CA-A9D8-52EDEC54CA80}" type="slidenum">
              <a:rPr lang="en-US" altLang="en-US" smtClean="0"/>
              <a:pPr/>
              <a:t>2</a:t>
            </a:fld>
            <a:endParaRPr lang="en-US" altLang="en-US"/>
          </a:p>
        </p:txBody>
      </p:sp>
    </p:spTree>
    <p:extLst>
      <p:ext uri="{BB962C8B-B14F-4D97-AF65-F5344CB8AC3E}">
        <p14:creationId xmlns:p14="http://schemas.microsoft.com/office/powerpoint/2010/main" val="35652386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Imagine we have a collection of documents, such as all the works of Shakespeare. We can represent documents in such a collection by a </a:t>
            </a:r>
            <a:r>
              <a:rPr lang="en-US" sz="1200" b="0" kern="1200" dirty="0">
                <a:solidFill>
                  <a:schemeClr val="tx1"/>
                </a:solidFill>
                <a:effectLst/>
                <a:latin typeface="+mn-lt"/>
                <a:ea typeface="+mn-ea"/>
                <a:cs typeface="+mn-cs"/>
              </a:rPr>
              <a:t>term-document matrix</a:t>
            </a:r>
            <a:r>
              <a:rPr lang="en-US" sz="1200" kern="1200" dirty="0">
                <a:solidFill>
                  <a:schemeClr val="tx1"/>
                </a:solidFill>
                <a:effectLst/>
                <a:latin typeface="+mn-lt"/>
                <a:ea typeface="+mn-ea"/>
                <a:cs typeface="+mn-cs"/>
              </a:rPr>
              <a:t>, in which each row represents a word in the vocabulary and each column represents a document from the collection. Here's a small selection from a term-document matrix showing the occurrence of four words in four plays by Shakespeare. Each cell in this matrix represents the number of times a particular word (defined by the row) occurs in a particular document (defined by the column). Thus </a:t>
            </a:r>
            <a:r>
              <a:rPr lang="en-US" sz="1200" i="1" kern="1200" dirty="0">
                <a:solidFill>
                  <a:schemeClr val="tx1"/>
                </a:solidFill>
                <a:effectLst/>
                <a:latin typeface="+mn-lt"/>
                <a:ea typeface="+mn-ea"/>
                <a:cs typeface="+mn-cs"/>
              </a:rPr>
              <a:t>fool </a:t>
            </a:r>
            <a:r>
              <a:rPr lang="en-US" sz="1200" kern="1200" dirty="0">
                <a:solidFill>
                  <a:schemeClr val="tx1"/>
                </a:solidFill>
                <a:effectLst/>
                <a:latin typeface="+mn-lt"/>
                <a:ea typeface="+mn-ea"/>
                <a:cs typeface="+mn-cs"/>
              </a:rPr>
              <a:t>appeared 58 times in </a:t>
            </a:r>
            <a:r>
              <a:rPr lang="en-US" sz="1200" i="1" kern="1200" dirty="0">
                <a:solidFill>
                  <a:schemeClr val="tx1"/>
                </a:solidFill>
                <a:effectLst/>
                <a:latin typeface="+mn-lt"/>
                <a:ea typeface="+mn-ea"/>
                <a:cs typeface="+mn-cs"/>
              </a:rPr>
              <a:t>Twelfth Night</a:t>
            </a:r>
            <a:r>
              <a:rPr lang="en-US" sz="1200" kern="1200" dirty="0">
                <a:solidFill>
                  <a:schemeClr val="tx1"/>
                </a:solidFill>
                <a:effectLst/>
                <a:latin typeface="+mn-lt"/>
                <a:ea typeface="+mn-ea"/>
                <a:cs typeface="+mn-cs"/>
              </a:rPr>
              <a:t>. We can think of each column as a vector representing for a document as a point in |</a:t>
            </a:r>
            <a:r>
              <a:rPr lang="en-US" sz="1200" i="1" kern="1200" dirty="0">
                <a:solidFill>
                  <a:schemeClr val="tx1"/>
                </a:solidFill>
                <a:effectLst/>
                <a:latin typeface="+mn-lt"/>
                <a:ea typeface="+mn-ea"/>
                <a:cs typeface="+mn-cs"/>
              </a:rPr>
              <a:t>V </a:t>
            </a:r>
            <a:r>
              <a:rPr lang="en-US" sz="1200" kern="1200" dirty="0">
                <a:solidFill>
                  <a:schemeClr val="tx1"/>
                </a:solidFill>
                <a:effectLst/>
                <a:latin typeface="+mn-lt"/>
                <a:ea typeface="+mn-ea"/>
                <a:cs typeface="+mn-cs"/>
              </a:rPr>
              <a:t>|-dimensional space; thus the documents in here are points in 4-dimensional space.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707532-839C-41A2-9E71-D5288AEAE66A}"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3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7954572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 spatial visualization of the document vectors for the four Shakespeare play documents, showing just two of the dimensions, corresponding to the words </a:t>
            </a:r>
            <a:r>
              <a:rPr lang="en-US" sz="1200" i="1" kern="1200" dirty="0">
                <a:solidFill>
                  <a:schemeClr val="tx1"/>
                </a:solidFill>
                <a:effectLst/>
                <a:latin typeface="+mn-lt"/>
                <a:ea typeface="+mn-ea"/>
                <a:cs typeface="+mn-cs"/>
              </a:rPr>
              <a:t>battle </a:t>
            </a:r>
            <a:r>
              <a:rPr lang="en-US" sz="1200" kern="1200" dirty="0">
                <a:solidFill>
                  <a:schemeClr val="tx1"/>
                </a:solidFill>
                <a:effectLst/>
                <a:latin typeface="+mn-lt"/>
                <a:ea typeface="+mn-ea"/>
                <a:cs typeface="+mn-cs"/>
              </a:rPr>
              <a:t>and </a:t>
            </a:r>
            <a:r>
              <a:rPr lang="en-US" sz="1200" i="1" kern="1200" dirty="0">
                <a:solidFill>
                  <a:schemeClr val="tx1"/>
                </a:solidFill>
                <a:effectLst/>
                <a:latin typeface="+mn-lt"/>
                <a:ea typeface="+mn-ea"/>
                <a:cs typeface="+mn-cs"/>
              </a:rPr>
              <a:t>fool</a:t>
            </a:r>
            <a:r>
              <a:rPr lang="en-US" sz="1200" kern="1200" dirty="0">
                <a:solidFill>
                  <a:schemeClr val="tx1"/>
                </a:solidFill>
                <a:effectLst/>
                <a:latin typeface="+mn-lt"/>
                <a:ea typeface="+mn-ea"/>
                <a:cs typeface="+mn-cs"/>
              </a:rPr>
              <a:t>. The comedies have high values for the </a:t>
            </a:r>
            <a:r>
              <a:rPr lang="en-US" sz="1200" i="1" kern="1200" dirty="0">
                <a:solidFill>
                  <a:schemeClr val="tx1"/>
                </a:solidFill>
                <a:effectLst/>
                <a:latin typeface="+mn-lt"/>
                <a:ea typeface="+mn-ea"/>
                <a:cs typeface="+mn-cs"/>
              </a:rPr>
              <a:t>fool </a:t>
            </a:r>
            <a:r>
              <a:rPr lang="en-US" sz="1200" kern="1200" dirty="0">
                <a:solidFill>
                  <a:schemeClr val="tx1"/>
                </a:solidFill>
                <a:effectLst/>
                <a:latin typeface="+mn-lt"/>
                <a:ea typeface="+mn-ea"/>
                <a:cs typeface="+mn-cs"/>
              </a:rPr>
              <a:t>dimension and low values for the </a:t>
            </a:r>
            <a:r>
              <a:rPr lang="en-US" sz="1200" i="1" kern="1200" dirty="0">
                <a:solidFill>
                  <a:schemeClr val="tx1"/>
                </a:solidFill>
                <a:effectLst/>
                <a:latin typeface="+mn-lt"/>
                <a:ea typeface="+mn-ea"/>
                <a:cs typeface="+mn-cs"/>
              </a:rPr>
              <a:t>battle </a:t>
            </a:r>
            <a:r>
              <a:rPr lang="en-US" sz="1200" kern="1200" dirty="0">
                <a:solidFill>
                  <a:schemeClr val="tx1"/>
                </a:solidFill>
                <a:effectLst/>
                <a:latin typeface="+mn-lt"/>
                <a:ea typeface="+mn-ea"/>
                <a:cs typeface="+mn-cs"/>
              </a:rPr>
              <a:t>dimension. </a:t>
            </a: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707532-839C-41A2-9E71-D5288AEAE66A}"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3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0677540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Two documents that are similar will tend to have similar words, and if two documents have similar words their column vectors will tend to be similar. The vectors for the comedies </a:t>
            </a:r>
            <a:r>
              <a:rPr lang="en-US" sz="1200" i="1" kern="1200" dirty="0">
                <a:solidFill>
                  <a:schemeClr val="tx1"/>
                </a:solidFill>
                <a:effectLst/>
                <a:latin typeface="+mn-lt"/>
                <a:ea typeface="+mn-ea"/>
                <a:cs typeface="+mn-cs"/>
              </a:rPr>
              <a:t>As You Like It </a:t>
            </a:r>
            <a:r>
              <a:rPr lang="en-US" sz="1200" kern="1200" dirty="0">
                <a:solidFill>
                  <a:schemeClr val="tx1"/>
                </a:solidFill>
                <a:effectLst/>
                <a:latin typeface="+mn-lt"/>
                <a:ea typeface="+mn-ea"/>
                <a:cs typeface="+mn-cs"/>
              </a:rPr>
              <a:t>[1,114,36,20] and </a:t>
            </a:r>
            <a:r>
              <a:rPr lang="en-US" sz="1200" i="1" kern="1200" dirty="0">
                <a:solidFill>
                  <a:schemeClr val="tx1"/>
                </a:solidFill>
                <a:effectLst/>
                <a:latin typeface="+mn-lt"/>
                <a:ea typeface="+mn-ea"/>
                <a:cs typeface="+mn-cs"/>
              </a:rPr>
              <a:t>Twelfth Night </a:t>
            </a:r>
            <a:r>
              <a:rPr lang="en-US" sz="1200" kern="1200" dirty="0">
                <a:solidFill>
                  <a:schemeClr val="tx1"/>
                </a:solidFill>
                <a:effectLst/>
                <a:latin typeface="+mn-lt"/>
                <a:ea typeface="+mn-ea"/>
                <a:cs typeface="+mn-cs"/>
              </a:rPr>
              <a:t>[0,80,58,15] look a lot more like each other (more fools and wit than battles) than they look like </a:t>
            </a:r>
            <a:r>
              <a:rPr lang="en-US" sz="1200" i="1" kern="1200" dirty="0">
                <a:solidFill>
                  <a:schemeClr val="tx1"/>
                </a:solidFill>
                <a:effectLst/>
                <a:latin typeface="+mn-lt"/>
                <a:ea typeface="+mn-ea"/>
                <a:cs typeface="+mn-cs"/>
              </a:rPr>
              <a:t>Julius Caesar </a:t>
            </a:r>
            <a:r>
              <a:rPr lang="en-US" sz="1200" kern="1200" dirty="0">
                <a:solidFill>
                  <a:schemeClr val="tx1"/>
                </a:solidFill>
                <a:effectLst/>
                <a:latin typeface="+mn-lt"/>
                <a:ea typeface="+mn-ea"/>
                <a:cs typeface="+mn-cs"/>
              </a:rPr>
              <a:t>[7,62,1,2] or </a:t>
            </a:r>
            <a:r>
              <a:rPr lang="en-US" sz="1200" i="1" kern="1200" dirty="0">
                <a:solidFill>
                  <a:schemeClr val="tx1"/>
                </a:solidFill>
                <a:effectLst/>
                <a:latin typeface="+mn-lt"/>
                <a:ea typeface="+mn-ea"/>
                <a:cs typeface="+mn-cs"/>
              </a:rPr>
              <a:t>Henry V </a:t>
            </a:r>
            <a:r>
              <a:rPr lang="en-US" sz="1200" kern="1200" dirty="0">
                <a:solidFill>
                  <a:schemeClr val="tx1"/>
                </a:solidFill>
                <a:effectLst/>
                <a:latin typeface="+mn-lt"/>
                <a:ea typeface="+mn-ea"/>
                <a:cs typeface="+mn-cs"/>
              </a:rPr>
              <a:t>[13,89,4,3]. A real term-document matrix, of course, wouldn’t just have 4 rows and columns, let alone 2. More generally, the term-document matrix has |</a:t>
            </a:r>
            <a:r>
              <a:rPr lang="en-US" sz="1200" i="1" kern="1200" dirty="0">
                <a:solidFill>
                  <a:schemeClr val="tx1"/>
                </a:solidFill>
                <a:effectLst/>
                <a:latin typeface="+mn-lt"/>
                <a:ea typeface="+mn-ea"/>
                <a:cs typeface="+mn-cs"/>
              </a:rPr>
              <a:t>V</a:t>
            </a:r>
            <a:r>
              <a:rPr lang="en-US" sz="1200" kern="1200" dirty="0">
                <a:solidFill>
                  <a:schemeClr val="tx1"/>
                </a:solidFill>
                <a:effectLst/>
                <a:latin typeface="+mn-lt"/>
                <a:ea typeface="+mn-ea"/>
                <a:cs typeface="+mn-cs"/>
              </a:rPr>
              <a:t>| rows (one for each word type in the vocabulary) and </a:t>
            </a:r>
            <a:r>
              <a:rPr lang="en-US" sz="1200" i="1" kern="1200" dirty="0">
                <a:solidFill>
                  <a:schemeClr val="tx1"/>
                </a:solidFill>
                <a:effectLst/>
                <a:latin typeface="+mn-lt"/>
                <a:ea typeface="+mn-ea"/>
                <a:cs typeface="+mn-cs"/>
              </a:rPr>
              <a:t>D </a:t>
            </a:r>
            <a:r>
              <a:rPr lang="en-US" sz="1200" kern="1200" dirty="0">
                <a:solidFill>
                  <a:schemeClr val="tx1"/>
                </a:solidFill>
                <a:effectLst/>
                <a:latin typeface="+mn-lt"/>
                <a:ea typeface="+mn-ea"/>
                <a:cs typeface="+mn-cs"/>
              </a:rPr>
              <a:t>columns, one for each document in the collection.</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707532-839C-41A2-9E71-D5288AEAE66A}"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3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6609413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Here's the new idea: vector semantics can also be used to represent the meaning of </a:t>
            </a:r>
            <a:r>
              <a:rPr lang="en-US" sz="1200" i="1" kern="1200" dirty="0">
                <a:solidFill>
                  <a:schemeClr val="tx1"/>
                </a:solidFill>
                <a:effectLst/>
                <a:latin typeface="+mn-lt"/>
                <a:ea typeface="+mn-ea"/>
                <a:cs typeface="+mn-cs"/>
              </a:rPr>
              <a:t>words</a:t>
            </a:r>
            <a:r>
              <a:rPr lang="en-US" sz="1200" kern="1200" dirty="0">
                <a:solidFill>
                  <a:schemeClr val="tx1"/>
                </a:solidFill>
                <a:effectLst/>
                <a:latin typeface="+mn-lt"/>
                <a:ea typeface="+mn-ea"/>
                <a:cs typeface="+mn-cs"/>
              </a:rPr>
              <a:t>. We do this by associating each word with a word vector— a </a:t>
            </a:r>
            <a:r>
              <a:rPr lang="en-US" sz="1200" b="0" kern="1200" dirty="0">
                <a:solidFill>
                  <a:schemeClr val="tx1"/>
                </a:solidFill>
                <a:effectLst/>
                <a:latin typeface="+mn-lt"/>
                <a:ea typeface="+mn-ea"/>
                <a:cs typeface="+mn-cs"/>
              </a:rPr>
              <a:t>row vector </a:t>
            </a:r>
            <a:r>
              <a:rPr lang="en-US" sz="1200" kern="1200" dirty="0">
                <a:solidFill>
                  <a:schemeClr val="tx1"/>
                </a:solidFill>
                <a:effectLst/>
                <a:latin typeface="+mn-lt"/>
                <a:ea typeface="+mn-ea"/>
                <a:cs typeface="+mn-cs"/>
              </a:rPr>
              <a:t>rather than a column vector, hence with different dimensions, as we see here. The four dimensions of the vector for </a:t>
            </a:r>
            <a:r>
              <a:rPr lang="en-US" sz="1200" i="1" kern="1200" dirty="0">
                <a:solidFill>
                  <a:schemeClr val="tx1"/>
                </a:solidFill>
                <a:effectLst/>
                <a:latin typeface="+mn-lt"/>
                <a:ea typeface="+mn-ea"/>
                <a:cs typeface="+mn-cs"/>
              </a:rPr>
              <a:t>fool</a:t>
            </a:r>
            <a:r>
              <a:rPr lang="en-US" sz="1200" kern="1200" dirty="0">
                <a:solidFill>
                  <a:schemeClr val="tx1"/>
                </a:solidFill>
                <a:effectLst/>
                <a:latin typeface="+mn-lt"/>
                <a:ea typeface="+mn-ea"/>
                <a:cs typeface="+mn-cs"/>
              </a:rPr>
              <a:t>, [36,58,1,4], correspond to the four Shakespeare plays. For documents, we saw that similar documents had similar vectors, because similar documents tend to have similar words. This same principle applies to words: similar words have similar vectors because they tend to occur in similar documents. The term-document matrix thus lets us represent the meaning of a word by the documents it tends to occur in.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707532-839C-41A2-9E71-D5288AEAE66A}"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3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20678046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An alternative to using the term-document matrix to represent words as vectors of document counts, is to use the </a:t>
            </a:r>
            <a:r>
              <a:rPr lang="en-US" sz="1200" b="0" kern="1200" dirty="0">
                <a:solidFill>
                  <a:schemeClr val="tx1"/>
                </a:solidFill>
                <a:effectLst/>
                <a:latin typeface="+mn-lt"/>
                <a:ea typeface="+mn-ea"/>
                <a:cs typeface="+mn-cs"/>
              </a:rPr>
              <a:t>term-term matrix</a:t>
            </a:r>
            <a:r>
              <a:rPr lang="en-US" sz="1200" kern="1200" dirty="0">
                <a:solidFill>
                  <a:schemeClr val="tx1"/>
                </a:solidFill>
                <a:effectLst/>
                <a:latin typeface="+mn-lt"/>
                <a:ea typeface="+mn-ea"/>
                <a:cs typeface="+mn-cs"/>
              </a:rPr>
              <a:t>, also called the </a:t>
            </a:r>
            <a:r>
              <a:rPr lang="en-US" sz="1200" b="0" kern="1200" dirty="0">
                <a:solidFill>
                  <a:schemeClr val="tx1"/>
                </a:solidFill>
                <a:effectLst/>
                <a:latin typeface="+mn-lt"/>
                <a:ea typeface="+mn-ea"/>
                <a:cs typeface="+mn-cs"/>
              </a:rPr>
              <a:t>word-word matrix </a:t>
            </a:r>
            <a:r>
              <a:rPr lang="en-US" sz="1200" kern="1200" dirty="0">
                <a:solidFill>
                  <a:schemeClr val="tx1"/>
                </a:solidFill>
                <a:effectLst/>
                <a:latin typeface="+mn-lt"/>
                <a:ea typeface="+mn-ea"/>
                <a:cs typeface="+mn-cs"/>
              </a:rPr>
              <a:t>or the </a:t>
            </a:r>
            <a:r>
              <a:rPr lang="en-US" sz="1200" b="0" kern="1200" dirty="0">
                <a:solidFill>
                  <a:schemeClr val="tx1"/>
                </a:solidFill>
                <a:effectLst/>
                <a:latin typeface="+mn-lt"/>
                <a:ea typeface="+mn-ea"/>
                <a:cs typeface="+mn-cs"/>
              </a:rPr>
              <a:t>term-context matrix</a:t>
            </a:r>
            <a:r>
              <a:rPr lang="en-US" sz="1200" kern="1200" dirty="0">
                <a:solidFill>
                  <a:schemeClr val="tx1"/>
                </a:solidFill>
                <a:effectLst/>
                <a:latin typeface="+mn-lt"/>
                <a:ea typeface="+mn-ea"/>
                <a:cs typeface="+mn-cs"/>
              </a:rPr>
              <a:t>, in which the columns are labeled by words rather than documents. This matrix is thus of dimensionality |</a:t>
            </a:r>
            <a:r>
              <a:rPr lang="en-US" sz="1200" i="1" kern="1200" dirty="0">
                <a:solidFill>
                  <a:schemeClr val="tx1"/>
                </a:solidFill>
                <a:effectLst/>
                <a:latin typeface="+mn-lt"/>
                <a:ea typeface="+mn-ea"/>
                <a:cs typeface="+mn-cs"/>
              </a:rPr>
              <a:t>V </a:t>
            </a:r>
            <a:r>
              <a:rPr lang="en-US" sz="1200" kern="1200" dirty="0">
                <a:solidFill>
                  <a:schemeClr val="tx1"/>
                </a:solidFill>
                <a:effectLst/>
                <a:latin typeface="+mn-lt"/>
                <a:ea typeface="+mn-ea"/>
                <a:cs typeface="+mn-cs"/>
              </a:rPr>
              <a:t>| × |</a:t>
            </a:r>
            <a:r>
              <a:rPr lang="en-US" sz="1200" i="1" kern="1200" dirty="0">
                <a:solidFill>
                  <a:schemeClr val="tx1"/>
                </a:solidFill>
                <a:effectLst/>
                <a:latin typeface="+mn-lt"/>
                <a:ea typeface="+mn-ea"/>
                <a:cs typeface="+mn-cs"/>
              </a:rPr>
              <a:t>V </a:t>
            </a:r>
            <a:r>
              <a:rPr lang="en-US" sz="1200" kern="1200" dirty="0">
                <a:solidFill>
                  <a:schemeClr val="tx1"/>
                </a:solidFill>
                <a:effectLst/>
                <a:latin typeface="+mn-lt"/>
                <a:ea typeface="+mn-ea"/>
                <a:cs typeface="+mn-cs"/>
              </a:rPr>
              <a:t>| and each cell records the number of times the row (target) word and the column (context) word co-occur in some context in some training corpus.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context could be the document, in which case the cell represents the number of times the two words appear in the same document. It is most common, however, to use smaller contexts, generally a window around the word, for example of 4 words to the left and 4 words to the right, in which case the cell represents the number of times (in some training corpus) the column word occurs in such a ±4 word window around the row word. For example here is one example each of some words in their windows with counts from a Wikipedia corpus. Note that </a:t>
            </a:r>
            <a:r>
              <a:rPr lang="en-US" sz="1200" i="1" kern="1200" dirty="0">
                <a:solidFill>
                  <a:schemeClr val="tx1"/>
                </a:solidFill>
                <a:effectLst/>
                <a:latin typeface="+mn-lt"/>
                <a:ea typeface="+mn-ea"/>
                <a:cs typeface="+mn-cs"/>
              </a:rPr>
              <a:t>digital </a:t>
            </a:r>
            <a:r>
              <a:rPr lang="en-US" sz="1200" kern="1200" dirty="0">
                <a:solidFill>
                  <a:schemeClr val="tx1"/>
                </a:solidFill>
                <a:effectLst/>
                <a:latin typeface="+mn-lt"/>
                <a:ea typeface="+mn-ea"/>
                <a:cs typeface="+mn-cs"/>
              </a:rPr>
              <a:t>and </a:t>
            </a:r>
            <a:r>
              <a:rPr lang="en-US" sz="1200" i="1" kern="1200" dirty="0">
                <a:solidFill>
                  <a:schemeClr val="tx1"/>
                </a:solidFill>
                <a:effectLst/>
                <a:latin typeface="+mn-lt"/>
                <a:ea typeface="+mn-ea"/>
                <a:cs typeface="+mn-cs"/>
              </a:rPr>
              <a:t>information </a:t>
            </a:r>
            <a:r>
              <a:rPr lang="en-US" sz="1200" kern="1200" dirty="0">
                <a:solidFill>
                  <a:schemeClr val="tx1"/>
                </a:solidFill>
                <a:effectLst/>
                <a:latin typeface="+mn-lt"/>
                <a:ea typeface="+mn-ea"/>
                <a:cs typeface="+mn-cs"/>
              </a:rPr>
              <a:t>are more similar to each other than, say, to </a:t>
            </a:r>
            <a:r>
              <a:rPr lang="en-US" sz="1200" i="1" kern="1200" dirty="0">
                <a:solidFill>
                  <a:schemeClr val="tx1"/>
                </a:solidFill>
                <a:effectLst/>
                <a:latin typeface="+mn-lt"/>
                <a:ea typeface="+mn-ea"/>
                <a:cs typeface="+mn-cs"/>
              </a:rPr>
              <a:t>strawberry</a:t>
            </a:r>
            <a:r>
              <a:rPr lang="en-US" sz="1200" kern="1200" dirty="0">
                <a:solidFill>
                  <a:schemeClr val="tx1"/>
                </a:solidFill>
                <a:effectLst/>
                <a:latin typeface="+mn-lt"/>
                <a:ea typeface="+mn-ea"/>
                <a:cs typeface="+mn-cs"/>
              </a:rPr>
              <a:t>.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707532-839C-41A2-9E71-D5288AEAE66A}"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3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16956151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Here's a spatial visualization of word vectors for </a:t>
            </a:r>
            <a:r>
              <a:rPr lang="en-US" sz="1200" i="1" kern="1200" dirty="0">
                <a:solidFill>
                  <a:schemeClr val="tx1"/>
                </a:solidFill>
                <a:effectLst/>
                <a:latin typeface="+mn-lt"/>
                <a:ea typeface="+mn-ea"/>
                <a:cs typeface="+mn-cs"/>
              </a:rPr>
              <a:t>digital </a:t>
            </a:r>
            <a:r>
              <a:rPr lang="en-US" sz="1200" kern="1200" dirty="0">
                <a:solidFill>
                  <a:schemeClr val="tx1"/>
                </a:solidFill>
                <a:effectLst/>
                <a:latin typeface="+mn-lt"/>
                <a:ea typeface="+mn-ea"/>
                <a:cs typeface="+mn-cs"/>
              </a:rPr>
              <a:t>and </a:t>
            </a:r>
            <a:r>
              <a:rPr lang="en-US" sz="1200" i="1" kern="1200" dirty="0">
                <a:solidFill>
                  <a:schemeClr val="tx1"/>
                </a:solidFill>
                <a:effectLst/>
                <a:latin typeface="+mn-lt"/>
                <a:ea typeface="+mn-ea"/>
                <a:cs typeface="+mn-cs"/>
              </a:rPr>
              <a:t>information</a:t>
            </a:r>
            <a:r>
              <a:rPr lang="en-US" sz="1200" kern="1200" dirty="0">
                <a:solidFill>
                  <a:schemeClr val="tx1"/>
                </a:solidFill>
                <a:effectLst/>
                <a:latin typeface="+mn-lt"/>
                <a:ea typeface="+mn-ea"/>
                <a:cs typeface="+mn-cs"/>
              </a:rPr>
              <a:t>, showing just two of the dimensions, corresponding to the words </a:t>
            </a:r>
            <a:r>
              <a:rPr lang="en-US" sz="1200" i="1" kern="1200" dirty="0">
                <a:solidFill>
                  <a:schemeClr val="tx1"/>
                </a:solidFill>
                <a:effectLst/>
                <a:latin typeface="+mn-lt"/>
                <a:ea typeface="+mn-ea"/>
                <a:cs typeface="+mn-cs"/>
              </a:rPr>
              <a:t>data </a:t>
            </a:r>
            <a:r>
              <a:rPr lang="en-US" sz="1200" kern="1200" dirty="0">
                <a:solidFill>
                  <a:schemeClr val="tx1"/>
                </a:solidFill>
                <a:effectLst/>
                <a:latin typeface="+mn-lt"/>
                <a:ea typeface="+mn-ea"/>
                <a:cs typeface="+mn-cs"/>
              </a:rPr>
              <a:t>and </a:t>
            </a:r>
            <a:r>
              <a:rPr lang="en-US" sz="1200" i="1" kern="1200" dirty="0">
                <a:solidFill>
                  <a:schemeClr val="tx1"/>
                </a:solidFill>
                <a:effectLst/>
                <a:latin typeface="+mn-lt"/>
                <a:ea typeface="+mn-ea"/>
                <a:cs typeface="+mn-cs"/>
              </a:rPr>
              <a:t>computer</a:t>
            </a:r>
            <a:r>
              <a:rPr lang="en-US" sz="120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Of course in real life these vectors aren't just of length 2.  |</a:t>
            </a:r>
            <a:r>
              <a:rPr lang="en-US" sz="1200" i="1" kern="1200" dirty="0">
                <a:solidFill>
                  <a:schemeClr val="tx1"/>
                </a:solidFill>
                <a:effectLst/>
                <a:latin typeface="+mn-lt"/>
                <a:ea typeface="+mn-ea"/>
                <a:cs typeface="+mn-cs"/>
              </a:rPr>
              <a:t>V </a:t>
            </a:r>
            <a:r>
              <a:rPr lang="en-US" sz="1200" kern="1200" dirty="0">
                <a:solidFill>
                  <a:schemeClr val="tx1"/>
                </a:solidFill>
                <a:effectLst/>
                <a:latin typeface="+mn-lt"/>
                <a:ea typeface="+mn-ea"/>
                <a:cs typeface="+mn-cs"/>
              </a:rPr>
              <a:t>|, the length of the vector, is generally the size of the vocabulary, of- ten between 10,000 and 50,000 words (using the most frequent words in the training corpus; keeping words after about the most frequent 50,000 or so is generally not helpful). Since most of these numbers are zero these are </a:t>
            </a:r>
            <a:r>
              <a:rPr lang="en-US" sz="1200" b="0" kern="1200" dirty="0">
                <a:solidFill>
                  <a:schemeClr val="tx1"/>
                </a:solidFill>
                <a:effectLst/>
                <a:latin typeface="+mn-lt"/>
                <a:ea typeface="+mn-ea"/>
                <a:cs typeface="+mn-cs"/>
              </a:rPr>
              <a:t>sparse </a:t>
            </a:r>
            <a:r>
              <a:rPr lang="en-US" sz="1200" kern="1200" dirty="0">
                <a:solidFill>
                  <a:schemeClr val="tx1"/>
                </a:solidFill>
                <a:effectLst/>
                <a:latin typeface="+mn-lt"/>
                <a:ea typeface="+mn-ea"/>
                <a:cs typeface="+mn-cs"/>
              </a:rPr>
              <a:t>vector representations; there are efficient algorithms for storing and computing with sparse matrices.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707532-839C-41A2-9E71-D5288AEAE66A}"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3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4856406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cosine—like most measures for vector similarity used in NLP—is based on the </a:t>
            </a:r>
            <a:r>
              <a:rPr lang="en-US" sz="1200" b="0" kern="1200" dirty="0">
                <a:solidFill>
                  <a:schemeClr val="tx1"/>
                </a:solidFill>
                <a:effectLst/>
                <a:latin typeface="+mn-lt"/>
                <a:ea typeface="+mn-ea"/>
                <a:cs typeface="+mn-cs"/>
              </a:rPr>
              <a:t>dot product </a:t>
            </a:r>
            <a:r>
              <a:rPr lang="en-US" sz="1200" kern="1200" dirty="0">
                <a:solidFill>
                  <a:schemeClr val="tx1"/>
                </a:solidFill>
                <a:effectLst/>
                <a:latin typeface="+mn-lt"/>
                <a:ea typeface="+mn-ea"/>
                <a:cs typeface="+mn-cs"/>
              </a:rPr>
              <a:t>operator from linear algebra, also called the </a:t>
            </a:r>
            <a:r>
              <a:rPr lang="en-US" sz="1200" b="0" kern="1200" dirty="0">
                <a:solidFill>
                  <a:schemeClr val="tx1"/>
                </a:solidFill>
                <a:effectLst/>
                <a:latin typeface="+mn-lt"/>
                <a:ea typeface="+mn-ea"/>
                <a:cs typeface="+mn-cs"/>
              </a:rPr>
              <a:t>inner product in which we multiply the vectors elementwise and add up to get a scalar value. </a:t>
            </a:r>
            <a:r>
              <a:rPr lang="en-US" sz="1200" kern="1200" dirty="0">
                <a:solidFill>
                  <a:schemeClr val="tx1"/>
                </a:solidFill>
                <a:effectLst/>
                <a:latin typeface="+mn-lt"/>
                <a:ea typeface="+mn-ea"/>
                <a:cs typeface="+mn-cs"/>
              </a:rPr>
              <a:t>The dot product acts as a similarity metric because it will tend to be high just when the two vectors have large values in the same dimensions. Alternatively, vectors that have zeros in different dimensions—orthogonal vectors—will have a dot product of 0, representing their strong dissimilarity. </a:t>
            </a:r>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707532-839C-41A2-9E71-D5288AEAE66A}"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3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5913968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raw dot product, however, has a problem as a similarity metric: it favors </a:t>
            </a:r>
            <a:r>
              <a:rPr lang="en-US" sz="1200" b="0" kern="1200" dirty="0">
                <a:solidFill>
                  <a:schemeClr val="tx1"/>
                </a:solidFill>
                <a:effectLst/>
                <a:latin typeface="+mn-lt"/>
                <a:ea typeface="+mn-ea"/>
                <a:cs typeface="+mn-cs"/>
              </a:rPr>
              <a:t>long </a:t>
            </a:r>
            <a:r>
              <a:rPr lang="en-US" sz="1200" kern="1200" dirty="0">
                <a:solidFill>
                  <a:schemeClr val="tx1"/>
                </a:solidFill>
                <a:effectLst/>
                <a:latin typeface="+mn-lt"/>
                <a:ea typeface="+mn-ea"/>
                <a:cs typeface="+mn-cs"/>
              </a:rPr>
              <a:t>vectors. The </a:t>
            </a:r>
            <a:r>
              <a:rPr lang="en-US" sz="1200" b="0" kern="1200" dirty="0">
                <a:solidFill>
                  <a:schemeClr val="tx1"/>
                </a:solidFill>
                <a:effectLst/>
                <a:latin typeface="+mn-lt"/>
                <a:ea typeface="+mn-ea"/>
                <a:cs typeface="+mn-cs"/>
              </a:rPr>
              <a:t>vector length </a:t>
            </a:r>
            <a:r>
              <a:rPr lang="en-US" sz="1200" kern="1200" dirty="0">
                <a:solidFill>
                  <a:schemeClr val="tx1"/>
                </a:solidFill>
                <a:effectLst/>
                <a:latin typeface="+mn-lt"/>
                <a:ea typeface="+mn-ea"/>
                <a:cs typeface="+mn-cs"/>
              </a:rPr>
              <a:t>is defined as the square root of the sum of the square of the values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dot product is higher if a vector is longer, with higher values in each dimension. More frequent words have longer vectors, since they tend to co-occur with more words and have higher co-occurrence values with each of them. The raw dot product thus will be higher for frequent words. But this is a problem; we’d like a similarity metric that tells us how similar two words are regardless of their frequency.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a:t>
            </a: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707532-839C-41A2-9E71-D5288AEAE66A}"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3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08030653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Slide Image Placeholder 1"/>
          <p:cNvSpPr>
            <a:spLocks noGrp="1" noRot="1" noChangeAspect="1"/>
          </p:cNvSpPr>
          <p:nvPr>
            <p:ph type="sldImg"/>
          </p:nvPr>
        </p:nvSpPr>
        <p:spPr>
          <a:xfrm>
            <a:off x="457200" y="720725"/>
            <a:ext cx="6400800" cy="3600450"/>
          </a:xfrm>
          <a:ln/>
        </p:spPr>
      </p:sp>
      <p:sp>
        <p:nvSpPr>
          <p:cNvPr id="55299" name="Notes Placeholder 2"/>
          <p:cNvSpPr>
            <a:spLocks noGrp="1"/>
          </p:cNvSpPr>
          <p:nvPr>
            <p:ph type="body" idx="1"/>
          </p:nvPr>
        </p:nvSpPr>
        <p:spPr>
          <a:noFill/>
          <a:ln/>
        </p:spPr>
        <p:txBody>
          <a:bodyPr/>
          <a:lstStyle/>
          <a:p>
            <a:r>
              <a:rPr lang="en-US" sz="1200" kern="1200" dirty="0">
                <a:solidFill>
                  <a:schemeClr val="tx1"/>
                </a:solidFill>
                <a:effectLst/>
                <a:latin typeface="+mn-lt"/>
                <a:ea typeface="+mn-ea"/>
                <a:cs typeface="+mn-cs"/>
              </a:rPr>
              <a:t>We modify the dot product to normalize for the vector length by dividing the dot product by the lengths of each of the two vectors. This </a:t>
            </a:r>
            <a:r>
              <a:rPr lang="en-US" sz="1200" b="0" kern="1200" dirty="0">
                <a:solidFill>
                  <a:schemeClr val="tx1"/>
                </a:solidFill>
                <a:effectLst/>
                <a:latin typeface="+mn-lt"/>
                <a:ea typeface="+mn-ea"/>
                <a:cs typeface="+mn-cs"/>
              </a:rPr>
              <a:t>normalized dot product </a:t>
            </a:r>
            <a:r>
              <a:rPr lang="en-US" sz="1200" kern="1200" dirty="0">
                <a:solidFill>
                  <a:schemeClr val="tx1"/>
                </a:solidFill>
                <a:effectLst/>
                <a:latin typeface="+mn-lt"/>
                <a:ea typeface="+mn-ea"/>
                <a:cs typeface="+mn-cs"/>
              </a:rPr>
              <a:t>turns out to be the same as the cosine of the angle between the two vectors (</a:t>
            </a:r>
            <a:r>
              <a:rPr lang="en-US" sz="1200" b="0" i="0" kern="1200" dirty="0">
                <a:solidFill>
                  <a:schemeClr val="tx1"/>
                </a:solidFill>
                <a:effectLst/>
                <a:latin typeface="+mn-lt"/>
                <a:ea typeface="+mn-ea"/>
                <a:cs typeface="+mn-cs"/>
              </a:rPr>
              <a:t>Geometrically, it is the product of the Euclidean magnitudes of the two vectors and the cosine of the angle between them).</a:t>
            </a:r>
            <a:endParaRPr lang="en-US" dirty="0"/>
          </a:p>
        </p:txBody>
      </p:sp>
      <p:sp>
        <p:nvSpPr>
          <p:cNvPr id="55300" name="Slide Number Placeholder 3"/>
          <p:cNvSpPr>
            <a:spLocks noGrp="1"/>
          </p:cNvSpPr>
          <p:nvPr>
            <p:ph type="sldNum" sz="quarter" idx="5"/>
          </p:nvPr>
        </p:nvSpPr>
        <p:spPr>
          <a:noFill/>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ABE09E-F152-7744-8C90-5FE0EE9195EA}"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3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21109816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cosine value ranges from 1 for vectors pointing in the same direction, through 0 for orthogonal vectors, to -1 for vectors pointing in opposite directions. But since raw frequency values are non-negative, the cosine for these vectors ranges from 0–1. </a:t>
            </a: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707532-839C-41A2-9E71-D5288AEAE66A}"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3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9039028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How do we represent the meaning of words in NLP systems? </a:t>
            </a:r>
            <a:r>
              <a:rPr lang="en-US" sz="1200" kern="1200" dirty="0">
                <a:solidFill>
                  <a:schemeClr val="tx1"/>
                </a:solidFill>
                <a:effectLst/>
                <a:latin typeface="+mn-lt"/>
                <a:ea typeface="+mn-ea"/>
                <a:cs typeface="+mn-cs"/>
              </a:rPr>
              <a:t>in classical NLP applications, our only representation of a word is as a string of letters, or an index in a vocabulary list. </a:t>
            </a:r>
            <a:endParaRPr lang="en-US" dirty="0"/>
          </a:p>
          <a:p>
            <a:endParaRPr lang="en-US" dirty="0"/>
          </a:p>
          <a:p>
            <a:r>
              <a:rPr lang="en-US" sz="1200" kern="1200" dirty="0">
                <a:solidFill>
                  <a:schemeClr val="tx1"/>
                </a:solidFill>
                <a:effectLst/>
                <a:latin typeface="+mn-lt"/>
                <a:ea typeface="+mn-ea"/>
                <a:cs typeface="+mn-cs"/>
              </a:rPr>
              <a:t>This representation is not that different from a tradition in philosophy, perhaps you’ve seen it in introductory logic classes, in which the meaning of words is represented by just spelling the word with small capital letters; representing the meaning of “dog” as DOG, and “cat” as CAT. </a:t>
            </a:r>
            <a:endParaRPr lang="en-US" dirty="0"/>
          </a:p>
          <a:p>
            <a:r>
              <a:rPr lang="en-US" sz="1200" kern="1200" dirty="0">
                <a:solidFill>
                  <a:schemeClr val="tx1"/>
                </a:solidFill>
                <a:effectLst/>
                <a:latin typeface="+mn-lt"/>
                <a:ea typeface="+mn-ea"/>
                <a:cs typeface="+mn-cs"/>
              </a:rPr>
              <a:t>Representing the meaning of a word by capitalizing it is a pretty unsatisfactory model. You might have seen a joke due originally to semanticist Barbara Partee (Carlson, 1977): </a:t>
            </a:r>
            <a:endParaRPr lang="en-US" dirty="0"/>
          </a:p>
          <a:p>
            <a:r>
              <a:rPr lang="en-US" sz="1200" kern="1200" dirty="0">
                <a:solidFill>
                  <a:schemeClr val="tx1"/>
                </a:solidFill>
                <a:effectLst/>
                <a:latin typeface="+mn-lt"/>
                <a:ea typeface="+mn-ea"/>
                <a:cs typeface="+mn-cs"/>
              </a:rPr>
              <a:t>Q: What’s the meaning of life? A: LIFE’ </a:t>
            </a:r>
            <a:endParaRPr lang="en-US" dirty="0"/>
          </a:p>
          <a:p>
            <a:r>
              <a:rPr lang="en-US" sz="1200" kern="1200" dirty="0">
                <a:solidFill>
                  <a:schemeClr val="tx1"/>
                </a:solidFill>
                <a:effectLst/>
                <a:latin typeface="+mn-lt"/>
                <a:ea typeface="+mn-ea"/>
                <a:cs typeface="+mn-cs"/>
              </a:rPr>
              <a:t>Surely we can do better than this </a:t>
            </a: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707532-839C-41A2-9E71-D5288AEAE66A}"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3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37275962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Let’s see how the cosine computes which of the words </a:t>
            </a:r>
            <a:r>
              <a:rPr lang="en-US" sz="1200" i="1" kern="1200" dirty="0">
                <a:solidFill>
                  <a:schemeClr val="tx1"/>
                </a:solidFill>
                <a:effectLst/>
                <a:latin typeface="+mn-lt"/>
                <a:ea typeface="+mn-ea"/>
                <a:cs typeface="+mn-cs"/>
              </a:rPr>
              <a:t>cherry </a:t>
            </a:r>
            <a:r>
              <a:rPr lang="en-US" sz="1200" kern="1200" dirty="0">
                <a:solidFill>
                  <a:schemeClr val="tx1"/>
                </a:solidFill>
                <a:effectLst/>
                <a:latin typeface="+mn-lt"/>
                <a:ea typeface="+mn-ea"/>
                <a:cs typeface="+mn-cs"/>
              </a:rPr>
              <a:t>or </a:t>
            </a:r>
            <a:r>
              <a:rPr lang="en-US" sz="1200" i="1" kern="1200" dirty="0">
                <a:solidFill>
                  <a:schemeClr val="tx1"/>
                </a:solidFill>
                <a:effectLst/>
                <a:latin typeface="+mn-lt"/>
                <a:ea typeface="+mn-ea"/>
                <a:cs typeface="+mn-cs"/>
              </a:rPr>
              <a:t>digital </a:t>
            </a:r>
            <a:r>
              <a:rPr lang="en-US" sz="1200" kern="1200" dirty="0">
                <a:solidFill>
                  <a:schemeClr val="tx1"/>
                </a:solidFill>
                <a:effectLst/>
                <a:latin typeface="+mn-lt"/>
                <a:ea typeface="+mn-ea"/>
                <a:cs typeface="+mn-cs"/>
              </a:rPr>
              <a:t>is closer in meaning to </a:t>
            </a:r>
            <a:r>
              <a:rPr lang="en-US" sz="1200" i="1" kern="1200" dirty="0">
                <a:solidFill>
                  <a:schemeClr val="tx1"/>
                </a:solidFill>
                <a:effectLst/>
                <a:latin typeface="+mn-lt"/>
                <a:ea typeface="+mn-ea"/>
                <a:cs typeface="+mn-cs"/>
              </a:rPr>
              <a:t>information</a:t>
            </a:r>
            <a:r>
              <a:rPr lang="en-US" sz="1200" kern="1200" dirty="0">
                <a:solidFill>
                  <a:schemeClr val="tx1"/>
                </a:solidFill>
                <a:effectLst/>
                <a:latin typeface="+mn-lt"/>
                <a:ea typeface="+mn-ea"/>
                <a:cs typeface="+mn-cs"/>
              </a:rPr>
              <a:t>, just using raw counts from the following shortened table.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model decides that </a:t>
            </a:r>
            <a:r>
              <a:rPr lang="en-US" sz="1200" i="1" kern="1200" dirty="0">
                <a:solidFill>
                  <a:schemeClr val="tx1"/>
                </a:solidFill>
                <a:effectLst/>
                <a:latin typeface="+mn-lt"/>
                <a:ea typeface="+mn-ea"/>
                <a:cs typeface="+mn-cs"/>
              </a:rPr>
              <a:t>information </a:t>
            </a:r>
            <a:r>
              <a:rPr lang="en-US" sz="1200" kern="1200" dirty="0">
                <a:solidFill>
                  <a:schemeClr val="tx1"/>
                </a:solidFill>
                <a:effectLst/>
                <a:latin typeface="+mn-lt"/>
                <a:ea typeface="+mn-ea"/>
                <a:cs typeface="+mn-cs"/>
              </a:rPr>
              <a:t>is way closer to </a:t>
            </a:r>
            <a:r>
              <a:rPr lang="en-US" sz="1200" i="1" kern="1200" dirty="0">
                <a:solidFill>
                  <a:schemeClr val="tx1"/>
                </a:solidFill>
                <a:effectLst/>
                <a:latin typeface="+mn-lt"/>
                <a:ea typeface="+mn-ea"/>
                <a:cs typeface="+mn-cs"/>
              </a:rPr>
              <a:t>digital </a:t>
            </a:r>
            <a:r>
              <a:rPr lang="en-US" sz="1200" kern="1200" dirty="0">
                <a:solidFill>
                  <a:schemeClr val="tx1"/>
                </a:solidFill>
                <a:effectLst/>
                <a:latin typeface="+mn-lt"/>
                <a:ea typeface="+mn-ea"/>
                <a:cs typeface="+mn-cs"/>
              </a:rPr>
              <a:t>than it is to </a:t>
            </a:r>
            <a:r>
              <a:rPr lang="en-US" sz="1200" i="1" kern="1200" dirty="0">
                <a:solidFill>
                  <a:schemeClr val="tx1"/>
                </a:solidFill>
                <a:effectLst/>
                <a:latin typeface="+mn-lt"/>
                <a:ea typeface="+mn-ea"/>
                <a:cs typeface="+mn-cs"/>
              </a:rPr>
              <a:t>cherry</a:t>
            </a:r>
            <a:r>
              <a:rPr lang="en-US" sz="1200" kern="1200" dirty="0">
                <a:solidFill>
                  <a:schemeClr val="tx1"/>
                </a:solidFill>
                <a:effectLst/>
                <a:latin typeface="+mn-lt"/>
                <a:ea typeface="+mn-ea"/>
                <a:cs typeface="+mn-cs"/>
              </a:rPr>
              <a:t>, a  result that seems sensible.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707532-839C-41A2-9E71-D5288AEAE66A}"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3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78438325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Here's a rough graphical demonstration of cosine similarity, showing vectors for the words </a:t>
            </a:r>
            <a:r>
              <a:rPr lang="en-US" sz="1200" i="1" kern="1200" dirty="0">
                <a:solidFill>
                  <a:schemeClr val="tx1"/>
                </a:solidFill>
                <a:effectLst/>
                <a:latin typeface="+mn-lt"/>
                <a:ea typeface="+mn-ea"/>
                <a:cs typeface="+mn-cs"/>
              </a:rPr>
              <a:t>cherry</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digital</a:t>
            </a:r>
            <a:r>
              <a:rPr lang="en-US" sz="1200" kern="1200" dirty="0">
                <a:solidFill>
                  <a:schemeClr val="tx1"/>
                </a:solidFill>
                <a:effectLst/>
                <a:latin typeface="+mn-lt"/>
                <a:ea typeface="+mn-ea"/>
                <a:cs typeface="+mn-cs"/>
              </a:rPr>
              <a:t>, and </a:t>
            </a:r>
            <a:r>
              <a:rPr lang="en-US" sz="1200" i="1" kern="1200" dirty="0">
                <a:solidFill>
                  <a:schemeClr val="tx1"/>
                </a:solidFill>
                <a:effectLst/>
                <a:latin typeface="+mn-lt"/>
                <a:ea typeface="+mn-ea"/>
                <a:cs typeface="+mn-cs"/>
              </a:rPr>
              <a:t>information</a:t>
            </a:r>
            <a:r>
              <a:rPr lang="en-US" sz="1200" kern="1200" dirty="0">
                <a:solidFill>
                  <a:schemeClr val="tx1"/>
                </a:solidFill>
                <a:effectLst/>
                <a:latin typeface="+mn-lt"/>
                <a:ea typeface="+mn-ea"/>
                <a:cs typeface="+mn-cs"/>
              </a:rPr>
              <a:t> in the two dimensional space defined by counts of the words </a:t>
            </a:r>
            <a:r>
              <a:rPr lang="en-US" sz="1200" i="1" kern="1200" dirty="0">
                <a:solidFill>
                  <a:schemeClr val="tx1"/>
                </a:solidFill>
                <a:effectLst/>
                <a:latin typeface="+mn-lt"/>
                <a:ea typeface="+mn-ea"/>
                <a:cs typeface="+mn-cs"/>
              </a:rPr>
              <a:t>computer </a:t>
            </a:r>
            <a:r>
              <a:rPr lang="en-US" sz="1200" kern="1200" dirty="0">
                <a:solidFill>
                  <a:schemeClr val="tx1"/>
                </a:solidFill>
                <a:effectLst/>
                <a:latin typeface="+mn-lt"/>
                <a:ea typeface="+mn-ea"/>
                <a:cs typeface="+mn-cs"/>
              </a:rPr>
              <a:t>and </a:t>
            </a:r>
            <a:r>
              <a:rPr lang="en-US" sz="1200" i="1" kern="1200" dirty="0">
                <a:solidFill>
                  <a:schemeClr val="tx1"/>
                </a:solidFill>
                <a:effectLst/>
                <a:latin typeface="+mn-lt"/>
                <a:ea typeface="+mn-ea"/>
                <a:cs typeface="+mn-cs"/>
              </a:rPr>
              <a:t>pie </a:t>
            </a:r>
            <a:r>
              <a:rPr lang="en-US" sz="1200" kern="1200" dirty="0">
                <a:solidFill>
                  <a:schemeClr val="tx1"/>
                </a:solidFill>
                <a:effectLst/>
                <a:latin typeface="+mn-lt"/>
                <a:ea typeface="+mn-ea"/>
                <a:cs typeface="+mn-cs"/>
              </a:rPr>
              <a:t>nearby. Note that the angle between </a:t>
            </a:r>
            <a:r>
              <a:rPr lang="en-US" sz="1200" i="1" kern="1200" dirty="0">
                <a:solidFill>
                  <a:schemeClr val="tx1"/>
                </a:solidFill>
                <a:effectLst/>
                <a:latin typeface="+mn-lt"/>
                <a:ea typeface="+mn-ea"/>
                <a:cs typeface="+mn-cs"/>
              </a:rPr>
              <a:t>digital </a:t>
            </a:r>
            <a:r>
              <a:rPr lang="en-US" sz="1200" kern="1200" dirty="0">
                <a:solidFill>
                  <a:schemeClr val="tx1"/>
                </a:solidFill>
                <a:effectLst/>
                <a:latin typeface="+mn-lt"/>
                <a:ea typeface="+mn-ea"/>
                <a:cs typeface="+mn-cs"/>
              </a:rPr>
              <a:t>and </a:t>
            </a:r>
            <a:r>
              <a:rPr lang="en-US" sz="1200" i="1" kern="1200" dirty="0">
                <a:solidFill>
                  <a:schemeClr val="tx1"/>
                </a:solidFill>
                <a:effectLst/>
                <a:latin typeface="+mn-lt"/>
                <a:ea typeface="+mn-ea"/>
                <a:cs typeface="+mn-cs"/>
              </a:rPr>
              <a:t>information </a:t>
            </a:r>
            <a:r>
              <a:rPr lang="en-US" sz="1200" kern="1200" dirty="0">
                <a:solidFill>
                  <a:schemeClr val="tx1"/>
                </a:solidFill>
                <a:effectLst/>
                <a:latin typeface="+mn-lt"/>
                <a:ea typeface="+mn-ea"/>
                <a:cs typeface="+mn-cs"/>
              </a:rPr>
              <a:t>is smaller than the angle between </a:t>
            </a:r>
            <a:r>
              <a:rPr lang="en-US" sz="1200" i="1" kern="1200" dirty="0">
                <a:solidFill>
                  <a:schemeClr val="tx1"/>
                </a:solidFill>
                <a:effectLst/>
                <a:latin typeface="+mn-lt"/>
                <a:ea typeface="+mn-ea"/>
                <a:cs typeface="+mn-cs"/>
              </a:rPr>
              <a:t>cherry </a:t>
            </a:r>
            <a:r>
              <a:rPr lang="en-US" sz="1200" kern="1200" dirty="0">
                <a:solidFill>
                  <a:schemeClr val="tx1"/>
                </a:solidFill>
                <a:effectLst/>
                <a:latin typeface="+mn-lt"/>
                <a:ea typeface="+mn-ea"/>
                <a:cs typeface="+mn-cs"/>
              </a:rPr>
              <a:t>and </a:t>
            </a:r>
            <a:r>
              <a:rPr lang="en-US" sz="1200" i="1" kern="1200" dirty="0">
                <a:solidFill>
                  <a:schemeClr val="tx1"/>
                </a:solidFill>
                <a:effectLst/>
                <a:latin typeface="+mn-lt"/>
                <a:ea typeface="+mn-ea"/>
                <a:cs typeface="+mn-cs"/>
              </a:rPr>
              <a:t>information</a:t>
            </a:r>
            <a:r>
              <a:rPr lang="en-US" sz="1200" kern="1200" dirty="0">
                <a:solidFill>
                  <a:schemeClr val="tx1"/>
                </a:solidFill>
                <a:effectLst/>
                <a:latin typeface="+mn-lt"/>
                <a:ea typeface="+mn-ea"/>
                <a:cs typeface="+mn-cs"/>
              </a:rPr>
              <a:t>. When two vectors are more similar, the cosine is larger but the angle is smaller; the cosine has its maximum (1) when the angle between two vectors is smallest (0◦); the cosine of all other angles is less than 1. </a:t>
            </a: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707532-839C-41A2-9E71-D5288AEAE66A}"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3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82967717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co-occurrence matrices we've been using represent each cell by frequencies of words with other words or documents.  But raw frequency is is very skewed and not very discriminative. If sugar appears a lot near apricot, that's useful information.  But words like  </a:t>
            </a:r>
            <a:r>
              <a:rPr lang="en-US" sz="1200" i="1" kern="1200" dirty="0">
                <a:solidFill>
                  <a:schemeClr val="tx1"/>
                </a:solidFill>
                <a:effectLst/>
                <a:latin typeface="+mn-lt"/>
                <a:ea typeface="+mn-ea"/>
                <a:cs typeface="+mn-cs"/>
              </a:rPr>
              <a:t>the</a:t>
            </a:r>
            <a:r>
              <a:rPr lang="en-US" sz="1200" kern="1200" dirty="0">
                <a:solidFill>
                  <a:schemeClr val="tx1"/>
                </a:solidFill>
                <a:effectLst/>
                <a:latin typeface="+mn-lt"/>
                <a:ea typeface="+mn-ea"/>
                <a:cs typeface="+mn-cs"/>
              </a:rPr>
              <a:t>, or </a:t>
            </a:r>
            <a:r>
              <a:rPr lang="en-US" sz="1200" i="1" kern="1200" dirty="0">
                <a:solidFill>
                  <a:schemeClr val="tx1"/>
                </a:solidFill>
                <a:effectLst/>
                <a:latin typeface="+mn-lt"/>
                <a:ea typeface="+mn-ea"/>
                <a:cs typeface="+mn-cs"/>
              </a:rPr>
              <a:t>it</a:t>
            </a:r>
            <a:r>
              <a:rPr lang="en-US" sz="1200" kern="1200" dirty="0">
                <a:solidFill>
                  <a:schemeClr val="tx1"/>
                </a:solidFill>
                <a:effectLst/>
                <a:latin typeface="+mn-lt"/>
                <a:ea typeface="+mn-ea"/>
                <a:cs typeface="+mn-cs"/>
              </a:rPr>
              <a:t>, which occur frequently with all sorts of words, aren’t informative about any particular word . It’s a bit of a paradox. </a:t>
            </a:r>
            <a:r>
              <a:rPr lang="en-US" sz="1200" dirty="0"/>
              <a:t>How can we balance these two conflicting constraints?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707532-839C-41A2-9E71-D5288AEAE66A}"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3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60498575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There are two common solutions to this problem: the </a:t>
            </a:r>
            <a:r>
              <a:rPr lang="en-US" sz="1200" b="0" kern="1200" dirty="0" err="1">
                <a:solidFill>
                  <a:schemeClr val="tx1"/>
                </a:solidFill>
                <a:effectLst/>
                <a:latin typeface="+mn-lt"/>
                <a:ea typeface="+mn-ea"/>
                <a:cs typeface="+mn-cs"/>
              </a:rPr>
              <a:t>tf-idf</a:t>
            </a:r>
            <a:r>
              <a:rPr lang="en-US" sz="1200" b="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algorithm, usually used when the dimensions are documents, and algorithms based on pointwise mutual information, or PMI (usually used when the dimensions are words).   </a:t>
            </a:r>
            <a:r>
              <a:rPr lang="en-US" sz="1200" kern="1200" dirty="0" err="1">
                <a:solidFill>
                  <a:schemeClr val="tx1"/>
                </a:solidFill>
                <a:effectLst/>
                <a:latin typeface="+mn-lt"/>
                <a:ea typeface="+mn-ea"/>
                <a:cs typeface="+mn-cs"/>
              </a:rPr>
              <a:t>Tf-idf</a:t>
            </a:r>
            <a:r>
              <a:rPr lang="en-US" sz="1200" kern="1200" dirty="0">
                <a:solidFill>
                  <a:schemeClr val="tx1"/>
                </a:solidFill>
                <a:effectLst/>
                <a:latin typeface="+mn-lt"/>
                <a:ea typeface="+mn-ea"/>
                <a:cs typeface="+mn-cs"/>
              </a:rPr>
              <a:t> makes use of a special weight call the "inverse document frequency or "</a:t>
            </a:r>
            <a:r>
              <a:rPr lang="en-US" sz="1200" kern="1200" dirty="0" err="1">
                <a:solidFill>
                  <a:schemeClr val="tx1"/>
                </a:solidFill>
                <a:effectLst/>
                <a:latin typeface="+mn-lt"/>
                <a:ea typeface="+mn-ea"/>
                <a:cs typeface="+mn-cs"/>
              </a:rPr>
              <a:t>idf</a:t>
            </a:r>
            <a:r>
              <a:rPr lang="en-US" sz="1200" kern="1200" dirty="0">
                <a:solidFill>
                  <a:schemeClr val="tx1"/>
                </a:solidFill>
                <a:effectLst/>
                <a:latin typeface="+mn-lt"/>
                <a:ea typeface="+mn-ea"/>
                <a:cs typeface="+mn-cs"/>
              </a:rPr>
              <a:t>", to </a:t>
            </a:r>
            <a:r>
              <a:rPr lang="en-US" sz="1200" kern="1200" dirty="0" err="1">
                <a:solidFill>
                  <a:schemeClr val="tx1"/>
                </a:solidFill>
                <a:effectLst/>
                <a:latin typeface="+mn-lt"/>
                <a:ea typeface="+mn-ea"/>
                <a:cs typeface="+mn-cs"/>
              </a:rPr>
              <a:t>downweight</a:t>
            </a:r>
            <a:r>
              <a:rPr lang="en-US" sz="1200" kern="1200" dirty="0">
                <a:solidFill>
                  <a:schemeClr val="tx1"/>
                </a:solidFill>
                <a:effectLst/>
                <a:latin typeface="+mn-lt"/>
                <a:ea typeface="+mn-ea"/>
                <a:cs typeface="+mn-cs"/>
              </a:rPr>
              <a:t> words like "the" or "it".  PMI is a statistical measure that compares the probabilities we see with what we would have expected by change. </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707532-839C-41A2-9E71-D5288AEAE66A}"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3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43218473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a:t>
            </a:r>
            <a:r>
              <a:rPr lang="en-US" sz="1200" b="0" kern="1200" dirty="0" err="1">
                <a:solidFill>
                  <a:schemeClr val="tx1"/>
                </a:solidFill>
                <a:effectLst/>
                <a:latin typeface="+mn-lt"/>
                <a:ea typeface="+mn-ea"/>
                <a:cs typeface="+mn-cs"/>
              </a:rPr>
              <a:t>tf-idf</a:t>
            </a:r>
            <a:r>
              <a:rPr lang="en-US" sz="1200" b="0" kern="1200" dirty="0">
                <a:solidFill>
                  <a:schemeClr val="tx1"/>
                </a:solidFill>
                <a:effectLst/>
                <a:latin typeface="+mn-lt"/>
                <a:ea typeface="+mn-ea"/>
                <a:cs typeface="+mn-cs"/>
              </a:rPr>
              <a:t> algorithm </a:t>
            </a:r>
            <a:r>
              <a:rPr lang="en-US" sz="1200" kern="1200" dirty="0">
                <a:solidFill>
                  <a:schemeClr val="tx1"/>
                </a:solidFill>
                <a:effectLst/>
                <a:latin typeface="+mn-lt"/>
                <a:ea typeface="+mn-ea"/>
                <a:cs typeface="+mn-cs"/>
              </a:rPr>
              <a:t>(the ‘-’ here is a hyphen, not a minus sign) is the product of two terms, each term capturing one of these two intuitions. The first is the </a:t>
            </a:r>
            <a:r>
              <a:rPr lang="en-US" sz="1200" b="0" kern="1200" dirty="0">
                <a:solidFill>
                  <a:schemeClr val="tx1"/>
                </a:solidFill>
                <a:effectLst/>
                <a:latin typeface="+mn-lt"/>
                <a:ea typeface="+mn-ea"/>
                <a:cs typeface="+mn-cs"/>
              </a:rPr>
              <a:t>term frequency: </a:t>
            </a:r>
            <a:r>
              <a:rPr lang="en-US" sz="1200" kern="1200" dirty="0">
                <a:solidFill>
                  <a:schemeClr val="tx1"/>
                </a:solidFill>
                <a:effectLst/>
                <a:latin typeface="+mn-lt"/>
                <a:ea typeface="+mn-ea"/>
                <a:cs typeface="+mn-cs"/>
              </a:rPr>
              <a:t>the frequency of the word </a:t>
            </a:r>
            <a:r>
              <a:rPr lang="en-US" sz="1200" i="1" kern="1200" dirty="0">
                <a:solidFill>
                  <a:schemeClr val="tx1"/>
                </a:solidFill>
                <a:effectLst/>
                <a:latin typeface="+mn-lt"/>
                <a:ea typeface="+mn-ea"/>
                <a:cs typeface="+mn-cs"/>
              </a:rPr>
              <a:t>t </a:t>
            </a:r>
            <a:r>
              <a:rPr lang="en-US" sz="1200" kern="1200" dirty="0">
                <a:solidFill>
                  <a:schemeClr val="tx1"/>
                </a:solidFill>
                <a:effectLst/>
                <a:latin typeface="+mn-lt"/>
                <a:ea typeface="+mn-ea"/>
                <a:cs typeface="+mn-cs"/>
              </a:rPr>
              <a:t>in the document </a:t>
            </a:r>
            <a:r>
              <a:rPr lang="en-US" sz="1200" i="1" kern="1200" dirty="0">
                <a:solidFill>
                  <a:schemeClr val="tx1"/>
                </a:solidFill>
                <a:effectLst/>
                <a:latin typeface="+mn-lt"/>
                <a:ea typeface="+mn-ea"/>
                <a:cs typeface="+mn-cs"/>
              </a:rPr>
              <a:t>d</a:t>
            </a:r>
            <a:r>
              <a:rPr lang="en-US" sz="1200" kern="1200" dirty="0">
                <a:solidFill>
                  <a:schemeClr val="tx1"/>
                </a:solidFill>
                <a:effectLst/>
                <a:latin typeface="+mn-lt"/>
                <a:ea typeface="+mn-ea"/>
                <a:cs typeface="+mn-cs"/>
              </a:rPr>
              <a:t>. We can just use the raw count as the term frequency:   EQ</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More commonly we squash the raw frequency a bit, by using the log10 of the </a:t>
            </a:r>
            <a:r>
              <a:rPr lang="en-US" sz="1200" kern="1200" dirty="0" err="1">
                <a:solidFill>
                  <a:schemeClr val="tx1"/>
                </a:solidFill>
                <a:effectLst/>
                <a:latin typeface="+mn-lt"/>
                <a:ea typeface="+mn-ea"/>
                <a:cs typeface="+mn-cs"/>
              </a:rPr>
              <a:t>fre</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quency</a:t>
            </a:r>
            <a:r>
              <a:rPr lang="en-US" sz="1200" kern="1200" dirty="0">
                <a:solidFill>
                  <a:schemeClr val="tx1"/>
                </a:solidFill>
                <a:effectLst/>
                <a:latin typeface="+mn-lt"/>
                <a:ea typeface="+mn-ea"/>
                <a:cs typeface="+mn-cs"/>
              </a:rPr>
              <a:t> instead. The intuition is that a word appearing 100 times in a document doesn’t make that word 100 times more likely to be relevant to the meaning of the document. Because we can’t take the log of 0, we normally add 1 to the count:</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707532-839C-41A2-9E71-D5288AEAE66A}"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3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9157371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second factor in </a:t>
            </a:r>
            <a:r>
              <a:rPr lang="en-US" sz="1200" kern="1200" dirty="0" err="1">
                <a:solidFill>
                  <a:schemeClr val="tx1"/>
                </a:solidFill>
                <a:effectLst/>
                <a:latin typeface="+mn-lt"/>
                <a:ea typeface="+mn-ea"/>
                <a:cs typeface="+mn-cs"/>
              </a:rPr>
              <a:t>tf-idf</a:t>
            </a:r>
            <a:r>
              <a:rPr lang="en-US" sz="1200" kern="1200" dirty="0">
                <a:solidFill>
                  <a:schemeClr val="tx1"/>
                </a:solidFill>
                <a:effectLst/>
                <a:latin typeface="+mn-lt"/>
                <a:ea typeface="+mn-ea"/>
                <a:cs typeface="+mn-cs"/>
              </a:rPr>
              <a:t> is used to give a higher weight to words that occur only in a few documents. Terms that are limited to a few documents are useful for discriminating those documents from the rest of the collection; terms that occur frequently across the entire collection aren’t as helpful. The </a:t>
            </a:r>
            <a:r>
              <a:rPr lang="en-US" sz="1200" b="0" kern="1200" dirty="0">
                <a:solidFill>
                  <a:schemeClr val="tx1"/>
                </a:solidFill>
                <a:effectLst/>
                <a:latin typeface="+mn-lt"/>
                <a:ea typeface="+mn-ea"/>
                <a:cs typeface="+mn-cs"/>
              </a:rPr>
              <a:t>document frequency </a:t>
            </a:r>
            <a:r>
              <a:rPr lang="en-US" sz="1200" kern="1200" dirty="0" err="1">
                <a:solidFill>
                  <a:schemeClr val="tx1"/>
                </a:solidFill>
                <a:effectLst/>
                <a:latin typeface="+mn-lt"/>
                <a:ea typeface="+mn-ea"/>
                <a:cs typeface="+mn-cs"/>
              </a:rPr>
              <a:t>df</a:t>
            </a:r>
            <a:r>
              <a:rPr lang="en-US" sz="1200" i="1" kern="1200" dirty="0" err="1">
                <a:solidFill>
                  <a:schemeClr val="tx1"/>
                </a:solidFill>
                <a:effectLst/>
                <a:latin typeface="+mn-lt"/>
                <a:ea typeface="+mn-ea"/>
                <a:cs typeface="+mn-cs"/>
              </a:rPr>
              <a:t>t</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of a term </a:t>
            </a:r>
            <a:r>
              <a:rPr lang="en-US" sz="1200" i="1" kern="1200" dirty="0">
                <a:solidFill>
                  <a:schemeClr val="tx1"/>
                </a:solidFill>
                <a:effectLst/>
                <a:latin typeface="+mn-lt"/>
                <a:ea typeface="+mn-ea"/>
                <a:cs typeface="+mn-cs"/>
              </a:rPr>
              <a:t>t </a:t>
            </a:r>
            <a:r>
              <a:rPr lang="en-US" sz="1200" kern="1200" dirty="0">
                <a:solidFill>
                  <a:schemeClr val="tx1"/>
                </a:solidFill>
                <a:effectLst/>
                <a:latin typeface="+mn-lt"/>
                <a:ea typeface="+mn-ea"/>
                <a:cs typeface="+mn-cs"/>
              </a:rPr>
              <a:t>is the number of documents it occurs in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Document frequency is not the same as the </a:t>
            </a:r>
            <a:r>
              <a:rPr lang="en-US" sz="1200" b="0" kern="1200" dirty="0">
                <a:solidFill>
                  <a:schemeClr val="tx1"/>
                </a:solidFill>
                <a:effectLst/>
                <a:latin typeface="+mn-lt"/>
                <a:ea typeface="+mn-ea"/>
                <a:cs typeface="+mn-cs"/>
              </a:rPr>
              <a:t>collection frequency </a:t>
            </a:r>
            <a:r>
              <a:rPr lang="en-US" sz="1200" kern="1200" dirty="0">
                <a:solidFill>
                  <a:schemeClr val="tx1"/>
                </a:solidFill>
                <a:effectLst/>
                <a:latin typeface="+mn-lt"/>
                <a:ea typeface="+mn-ea"/>
                <a:cs typeface="+mn-cs"/>
              </a:rPr>
              <a:t>of a term, which is the total number of times the word appears in the whole collection in any document. Consider in the collection of Shakespeare’s 37 plays the two words </a:t>
            </a:r>
            <a:r>
              <a:rPr lang="en-US" sz="1200" i="1" kern="1200" dirty="0">
                <a:solidFill>
                  <a:schemeClr val="tx1"/>
                </a:solidFill>
                <a:effectLst/>
                <a:latin typeface="+mn-lt"/>
                <a:ea typeface="+mn-ea"/>
                <a:cs typeface="+mn-cs"/>
              </a:rPr>
              <a:t>Romeo </a:t>
            </a:r>
            <a:r>
              <a:rPr lang="en-US" sz="1200" kern="1200" dirty="0">
                <a:solidFill>
                  <a:schemeClr val="tx1"/>
                </a:solidFill>
                <a:effectLst/>
                <a:latin typeface="+mn-lt"/>
                <a:ea typeface="+mn-ea"/>
                <a:cs typeface="+mn-cs"/>
              </a:rPr>
              <a:t>and </a:t>
            </a:r>
            <a:r>
              <a:rPr lang="en-US" sz="1200" i="1" kern="1200" dirty="0">
                <a:solidFill>
                  <a:schemeClr val="tx1"/>
                </a:solidFill>
                <a:effectLst/>
                <a:latin typeface="+mn-lt"/>
                <a:ea typeface="+mn-ea"/>
                <a:cs typeface="+mn-cs"/>
              </a:rPr>
              <a:t>action</a:t>
            </a:r>
            <a:r>
              <a:rPr lang="en-US" sz="1200" kern="1200" dirty="0">
                <a:solidFill>
                  <a:schemeClr val="tx1"/>
                </a:solidFill>
                <a:effectLst/>
                <a:latin typeface="+mn-lt"/>
                <a:ea typeface="+mn-ea"/>
                <a:cs typeface="+mn-cs"/>
              </a:rPr>
              <a:t>. The words have identical collection frequencies (they both occur 113 times in all the plays) but very different document frequencies, since Romeo only occurs in a single play. If our goal is to find documents about the romantic tribulations of Romeo, the word </a:t>
            </a:r>
            <a:r>
              <a:rPr lang="en-US" sz="1200" i="1" kern="1200" dirty="0">
                <a:solidFill>
                  <a:schemeClr val="tx1"/>
                </a:solidFill>
                <a:effectLst/>
                <a:latin typeface="+mn-lt"/>
                <a:ea typeface="+mn-ea"/>
                <a:cs typeface="+mn-cs"/>
              </a:rPr>
              <a:t>Romeo </a:t>
            </a:r>
            <a:r>
              <a:rPr lang="en-US" sz="1200" kern="1200" dirty="0">
                <a:solidFill>
                  <a:schemeClr val="tx1"/>
                </a:solidFill>
                <a:effectLst/>
                <a:latin typeface="+mn-lt"/>
                <a:ea typeface="+mn-ea"/>
                <a:cs typeface="+mn-cs"/>
              </a:rPr>
              <a:t>should be highly weighted, but not </a:t>
            </a:r>
            <a:r>
              <a:rPr lang="en-US" sz="1200" i="1" kern="1200" dirty="0">
                <a:solidFill>
                  <a:schemeClr val="tx1"/>
                </a:solidFill>
                <a:effectLst/>
                <a:latin typeface="+mn-lt"/>
                <a:ea typeface="+mn-ea"/>
                <a:cs typeface="+mn-cs"/>
              </a:rPr>
              <a:t>action</a:t>
            </a:r>
            <a:r>
              <a:rPr lang="en-US" sz="120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Important: documents can be </a:t>
            </a:r>
            <a:r>
              <a:rPr lang="en-US" b="1" dirty="0"/>
              <a:t>anything, they don't have to be original documents.  For example we often</a:t>
            </a:r>
            <a:r>
              <a:rPr lang="en-US" dirty="0"/>
              <a:t> treat each paragraph as a document, which lets use compute </a:t>
            </a:r>
            <a:r>
              <a:rPr lang="en-US" dirty="0" err="1"/>
              <a:t>tf-idf</a:t>
            </a:r>
            <a:r>
              <a:rPr lang="en-US" dirty="0"/>
              <a:t> values for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707532-839C-41A2-9E71-D5288AEAE66A}"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3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89526449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emphasize discriminative words like </a:t>
            </a:r>
            <a:r>
              <a:rPr lang="en-US" sz="1200" i="1" kern="1200" dirty="0">
                <a:solidFill>
                  <a:schemeClr val="tx1"/>
                </a:solidFill>
                <a:effectLst/>
                <a:latin typeface="+mn-lt"/>
                <a:ea typeface="+mn-ea"/>
                <a:cs typeface="+mn-cs"/>
              </a:rPr>
              <a:t>Romeo </a:t>
            </a:r>
            <a:r>
              <a:rPr lang="en-US" sz="1200" kern="1200" dirty="0">
                <a:solidFill>
                  <a:schemeClr val="tx1"/>
                </a:solidFill>
                <a:effectLst/>
                <a:latin typeface="+mn-lt"/>
                <a:ea typeface="+mn-ea"/>
                <a:cs typeface="+mn-cs"/>
              </a:rPr>
              <a:t>via the </a:t>
            </a:r>
            <a:r>
              <a:rPr lang="en-US" sz="1200" b="0" kern="1200" dirty="0">
                <a:solidFill>
                  <a:schemeClr val="tx1"/>
                </a:solidFill>
                <a:effectLst/>
                <a:latin typeface="+mn-lt"/>
                <a:ea typeface="+mn-ea"/>
                <a:cs typeface="+mn-cs"/>
              </a:rPr>
              <a:t>inverse document </a:t>
            </a:r>
            <a:r>
              <a:rPr lang="en-US" sz="1200" b="0" kern="1200" dirty="0" err="1">
                <a:solidFill>
                  <a:schemeClr val="tx1"/>
                </a:solidFill>
                <a:effectLst/>
                <a:latin typeface="+mn-lt"/>
                <a:ea typeface="+mn-ea"/>
                <a:cs typeface="+mn-cs"/>
              </a:rPr>
              <a:t>fre</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quency</a:t>
            </a:r>
            <a:r>
              <a:rPr lang="en-US" sz="1200" b="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or </a:t>
            </a:r>
            <a:r>
              <a:rPr lang="en-US" sz="1200" b="0" kern="1200" dirty="0" err="1">
                <a:solidFill>
                  <a:schemeClr val="tx1"/>
                </a:solidFill>
                <a:effectLst/>
                <a:latin typeface="+mn-lt"/>
                <a:ea typeface="+mn-ea"/>
                <a:cs typeface="+mn-cs"/>
              </a:rPr>
              <a:t>idf</a:t>
            </a:r>
            <a:r>
              <a:rPr lang="en-US" sz="1200" b="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term weight (</a:t>
            </a:r>
            <a:r>
              <a:rPr lang="en-US" sz="1200" kern="1200" dirty="0" err="1">
                <a:solidFill>
                  <a:schemeClr val="tx1"/>
                </a:solidFill>
                <a:effectLst/>
                <a:latin typeface="+mn-lt"/>
                <a:ea typeface="+mn-ea"/>
                <a:cs typeface="+mn-cs"/>
              </a:rPr>
              <a:t>Sparck</a:t>
            </a:r>
            <a:r>
              <a:rPr lang="en-US" sz="1200" kern="1200" dirty="0">
                <a:solidFill>
                  <a:schemeClr val="tx1"/>
                </a:solidFill>
                <a:effectLst/>
                <a:latin typeface="+mn-lt"/>
                <a:ea typeface="+mn-ea"/>
                <a:cs typeface="+mn-cs"/>
              </a:rPr>
              <a:t> Jones, 1972). The </a:t>
            </a:r>
            <a:r>
              <a:rPr lang="en-US" sz="1200" kern="1200" dirty="0" err="1">
                <a:solidFill>
                  <a:schemeClr val="tx1"/>
                </a:solidFill>
                <a:effectLst/>
                <a:latin typeface="+mn-lt"/>
                <a:ea typeface="+mn-ea"/>
                <a:cs typeface="+mn-cs"/>
              </a:rPr>
              <a:t>idf</a:t>
            </a:r>
            <a:r>
              <a:rPr lang="en-US" sz="1200" kern="1200" dirty="0">
                <a:solidFill>
                  <a:schemeClr val="tx1"/>
                </a:solidFill>
                <a:effectLst/>
                <a:latin typeface="+mn-lt"/>
                <a:ea typeface="+mn-ea"/>
                <a:cs typeface="+mn-cs"/>
              </a:rPr>
              <a:t> is defined using the frac- </a:t>
            </a:r>
            <a:r>
              <a:rPr lang="en-US" sz="1200" kern="1200" dirty="0" err="1">
                <a:solidFill>
                  <a:schemeClr val="tx1"/>
                </a:solidFill>
                <a:effectLst/>
                <a:latin typeface="+mn-lt"/>
                <a:ea typeface="+mn-ea"/>
                <a:cs typeface="+mn-cs"/>
              </a:rPr>
              <a:t>tion</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N</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df</a:t>
            </a:r>
            <a:r>
              <a:rPr lang="en-US" sz="1200" i="1" kern="1200" dirty="0" err="1">
                <a:solidFill>
                  <a:schemeClr val="tx1"/>
                </a:solidFill>
                <a:effectLst/>
                <a:latin typeface="+mn-lt"/>
                <a:ea typeface="+mn-ea"/>
                <a:cs typeface="+mn-cs"/>
              </a:rPr>
              <a:t>t</a:t>
            </a:r>
            <a:r>
              <a:rPr lang="en-US" sz="1200" kern="1200" dirty="0">
                <a:solidFill>
                  <a:schemeClr val="tx1"/>
                </a:solidFill>
                <a:effectLst/>
                <a:latin typeface="+mn-lt"/>
                <a:ea typeface="+mn-ea"/>
                <a:cs typeface="+mn-cs"/>
              </a:rPr>
              <a:t>, where </a:t>
            </a:r>
            <a:r>
              <a:rPr lang="en-US" sz="1200" i="1" kern="1200" dirty="0">
                <a:solidFill>
                  <a:schemeClr val="tx1"/>
                </a:solidFill>
                <a:effectLst/>
                <a:latin typeface="+mn-lt"/>
                <a:ea typeface="+mn-ea"/>
                <a:cs typeface="+mn-cs"/>
              </a:rPr>
              <a:t>N </a:t>
            </a:r>
            <a:r>
              <a:rPr lang="en-US" sz="1200" kern="1200" dirty="0">
                <a:solidFill>
                  <a:schemeClr val="tx1"/>
                </a:solidFill>
                <a:effectLst/>
                <a:latin typeface="+mn-lt"/>
                <a:ea typeface="+mn-ea"/>
                <a:cs typeface="+mn-cs"/>
              </a:rPr>
              <a:t>is the total number of documents in the collection, and </a:t>
            </a:r>
            <a:r>
              <a:rPr lang="en-US" sz="1200" kern="1200" dirty="0" err="1">
                <a:solidFill>
                  <a:schemeClr val="tx1"/>
                </a:solidFill>
                <a:effectLst/>
                <a:latin typeface="+mn-lt"/>
                <a:ea typeface="+mn-ea"/>
                <a:cs typeface="+mn-cs"/>
              </a:rPr>
              <a:t>df</a:t>
            </a:r>
            <a:r>
              <a:rPr lang="en-US" sz="1200" i="1" kern="1200" dirty="0" err="1">
                <a:solidFill>
                  <a:schemeClr val="tx1"/>
                </a:solidFill>
                <a:effectLst/>
                <a:latin typeface="+mn-lt"/>
                <a:ea typeface="+mn-ea"/>
                <a:cs typeface="+mn-cs"/>
              </a:rPr>
              <a:t>t</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is the number of documents in which term </a:t>
            </a:r>
            <a:r>
              <a:rPr lang="en-US" sz="1200" i="1" kern="1200" dirty="0">
                <a:solidFill>
                  <a:schemeClr val="tx1"/>
                </a:solidFill>
                <a:effectLst/>
                <a:latin typeface="+mn-lt"/>
                <a:ea typeface="+mn-ea"/>
                <a:cs typeface="+mn-cs"/>
              </a:rPr>
              <a:t>t </a:t>
            </a:r>
            <a:r>
              <a:rPr lang="en-US" sz="1200" kern="1200" dirty="0">
                <a:solidFill>
                  <a:schemeClr val="tx1"/>
                </a:solidFill>
                <a:effectLst/>
                <a:latin typeface="+mn-lt"/>
                <a:ea typeface="+mn-ea"/>
                <a:cs typeface="+mn-cs"/>
              </a:rPr>
              <a:t>occurs. The fewer documents in which a term occurs, the higher this weight. The lowest weight of 1 is assigned to terms that occur in all the documents. Because of the large number of documents in many collections, this measure too is usually squashed with a log function. The resulting definition for inverse document frequency (</a:t>
            </a:r>
            <a:r>
              <a:rPr lang="en-US" sz="1200" kern="1200" dirty="0" err="1">
                <a:solidFill>
                  <a:schemeClr val="tx1"/>
                </a:solidFill>
                <a:effectLst/>
                <a:latin typeface="+mn-lt"/>
                <a:ea typeface="+mn-ea"/>
                <a:cs typeface="+mn-cs"/>
              </a:rPr>
              <a:t>idf</a:t>
            </a:r>
            <a:r>
              <a:rPr lang="en-US" sz="1200" kern="1200" dirty="0">
                <a:solidFill>
                  <a:schemeClr val="tx1"/>
                </a:solidFill>
                <a:effectLst/>
                <a:latin typeface="+mn-lt"/>
                <a:ea typeface="+mn-ea"/>
                <a:cs typeface="+mn-cs"/>
              </a:rPr>
              <a:t>) is thus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Here are some </a:t>
            </a:r>
            <a:r>
              <a:rPr lang="en-US" sz="1200" kern="1200" dirty="0" err="1">
                <a:solidFill>
                  <a:schemeClr val="tx1"/>
                </a:solidFill>
                <a:effectLst/>
                <a:latin typeface="+mn-lt"/>
                <a:ea typeface="+mn-ea"/>
                <a:cs typeface="+mn-cs"/>
              </a:rPr>
              <a:t>idf</a:t>
            </a:r>
            <a:r>
              <a:rPr lang="en-US" sz="1200" kern="1200" dirty="0">
                <a:solidFill>
                  <a:schemeClr val="tx1"/>
                </a:solidFill>
                <a:effectLst/>
                <a:latin typeface="+mn-lt"/>
                <a:ea typeface="+mn-ea"/>
                <a:cs typeface="+mn-cs"/>
              </a:rPr>
              <a:t> values for some words in the Shakespeare corpus, ranging from  extremely informative words which occur in only one play like </a:t>
            </a:r>
            <a:r>
              <a:rPr lang="en-US" sz="1200" i="1" kern="1200" dirty="0">
                <a:solidFill>
                  <a:schemeClr val="tx1"/>
                </a:solidFill>
                <a:effectLst/>
                <a:latin typeface="+mn-lt"/>
                <a:ea typeface="+mn-ea"/>
                <a:cs typeface="+mn-cs"/>
              </a:rPr>
              <a:t>Romeo</a:t>
            </a:r>
            <a:r>
              <a:rPr lang="en-US" sz="1200" kern="1200" dirty="0">
                <a:solidFill>
                  <a:schemeClr val="tx1"/>
                </a:solidFill>
                <a:effectLst/>
                <a:latin typeface="+mn-lt"/>
                <a:ea typeface="+mn-ea"/>
                <a:cs typeface="+mn-cs"/>
              </a:rPr>
              <a:t>, to those that  occur in a few like </a:t>
            </a:r>
            <a:r>
              <a:rPr lang="en-US" sz="1200" i="1" kern="1200" dirty="0">
                <a:solidFill>
                  <a:schemeClr val="tx1"/>
                </a:solidFill>
                <a:effectLst/>
                <a:latin typeface="+mn-lt"/>
                <a:ea typeface="+mn-ea"/>
                <a:cs typeface="+mn-cs"/>
              </a:rPr>
              <a:t>salad </a:t>
            </a:r>
            <a:r>
              <a:rPr lang="en-US" sz="1200" kern="1200" dirty="0">
                <a:solidFill>
                  <a:schemeClr val="tx1"/>
                </a:solidFill>
                <a:effectLst/>
                <a:latin typeface="+mn-lt"/>
                <a:ea typeface="+mn-ea"/>
                <a:cs typeface="+mn-cs"/>
              </a:rPr>
              <a:t>or </a:t>
            </a:r>
            <a:r>
              <a:rPr lang="en-US" sz="1200" i="1" kern="1200" dirty="0">
                <a:solidFill>
                  <a:schemeClr val="tx1"/>
                </a:solidFill>
                <a:effectLst/>
                <a:latin typeface="+mn-lt"/>
                <a:ea typeface="+mn-ea"/>
                <a:cs typeface="+mn-cs"/>
              </a:rPr>
              <a:t>Falstaff</a:t>
            </a:r>
            <a:r>
              <a:rPr lang="en-US" sz="1200" kern="1200" dirty="0">
                <a:solidFill>
                  <a:schemeClr val="tx1"/>
                </a:solidFill>
                <a:effectLst/>
                <a:latin typeface="+mn-lt"/>
                <a:ea typeface="+mn-ea"/>
                <a:cs typeface="+mn-cs"/>
              </a:rPr>
              <a:t>, to those which are very common like </a:t>
            </a:r>
            <a:r>
              <a:rPr lang="en-US" sz="1200" i="1" kern="1200" dirty="0">
                <a:solidFill>
                  <a:schemeClr val="tx1"/>
                </a:solidFill>
                <a:effectLst/>
                <a:latin typeface="+mn-lt"/>
                <a:ea typeface="+mn-ea"/>
                <a:cs typeface="+mn-cs"/>
              </a:rPr>
              <a:t>fool </a:t>
            </a:r>
            <a:r>
              <a:rPr lang="en-US" sz="1200" kern="1200" dirty="0">
                <a:solidFill>
                  <a:schemeClr val="tx1"/>
                </a:solidFill>
                <a:effectLst/>
                <a:latin typeface="+mn-lt"/>
                <a:ea typeface="+mn-ea"/>
                <a:cs typeface="+mn-cs"/>
              </a:rPr>
              <a:t>or so common as to be completely non-discriminative since they occur in all 37 plays like </a:t>
            </a:r>
            <a:r>
              <a:rPr lang="en-US" sz="1200" i="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good </a:t>
            </a:r>
            <a:r>
              <a:rPr lang="en-US" sz="1200" kern="1200" dirty="0">
                <a:solidFill>
                  <a:schemeClr val="tx1"/>
                </a:solidFill>
                <a:effectLst/>
                <a:latin typeface="+mn-lt"/>
                <a:ea typeface="+mn-ea"/>
                <a:cs typeface="+mn-cs"/>
              </a:rPr>
              <a:t>or </a:t>
            </a:r>
            <a:r>
              <a:rPr lang="en-US" sz="1200" i="1" kern="1200" dirty="0">
                <a:solidFill>
                  <a:schemeClr val="tx1"/>
                </a:solidFill>
                <a:effectLst/>
                <a:latin typeface="+mn-lt"/>
                <a:ea typeface="+mn-ea"/>
                <a:cs typeface="+mn-cs"/>
              </a:rPr>
              <a:t>sweet</a:t>
            </a:r>
            <a:r>
              <a:rPr lang="en-US" sz="1200" kern="1200" dirty="0">
                <a:solidFill>
                  <a:schemeClr val="tx1"/>
                </a:solidFill>
                <a:effectLst/>
                <a:latin typeface="+mn-lt"/>
                <a:ea typeface="+mn-ea"/>
                <a:cs typeface="+mn-cs"/>
              </a:rPr>
              <a:t>. </a:t>
            </a:r>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707532-839C-41A2-9E71-D5288AEAE66A}"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3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64183177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a:t>
            </a:r>
            <a:r>
              <a:rPr lang="en-US" sz="1200" b="0" kern="1200" dirty="0" err="1">
                <a:solidFill>
                  <a:schemeClr val="tx1"/>
                </a:solidFill>
                <a:effectLst/>
                <a:latin typeface="+mn-lt"/>
                <a:ea typeface="+mn-ea"/>
                <a:cs typeface="+mn-cs"/>
              </a:rPr>
              <a:t>tf-idf</a:t>
            </a:r>
            <a:r>
              <a:rPr lang="en-US" sz="1200" b="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weighted value </a:t>
            </a:r>
            <a:r>
              <a:rPr lang="en-US" sz="1200" i="1" kern="1200" dirty="0" err="1">
                <a:solidFill>
                  <a:schemeClr val="tx1"/>
                </a:solidFill>
                <a:effectLst/>
                <a:latin typeface="+mn-lt"/>
                <a:ea typeface="+mn-ea"/>
                <a:cs typeface="+mn-cs"/>
              </a:rPr>
              <a:t>wt</a:t>
            </a:r>
            <a:r>
              <a:rPr lang="en-US" sz="1200" kern="1200" dirty="0" err="1">
                <a:solidFill>
                  <a:schemeClr val="tx1"/>
                </a:solidFill>
                <a:effectLst/>
                <a:latin typeface="+mn-lt"/>
                <a:ea typeface="+mn-ea"/>
                <a:cs typeface="+mn-cs"/>
              </a:rPr>
              <a:t>,</a:t>
            </a:r>
            <a:r>
              <a:rPr lang="en-US" sz="1200" i="1" kern="1200" dirty="0" err="1">
                <a:solidFill>
                  <a:schemeClr val="tx1"/>
                </a:solidFill>
                <a:effectLst/>
                <a:latin typeface="+mn-lt"/>
                <a:ea typeface="+mn-ea"/>
                <a:cs typeface="+mn-cs"/>
              </a:rPr>
              <a:t>d</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for word </a:t>
            </a:r>
            <a:r>
              <a:rPr lang="en-US" sz="1200" i="1" kern="1200" dirty="0">
                <a:solidFill>
                  <a:schemeClr val="tx1"/>
                </a:solidFill>
                <a:effectLst/>
                <a:latin typeface="+mn-lt"/>
                <a:ea typeface="+mn-ea"/>
                <a:cs typeface="+mn-cs"/>
              </a:rPr>
              <a:t>t </a:t>
            </a:r>
            <a:r>
              <a:rPr lang="en-US" sz="1200" kern="1200" dirty="0">
                <a:solidFill>
                  <a:schemeClr val="tx1"/>
                </a:solidFill>
                <a:effectLst/>
                <a:latin typeface="+mn-lt"/>
                <a:ea typeface="+mn-ea"/>
                <a:cs typeface="+mn-cs"/>
              </a:rPr>
              <a:t>in document </a:t>
            </a:r>
            <a:r>
              <a:rPr lang="en-US" sz="1200" i="1" kern="1200" dirty="0">
                <a:solidFill>
                  <a:schemeClr val="tx1"/>
                </a:solidFill>
                <a:effectLst/>
                <a:latin typeface="+mn-lt"/>
                <a:ea typeface="+mn-ea"/>
                <a:cs typeface="+mn-cs"/>
              </a:rPr>
              <a:t>d </a:t>
            </a:r>
            <a:r>
              <a:rPr lang="en-US" sz="1200" kern="1200" dirty="0">
                <a:solidFill>
                  <a:schemeClr val="tx1"/>
                </a:solidFill>
                <a:effectLst/>
                <a:latin typeface="+mn-lt"/>
                <a:ea typeface="+mn-ea"/>
                <a:cs typeface="+mn-cs"/>
              </a:rPr>
              <a:t>thus combines term </a:t>
            </a:r>
            <a:endParaRPr lang="en-US" dirty="0"/>
          </a:p>
          <a:p>
            <a:r>
              <a:rPr lang="en-US" sz="1200" kern="1200" dirty="0">
                <a:solidFill>
                  <a:schemeClr val="tx1"/>
                </a:solidFill>
                <a:effectLst/>
                <a:latin typeface="+mn-lt"/>
                <a:ea typeface="+mn-ea"/>
                <a:cs typeface="+mn-cs"/>
              </a:rPr>
              <a:t>frequency </a:t>
            </a:r>
            <a:r>
              <a:rPr lang="en-US" sz="1200" kern="1200" dirty="0" err="1">
                <a:solidFill>
                  <a:schemeClr val="tx1"/>
                </a:solidFill>
                <a:effectLst/>
                <a:latin typeface="+mn-lt"/>
                <a:ea typeface="+mn-ea"/>
                <a:cs typeface="+mn-cs"/>
              </a:rPr>
              <a:t>tf</a:t>
            </a:r>
            <a:r>
              <a:rPr lang="en-US" sz="1200" i="1" kern="1200" dirty="0" err="1">
                <a:solidFill>
                  <a:schemeClr val="tx1"/>
                </a:solidFill>
                <a:effectLst/>
                <a:latin typeface="+mn-lt"/>
                <a:ea typeface="+mn-ea"/>
                <a:cs typeface="+mn-cs"/>
              </a:rPr>
              <a:t>t</a:t>
            </a:r>
            <a:r>
              <a:rPr lang="en-US" sz="1200" kern="1200" dirty="0" err="1">
                <a:solidFill>
                  <a:schemeClr val="tx1"/>
                </a:solidFill>
                <a:effectLst/>
                <a:latin typeface="+mn-lt"/>
                <a:ea typeface="+mn-ea"/>
                <a:cs typeface="+mn-cs"/>
              </a:rPr>
              <a:t>,</a:t>
            </a:r>
            <a:r>
              <a:rPr lang="en-US" sz="1200" i="1" kern="1200" dirty="0" err="1">
                <a:solidFill>
                  <a:schemeClr val="tx1"/>
                </a:solidFill>
                <a:effectLst/>
                <a:latin typeface="+mn-lt"/>
                <a:ea typeface="+mn-ea"/>
                <a:cs typeface="+mn-cs"/>
              </a:rPr>
              <a:t>d</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with </a:t>
            </a:r>
            <a:r>
              <a:rPr lang="en-US" sz="1200" kern="1200" dirty="0" err="1">
                <a:solidFill>
                  <a:schemeClr val="tx1"/>
                </a:solidFill>
                <a:effectLst/>
                <a:latin typeface="+mn-lt"/>
                <a:ea typeface="+mn-ea"/>
                <a:cs typeface="+mn-cs"/>
              </a:rPr>
              <a:t>idf</a:t>
            </a:r>
            <a:r>
              <a:rPr lang="en-US" sz="1200" kern="1200" dirty="0">
                <a:solidFill>
                  <a:schemeClr val="tx1"/>
                </a:solidFill>
                <a:effectLst/>
                <a:latin typeface="+mn-lt"/>
                <a:ea typeface="+mn-ea"/>
                <a:cs typeface="+mn-cs"/>
              </a:rPr>
              <a:t>:</a:t>
            </a:r>
          </a:p>
          <a:p>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Here's the raw counts in the Shakespeare term-document matrix, and the </a:t>
            </a:r>
            <a:r>
              <a:rPr lang="en-US" sz="1200" kern="1200" dirty="0" err="1">
                <a:solidFill>
                  <a:schemeClr val="tx1"/>
                </a:solidFill>
                <a:effectLst/>
                <a:latin typeface="+mn-lt"/>
                <a:ea typeface="+mn-ea"/>
                <a:cs typeface="+mn-cs"/>
              </a:rPr>
              <a:t>tf-idf</a:t>
            </a:r>
            <a:r>
              <a:rPr lang="en-US" sz="1200" kern="1200" dirty="0">
                <a:solidFill>
                  <a:schemeClr val="tx1"/>
                </a:solidFill>
                <a:effectLst/>
                <a:latin typeface="+mn-lt"/>
                <a:ea typeface="+mn-ea"/>
                <a:cs typeface="+mn-cs"/>
              </a:rPr>
              <a:t> weighted version of the same matrix.. Note that the </a:t>
            </a:r>
            <a:r>
              <a:rPr lang="en-US" sz="1200" kern="1200" dirty="0" err="1">
                <a:solidFill>
                  <a:schemeClr val="tx1"/>
                </a:solidFill>
                <a:effectLst/>
                <a:latin typeface="+mn-lt"/>
                <a:ea typeface="+mn-ea"/>
                <a:cs typeface="+mn-cs"/>
              </a:rPr>
              <a:t>tf-idf</a:t>
            </a:r>
            <a:r>
              <a:rPr lang="en-US" sz="1200" kern="1200" dirty="0">
                <a:solidFill>
                  <a:schemeClr val="tx1"/>
                </a:solidFill>
                <a:effectLst/>
                <a:latin typeface="+mn-lt"/>
                <a:ea typeface="+mn-ea"/>
                <a:cs typeface="+mn-cs"/>
              </a:rPr>
              <a:t> values for the dimension corresponding to the word </a:t>
            </a:r>
            <a:r>
              <a:rPr lang="en-US" sz="1200" i="1" kern="1200" dirty="0">
                <a:solidFill>
                  <a:schemeClr val="tx1"/>
                </a:solidFill>
                <a:effectLst/>
                <a:latin typeface="+mn-lt"/>
                <a:ea typeface="+mn-ea"/>
                <a:cs typeface="+mn-cs"/>
              </a:rPr>
              <a:t>good </a:t>
            </a:r>
            <a:r>
              <a:rPr lang="en-US" sz="1200" kern="1200" dirty="0">
                <a:solidFill>
                  <a:schemeClr val="tx1"/>
                </a:solidFill>
                <a:effectLst/>
                <a:latin typeface="+mn-lt"/>
                <a:ea typeface="+mn-ea"/>
                <a:cs typeface="+mn-cs"/>
              </a:rPr>
              <a:t>have now all become 0; since this word appears in every document, the </a:t>
            </a:r>
            <a:r>
              <a:rPr lang="en-US" sz="1200" kern="1200" dirty="0" err="1">
                <a:solidFill>
                  <a:schemeClr val="tx1"/>
                </a:solidFill>
                <a:effectLst/>
                <a:latin typeface="+mn-lt"/>
                <a:ea typeface="+mn-ea"/>
                <a:cs typeface="+mn-cs"/>
              </a:rPr>
              <a:t>tf-idf</a:t>
            </a:r>
            <a:r>
              <a:rPr lang="en-US" sz="1200" kern="1200" dirty="0">
                <a:solidFill>
                  <a:schemeClr val="tx1"/>
                </a:solidFill>
                <a:effectLst/>
                <a:latin typeface="+mn-lt"/>
                <a:ea typeface="+mn-ea"/>
                <a:cs typeface="+mn-cs"/>
              </a:rPr>
              <a:t> algorithm leads it to be ignored. Similarly, the word </a:t>
            </a:r>
            <a:r>
              <a:rPr lang="en-US" sz="1200" i="1" kern="1200" dirty="0">
                <a:solidFill>
                  <a:schemeClr val="tx1"/>
                </a:solidFill>
                <a:effectLst/>
                <a:latin typeface="+mn-lt"/>
                <a:ea typeface="+mn-ea"/>
                <a:cs typeface="+mn-cs"/>
              </a:rPr>
              <a:t>fool</a:t>
            </a:r>
            <a:r>
              <a:rPr lang="en-US" sz="1200" kern="1200" dirty="0">
                <a:solidFill>
                  <a:schemeClr val="tx1"/>
                </a:solidFill>
                <a:effectLst/>
                <a:latin typeface="+mn-lt"/>
                <a:ea typeface="+mn-ea"/>
                <a:cs typeface="+mn-cs"/>
              </a:rPr>
              <a:t>, which appears in 36 out of the 37 plays, has a much lower weight. </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707532-839C-41A2-9E71-D5288AEAE66A}"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3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5890973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37A096E-88F7-E74A-8F4C-E0212635BD33}" type="slidenum">
              <a:rPr lang="en-US"/>
              <a:pPr/>
              <a:t>41</a:t>
            </a:fld>
            <a:endParaRPr lang="en-US"/>
          </a:p>
        </p:txBody>
      </p:sp>
      <p:sp>
        <p:nvSpPr>
          <p:cNvPr id="1513474" name="Rectangle 2"/>
          <p:cNvSpPr>
            <a:spLocks noGrp="1" noRot="1" noChangeAspect="1" noChangeArrowheads="1"/>
          </p:cNvSpPr>
          <p:nvPr>
            <p:ph type="sldImg"/>
          </p:nvPr>
        </p:nvSpPr>
        <p:spPr bwMode="auto">
          <a:xfrm>
            <a:off x="1073150" y="704850"/>
            <a:ext cx="4699000" cy="3524250"/>
          </a:xfrm>
          <a:prstGeom prst="rect">
            <a:avLst/>
          </a:prstGeom>
          <a:solidFill>
            <a:srgbClr val="FFFFFF"/>
          </a:solidFill>
          <a:ln>
            <a:solidFill>
              <a:srgbClr val="000000"/>
            </a:solidFill>
            <a:miter lim="800000"/>
            <a:headEnd/>
            <a:tailEnd/>
          </a:ln>
        </p:spPr>
      </p:sp>
      <p:sp>
        <p:nvSpPr>
          <p:cNvPr id="1513475" name="Rectangle 3"/>
          <p:cNvSpPr>
            <a:spLocks noGrp="1" noChangeArrowheads="1"/>
          </p:cNvSpPr>
          <p:nvPr>
            <p:ph type="body" idx="1"/>
          </p:nvPr>
        </p:nvSpPr>
        <p:spPr bwMode="auto">
          <a:xfrm>
            <a:off x="684530" y="4463296"/>
            <a:ext cx="5476240" cy="4228386"/>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extLst>
      <p:ext uri="{BB962C8B-B14F-4D97-AF65-F5344CB8AC3E}">
        <p14:creationId xmlns:p14="http://schemas.microsoft.com/office/powerpoint/2010/main" val="383682075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37A096E-88F7-E74A-8F4C-E0212635BD33}" type="slidenum">
              <a:rPr lang="en-US"/>
              <a:pPr/>
              <a:t>42</a:t>
            </a:fld>
            <a:endParaRPr lang="en-US"/>
          </a:p>
        </p:txBody>
      </p:sp>
      <p:sp>
        <p:nvSpPr>
          <p:cNvPr id="1513474" name="Rectangle 2"/>
          <p:cNvSpPr>
            <a:spLocks noGrp="1" noRot="1" noChangeAspect="1" noChangeArrowheads="1"/>
          </p:cNvSpPr>
          <p:nvPr>
            <p:ph type="sldImg"/>
          </p:nvPr>
        </p:nvSpPr>
        <p:spPr bwMode="auto">
          <a:xfrm>
            <a:off x="290513" y="704850"/>
            <a:ext cx="6264275" cy="3524250"/>
          </a:xfrm>
          <a:prstGeom prst="rect">
            <a:avLst/>
          </a:prstGeom>
          <a:solidFill>
            <a:srgbClr val="FFFFFF"/>
          </a:solidFill>
          <a:ln>
            <a:solidFill>
              <a:srgbClr val="000000"/>
            </a:solidFill>
            <a:miter lim="800000"/>
            <a:headEnd/>
            <a:tailEnd/>
          </a:ln>
        </p:spPr>
      </p:sp>
      <p:sp>
        <p:nvSpPr>
          <p:cNvPr id="1513475" name="Rectangle 3"/>
          <p:cNvSpPr>
            <a:spLocks noGrp="1" noChangeArrowheads="1"/>
          </p:cNvSpPr>
          <p:nvPr>
            <p:ph type="body" idx="1"/>
          </p:nvPr>
        </p:nvSpPr>
        <p:spPr bwMode="auto">
          <a:xfrm>
            <a:off x="684530" y="4463296"/>
            <a:ext cx="5476240" cy="4228386"/>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extLst>
      <p:ext uri="{BB962C8B-B14F-4D97-AF65-F5344CB8AC3E}">
        <p14:creationId xmlns:p14="http://schemas.microsoft.com/office/powerpoint/2010/main" val="5605077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A lemma is a set of lexical forms having the same stem, the same major part-of-speech, and the same word sense</a:t>
            </a:r>
            <a:endParaRPr lang="ar-SA" dirty="0"/>
          </a:p>
        </p:txBody>
      </p:sp>
      <p:sp>
        <p:nvSpPr>
          <p:cNvPr id="4" name="Slide Number Placeholder 3"/>
          <p:cNvSpPr>
            <a:spLocks noGrp="1"/>
          </p:cNvSpPr>
          <p:nvPr>
            <p:ph type="sldNum" sz="quarter" idx="10"/>
          </p:nvPr>
        </p:nvSpPr>
        <p:spPr/>
        <p:txBody>
          <a:bodyPr/>
          <a:lstStyle/>
          <a:p>
            <a:fld id="{F7C79BAC-E458-48CA-A9D8-52EDEC54CA80}" type="slidenum">
              <a:rPr lang="en-US" altLang="en-US" smtClean="0"/>
              <a:pPr/>
              <a:t>4</a:t>
            </a:fld>
            <a:endParaRPr lang="en-US" altLang="en-US"/>
          </a:p>
        </p:txBody>
      </p:sp>
    </p:spTree>
    <p:extLst>
      <p:ext uri="{BB962C8B-B14F-4D97-AF65-F5344CB8AC3E}">
        <p14:creationId xmlns:p14="http://schemas.microsoft.com/office/powerpoint/2010/main" val="133134225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ar-SA" dirty="0"/>
          </a:p>
        </p:txBody>
      </p:sp>
      <p:sp>
        <p:nvSpPr>
          <p:cNvPr id="4" name="Slide Number Placeholder 3"/>
          <p:cNvSpPr>
            <a:spLocks noGrp="1"/>
          </p:cNvSpPr>
          <p:nvPr>
            <p:ph type="sldNum" sz="quarter" idx="10"/>
          </p:nvPr>
        </p:nvSpPr>
        <p:spPr/>
        <p:txBody>
          <a:bodyPr/>
          <a:lstStyle/>
          <a:p>
            <a:fld id="{F7C79BAC-E458-48CA-A9D8-52EDEC54CA80}" type="slidenum">
              <a:rPr lang="en-US" altLang="en-US" smtClean="0"/>
              <a:pPr/>
              <a:t>44</a:t>
            </a:fld>
            <a:endParaRPr lang="en-US" altLang="en-US"/>
          </a:p>
        </p:txBody>
      </p:sp>
    </p:spTree>
    <p:extLst>
      <p:ext uri="{BB962C8B-B14F-4D97-AF65-F5344CB8AC3E}">
        <p14:creationId xmlns:p14="http://schemas.microsoft.com/office/powerpoint/2010/main" val="153022396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the previous lectures we saw how to represent a word as a sparse, long vector with dimensions corresponding to words in the vocabulary or documents in a collection. We now introduce a more powerful word representation: </a:t>
            </a:r>
            <a:r>
              <a:rPr lang="en-US" sz="1200" b="0" kern="1200" dirty="0">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short dense vectors. Unlike the vectors we’ve seen so far, embeddings are </a:t>
            </a:r>
            <a:r>
              <a:rPr lang="en-US" sz="1200" b="0" kern="1200" dirty="0">
                <a:solidFill>
                  <a:schemeClr val="tx1"/>
                </a:solidFill>
                <a:effectLst/>
                <a:latin typeface="+mn-lt"/>
                <a:ea typeface="+mn-ea"/>
                <a:cs typeface="+mn-cs"/>
              </a:rPr>
              <a:t>short</a:t>
            </a:r>
            <a:r>
              <a:rPr lang="en-US" sz="1200" kern="1200" dirty="0">
                <a:solidFill>
                  <a:schemeClr val="tx1"/>
                </a:solidFill>
                <a:effectLst/>
                <a:latin typeface="+mn-lt"/>
                <a:ea typeface="+mn-ea"/>
                <a:cs typeface="+mn-cs"/>
              </a:rPr>
              <a:t>, with number of dimensions </a:t>
            </a:r>
            <a:r>
              <a:rPr lang="en-US" sz="1200" i="1" kern="1200" dirty="0">
                <a:solidFill>
                  <a:schemeClr val="tx1"/>
                </a:solidFill>
                <a:effectLst/>
                <a:latin typeface="+mn-lt"/>
                <a:ea typeface="+mn-ea"/>
                <a:cs typeface="+mn-cs"/>
              </a:rPr>
              <a:t>d </a:t>
            </a:r>
            <a:r>
              <a:rPr lang="en-US" sz="1200" kern="1200" dirty="0">
                <a:solidFill>
                  <a:schemeClr val="tx1"/>
                </a:solidFill>
                <a:effectLst/>
                <a:latin typeface="+mn-lt"/>
                <a:ea typeface="+mn-ea"/>
                <a:cs typeface="+mn-cs"/>
              </a:rPr>
              <a:t>ranging from 50-1000, rather than the much larger vocabulary size |</a:t>
            </a:r>
            <a:r>
              <a:rPr lang="en-US" sz="1200" i="1" kern="1200" dirty="0">
                <a:solidFill>
                  <a:schemeClr val="tx1"/>
                </a:solidFill>
                <a:effectLst/>
                <a:latin typeface="+mn-lt"/>
                <a:ea typeface="+mn-ea"/>
                <a:cs typeface="+mn-cs"/>
              </a:rPr>
              <a:t>V </a:t>
            </a:r>
            <a:r>
              <a:rPr lang="en-US" sz="1200" kern="1200" dirty="0">
                <a:solidFill>
                  <a:schemeClr val="tx1"/>
                </a:solidFill>
                <a:effectLst/>
                <a:latin typeface="+mn-lt"/>
                <a:ea typeface="+mn-ea"/>
                <a:cs typeface="+mn-cs"/>
              </a:rPr>
              <a:t>| or number of documents </a:t>
            </a:r>
            <a:r>
              <a:rPr lang="en-US" sz="1200" i="1" kern="1200" dirty="0">
                <a:solidFill>
                  <a:schemeClr val="tx1"/>
                </a:solidFill>
                <a:effectLst/>
                <a:latin typeface="+mn-lt"/>
                <a:ea typeface="+mn-ea"/>
                <a:cs typeface="+mn-cs"/>
              </a:rPr>
              <a:t>D </a:t>
            </a:r>
            <a:r>
              <a:rPr lang="en-US" sz="1200" kern="1200" dirty="0">
                <a:solidFill>
                  <a:schemeClr val="tx1"/>
                </a:solidFill>
                <a:effectLst/>
                <a:latin typeface="+mn-lt"/>
                <a:ea typeface="+mn-ea"/>
                <a:cs typeface="+mn-cs"/>
              </a:rPr>
              <a:t>we’ve seen. These </a:t>
            </a:r>
            <a:r>
              <a:rPr lang="en-US" sz="1200" i="1" kern="1200" dirty="0">
                <a:solidFill>
                  <a:schemeClr val="tx1"/>
                </a:solidFill>
                <a:effectLst/>
                <a:latin typeface="+mn-lt"/>
                <a:ea typeface="+mn-ea"/>
                <a:cs typeface="+mn-cs"/>
              </a:rPr>
              <a:t>d </a:t>
            </a:r>
            <a:r>
              <a:rPr lang="en-US" sz="1200" kern="1200" dirty="0">
                <a:solidFill>
                  <a:schemeClr val="tx1"/>
                </a:solidFill>
                <a:effectLst/>
                <a:latin typeface="+mn-lt"/>
                <a:ea typeface="+mn-ea"/>
                <a:cs typeface="+mn-cs"/>
              </a:rPr>
              <a:t>dimensions don’t have a clear interpretation. And the vectors are </a:t>
            </a:r>
            <a:r>
              <a:rPr lang="en-US" sz="1200" b="0" kern="1200" dirty="0">
                <a:solidFill>
                  <a:schemeClr val="tx1"/>
                </a:solidFill>
                <a:effectLst/>
                <a:latin typeface="+mn-lt"/>
                <a:ea typeface="+mn-ea"/>
                <a:cs typeface="+mn-cs"/>
              </a:rPr>
              <a:t>dense</a:t>
            </a:r>
            <a:r>
              <a:rPr lang="en-US" sz="1200" kern="1200" dirty="0">
                <a:solidFill>
                  <a:schemeClr val="tx1"/>
                </a:solidFill>
                <a:effectLst/>
                <a:latin typeface="+mn-lt"/>
                <a:ea typeface="+mn-ea"/>
                <a:cs typeface="+mn-cs"/>
              </a:rPr>
              <a:t>: instead of vector entries being sparse, mostly-zero counts or functions of counts, the values will be real-valued numbers that can be negative. </a:t>
            </a: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707532-839C-41A2-9E71-D5288AEAE66A}"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3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4974131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It turns out that dense vectors work better in every NLP task than sparse vectors. While we don’t completely understand all the reasons for this, we have some </a:t>
            </a:r>
            <a:r>
              <a:rPr lang="en-US" sz="1200" kern="1200" dirty="0" err="1">
                <a:solidFill>
                  <a:schemeClr val="tx1"/>
                </a:solidFill>
                <a:effectLst/>
                <a:latin typeface="+mn-lt"/>
                <a:ea typeface="+mn-ea"/>
                <a:cs typeface="+mn-cs"/>
              </a:rPr>
              <a:t>intu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itions</a:t>
            </a:r>
            <a:r>
              <a:rPr lang="en-US" sz="1200" kern="1200" dirty="0">
                <a:solidFill>
                  <a:schemeClr val="tx1"/>
                </a:solidFill>
                <a:effectLst/>
                <a:latin typeface="+mn-lt"/>
                <a:ea typeface="+mn-ea"/>
                <a:cs typeface="+mn-cs"/>
              </a:rPr>
              <a:t>. Representing words as 700-dimensional dense vectors requires our classifiers to learn far fewer weights than if we represented words as 50,000-dimensional </a:t>
            </a:r>
            <a:r>
              <a:rPr lang="en-US" sz="1200" kern="1200" dirty="0" err="1">
                <a:solidFill>
                  <a:schemeClr val="tx1"/>
                </a:solidFill>
                <a:effectLst/>
                <a:latin typeface="+mn-lt"/>
                <a:ea typeface="+mn-ea"/>
                <a:cs typeface="+mn-cs"/>
              </a:rPr>
              <a:t>vec</a:t>
            </a:r>
            <a:r>
              <a:rPr lang="en-US" sz="1200" kern="1200" dirty="0">
                <a:solidFill>
                  <a:schemeClr val="tx1"/>
                </a:solidFill>
                <a:effectLst/>
                <a:latin typeface="+mn-lt"/>
                <a:ea typeface="+mn-ea"/>
                <a:cs typeface="+mn-cs"/>
              </a:rPr>
              <a:t>- tors, and the smaller parameter space possibly helps with generalization and avoid- </a:t>
            </a:r>
            <a:r>
              <a:rPr lang="en-US" sz="1200" kern="1200" dirty="0" err="1">
                <a:solidFill>
                  <a:schemeClr val="tx1"/>
                </a:solidFill>
                <a:effectLst/>
                <a:latin typeface="+mn-lt"/>
                <a:ea typeface="+mn-ea"/>
                <a:cs typeface="+mn-cs"/>
              </a:rPr>
              <a:t>ing</a:t>
            </a:r>
            <a:r>
              <a:rPr lang="en-US" sz="1200" kern="1200" dirty="0">
                <a:solidFill>
                  <a:schemeClr val="tx1"/>
                </a:solidFill>
                <a:effectLst/>
                <a:latin typeface="+mn-lt"/>
                <a:ea typeface="+mn-ea"/>
                <a:cs typeface="+mn-cs"/>
              </a:rPr>
              <a:t> overfitting. Dense vectors may also do a better job of capturing synonymy. For example, in a sparse vector representation, dimensions for synonyms like </a:t>
            </a:r>
            <a:r>
              <a:rPr lang="en-US" sz="1200" i="1" kern="1200" dirty="0">
                <a:solidFill>
                  <a:schemeClr val="tx1"/>
                </a:solidFill>
                <a:effectLst/>
                <a:latin typeface="+mn-lt"/>
                <a:ea typeface="+mn-ea"/>
                <a:cs typeface="+mn-cs"/>
              </a:rPr>
              <a:t>car </a:t>
            </a:r>
            <a:r>
              <a:rPr lang="en-US" sz="1200" kern="1200" dirty="0">
                <a:solidFill>
                  <a:schemeClr val="tx1"/>
                </a:solidFill>
                <a:effectLst/>
                <a:latin typeface="+mn-lt"/>
                <a:ea typeface="+mn-ea"/>
                <a:cs typeface="+mn-cs"/>
              </a:rPr>
              <a:t>and </a:t>
            </a:r>
            <a:r>
              <a:rPr lang="en-US" sz="1200" i="1" kern="1200" dirty="0">
                <a:solidFill>
                  <a:schemeClr val="tx1"/>
                </a:solidFill>
                <a:effectLst/>
                <a:latin typeface="+mn-lt"/>
                <a:ea typeface="+mn-ea"/>
                <a:cs typeface="+mn-cs"/>
              </a:rPr>
              <a:t>automobile </a:t>
            </a:r>
            <a:r>
              <a:rPr lang="en-US" sz="1200" kern="1200" dirty="0">
                <a:solidFill>
                  <a:schemeClr val="tx1"/>
                </a:solidFill>
                <a:effectLst/>
                <a:latin typeface="+mn-lt"/>
                <a:ea typeface="+mn-ea"/>
                <a:cs typeface="+mn-cs"/>
              </a:rPr>
              <a:t>dimension are distinct and unrelated; sparse vectors may thus fail to capture the similarity between a word with </a:t>
            </a:r>
            <a:r>
              <a:rPr lang="en-US" sz="1200" i="1" kern="1200" dirty="0">
                <a:solidFill>
                  <a:schemeClr val="tx1"/>
                </a:solidFill>
                <a:effectLst/>
                <a:latin typeface="+mn-lt"/>
                <a:ea typeface="+mn-ea"/>
                <a:cs typeface="+mn-cs"/>
              </a:rPr>
              <a:t>car </a:t>
            </a:r>
            <a:r>
              <a:rPr lang="en-US" sz="1200" kern="1200" dirty="0">
                <a:solidFill>
                  <a:schemeClr val="tx1"/>
                </a:solidFill>
                <a:effectLst/>
                <a:latin typeface="+mn-lt"/>
                <a:ea typeface="+mn-ea"/>
                <a:cs typeface="+mn-cs"/>
              </a:rPr>
              <a:t>as a neighbor and a word with </a:t>
            </a:r>
            <a:r>
              <a:rPr lang="en-US" sz="1200" i="1" kern="1200" dirty="0">
                <a:solidFill>
                  <a:schemeClr val="tx1"/>
                </a:solidFill>
                <a:effectLst/>
                <a:latin typeface="+mn-lt"/>
                <a:ea typeface="+mn-ea"/>
                <a:cs typeface="+mn-cs"/>
              </a:rPr>
              <a:t>automobile </a:t>
            </a:r>
            <a:r>
              <a:rPr lang="en-US" sz="1200" kern="1200" dirty="0">
                <a:solidFill>
                  <a:schemeClr val="tx1"/>
                </a:solidFill>
                <a:effectLst/>
                <a:latin typeface="+mn-lt"/>
                <a:ea typeface="+mn-ea"/>
                <a:cs typeface="+mn-cs"/>
              </a:rPr>
              <a:t>as a </a:t>
            </a:r>
            <a:r>
              <a:rPr lang="en-US" sz="1200" kern="1200" dirty="0" err="1">
                <a:solidFill>
                  <a:schemeClr val="tx1"/>
                </a:solidFill>
                <a:effectLst/>
                <a:latin typeface="+mn-lt"/>
                <a:ea typeface="+mn-ea"/>
                <a:cs typeface="+mn-cs"/>
              </a:rPr>
              <a:t>neighbo</a:t>
            </a:r>
            <a:r>
              <a:rPr lang="en-US" sz="1200" kern="1200" dirty="0">
                <a:solidFill>
                  <a:schemeClr val="tx1"/>
                </a:solidFill>
                <a:effectLst/>
                <a:latin typeface="+mn-lt"/>
                <a:ea typeface="+mn-ea"/>
                <a:cs typeface="+mn-cs"/>
              </a:rPr>
              <a:t> </a:t>
            </a: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707532-839C-41A2-9E71-D5288AEAE66A}"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3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94891937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this section we introduce one method for computing embeddings: </a:t>
            </a:r>
            <a:r>
              <a:rPr lang="en-US" sz="1200" b="0" kern="1200" dirty="0">
                <a:solidFill>
                  <a:schemeClr val="tx1"/>
                </a:solidFill>
                <a:effectLst/>
                <a:latin typeface="+mn-lt"/>
                <a:ea typeface="+mn-ea"/>
                <a:cs typeface="+mn-cs"/>
              </a:rPr>
              <a:t>skip-gram with negative sampling</a:t>
            </a:r>
            <a:r>
              <a:rPr lang="en-US" sz="1200" kern="1200" dirty="0">
                <a:solidFill>
                  <a:schemeClr val="tx1"/>
                </a:solidFill>
                <a:effectLst/>
                <a:latin typeface="+mn-lt"/>
                <a:ea typeface="+mn-ea"/>
                <a:cs typeface="+mn-cs"/>
              </a:rPr>
              <a:t>, sometimes called </a:t>
            </a:r>
            <a:r>
              <a:rPr lang="en-US" sz="1200" b="0" kern="1200" dirty="0">
                <a:solidFill>
                  <a:schemeClr val="tx1"/>
                </a:solidFill>
                <a:effectLst/>
                <a:latin typeface="+mn-lt"/>
                <a:ea typeface="+mn-ea"/>
                <a:cs typeface="+mn-cs"/>
              </a:rPr>
              <a:t>SGNS</a:t>
            </a:r>
            <a:r>
              <a:rPr lang="en-US" sz="1200" kern="1200" dirty="0">
                <a:solidFill>
                  <a:schemeClr val="tx1"/>
                </a:solidFill>
                <a:effectLst/>
                <a:latin typeface="+mn-lt"/>
                <a:ea typeface="+mn-ea"/>
                <a:cs typeface="+mn-cs"/>
              </a:rPr>
              <a:t>. The skip-gram algorithm is one of two algorithms in a software package called </a:t>
            </a:r>
            <a:r>
              <a:rPr lang="en-US" sz="1200" b="0" kern="1200" dirty="0">
                <a:solidFill>
                  <a:schemeClr val="tx1"/>
                </a:solidFill>
                <a:effectLst/>
                <a:latin typeface="+mn-lt"/>
                <a:ea typeface="+mn-ea"/>
                <a:cs typeface="+mn-cs"/>
              </a:rPr>
              <a:t>word2vec</a:t>
            </a:r>
            <a:r>
              <a:rPr lang="en-US" sz="1200" kern="1200" dirty="0">
                <a:solidFill>
                  <a:schemeClr val="tx1"/>
                </a:solidFill>
                <a:effectLst/>
                <a:latin typeface="+mn-lt"/>
                <a:ea typeface="+mn-ea"/>
                <a:cs typeface="+mn-cs"/>
              </a:rPr>
              <a:t>, and so sometimes the al- </a:t>
            </a:r>
            <a:r>
              <a:rPr lang="en-US" sz="1200" kern="1200" dirty="0" err="1">
                <a:solidFill>
                  <a:schemeClr val="tx1"/>
                </a:solidFill>
                <a:effectLst/>
                <a:latin typeface="+mn-lt"/>
                <a:ea typeface="+mn-ea"/>
                <a:cs typeface="+mn-cs"/>
              </a:rPr>
              <a:t>gorithm</a:t>
            </a:r>
            <a:r>
              <a:rPr lang="en-US" sz="1200" kern="1200" dirty="0">
                <a:solidFill>
                  <a:schemeClr val="tx1"/>
                </a:solidFill>
                <a:effectLst/>
                <a:latin typeface="+mn-lt"/>
                <a:ea typeface="+mn-ea"/>
                <a:cs typeface="+mn-cs"/>
              </a:rPr>
              <a:t> is loosely referred to as word2vec. The word2vec methods are fast, efficient to train, and easily available online with code and pretrained embeddings. Word2vec embeddings are </a:t>
            </a:r>
            <a:r>
              <a:rPr lang="en-US" sz="1200" b="0" kern="1200" dirty="0">
                <a:solidFill>
                  <a:schemeClr val="tx1"/>
                </a:solidFill>
                <a:effectLst/>
                <a:latin typeface="+mn-lt"/>
                <a:ea typeface="+mn-ea"/>
                <a:cs typeface="+mn-cs"/>
              </a:rPr>
              <a:t>static embeddings</a:t>
            </a:r>
            <a:r>
              <a:rPr lang="en-US" sz="1200" kern="1200" dirty="0">
                <a:solidFill>
                  <a:schemeClr val="tx1"/>
                </a:solidFill>
                <a:effectLst/>
                <a:latin typeface="+mn-lt"/>
                <a:ea typeface="+mn-ea"/>
                <a:cs typeface="+mn-cs"/>
              </a:rPr>
              <a:t>, meaning that the method learns one fixed embedding for each word in the vocabulary.  An </a:t>
            </a:r>
            <a:r>
              <a:rPr lang="en-US" sz="1200" kern="1200" dirty="0" err="1">
                <a:solidFill>
                  <a:schemeClr val="tx1"/>
                </a:solidFill>
                <a:effectLst/>
                <a:latin typeface="+mn-lt"/>
                <a:ea typeface="+mn-ea"/>
                <a:cs typeface="+mn-cs"/>
              </a:rPr>
              <a:t>lternative</a:t>
            </a:r>
            <a:r>
              <a:rPr lang="en-US" sz="1200" kern="1200" dirty="0">
                <a:solidFill>
                  <a:schemeClr val="tx1"/>
                </a:solidFill>
                <a:effectLst/>
                <a:latin typeface="+mn-lt"/>
                <a:ea typeface="+mn-ea"/>
                <a:cs typeface="+mn-cs"/>
              </a:rPr>
              <a:t> to these static embeddings  are more recent methods for learning dynamic </a:t>
            </a:r>
            <a:r>
              <a:rPr lang="en-US" sz="1200" b="0" kern="1200" dirty="0">
                <a:solidFill>
                  <a:schemeClr val="tx1"/>
                </a:solidFill>
                <a:effectLst/>
                <a:latin typeface="+mn-lt"/>
                <a:ea typeface="+mn-ea"/>
                <a:cs typeface="+mn-cs"/>
              </a:rPr>
              <a:t>contextual </a:t>
            </a:r>
            <a:r>
              <a:rPr lang="en-US" sz="1200" b="0" kern="1200" dirty="0" err="1">
                <a:solidFill>
                  <a:schemeClr val="tx1"/>
                </a:solidFill>
                <a:effectLst/>
                <a:latin typeface="+mn-lt"/>
                <a:ea typeface="+mn-ea"/>
                <a:cs typeface="+mn-cs"/>
              </a:rPr>
              <a:t>em</a:t>
            </a:r>
            <a:r>
              <a:rPr lang="en-US" sz="1200" b="0" kern="1200" dirty="0">
                <a:solidFill>
                  <a:schemeClr val="tx1"/>
                </a:solidFill>
                <a:effectLst/>
                <a:latin typeface="+mn-lt"/>
                <a:ea typeface="+mn-ea"/>
                <a:cs typeface="+mn-cs"/>
              </a:rPr>
              <a:t>-beddings </a:t>
            </a:r>
            <a:r>
              <a:rPr lang="en-US" sz="1200" kern="1200" dirty="0">
                <a:solidFill>
                  <a:schemeClr val="tx1"/>
                </a:solidFill>
                <a:effectLst/>
                <a:latin typeface="+mn-lt"/>
                <a:ea typeface="+mn-ea"/>
                <a:cs typeface="+mn-cs"/>
              </a:rPr>
              <a:t>like the popular </a:t>
            </a:r>
            <a:r>
              <a:rPr lang="en-US" sz="1200" b="0" kern="1200" dirty="0">
                <a:solidFill>
                  <a:schemeClr val="tx1"/>
                </a:solidFill>
                <a:effectLst/>
                <a:latin typeface="+mn-lt"/>
                <a:ea typeface="+mn-ea"/>
                <a:cs typeface="+mn-cs"/>
              </a:rPr>
              <a:t>BERT </a:t>
            </a:r>
            <a:r>
              <a:rPr lang="en-US" sz="1200" kern="1200" dirty="0">
                <a:solidFill>
                  <a:schemeClr val="tx1"/>
                </a:solidFill>
                <a:effectLst/>
                <a:latin typeface="+mn-lt"/>
                <a:ea typeface="+mn-ea"/>
                <a:cs typeface="+mn-cs"/>
              </a:rPr>
              <a:t>representations, in which the vector for each word is different in different contexts. </a:t>
            </a: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707532-839C-41A2-9E71-D5288AEAE66A}"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3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61670191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intuition of word2vec is that instead of counting how often each word </a:t>
            </a:r>
            <a:r>
              <a:rPr lang="en-US" sz="1200" i="1" kern="1200" dirty="0">
                <a:solidFill>
                  <a:schemeClr val="tx1"/>
                </a:solidFill>
                <a:effectLst/>
                <a:latin typeface="+mn-lt"/>
                <a:ea typeface="+mn-ea"/>
                <a:cs typeface="+mn-cs"/>
              </a:rPr>
              <a:t>w </a:t>
            </a:r>
            <a:r>
              <a:rPr lang="en-US" sz="1200" kern="1200" dirty="0" smtClean="0">
                <a:solidFill>
                  <a:schemeClr val="tx1"/>
                </a:solidFill>
                <a:effectLst/>
                <a:latin typeface="+mn-lt"/>
                <a:ea typeface="+mn-ea"/>
                <a:cs typeface="+mn-cs"/>
              </a:rPr>
              <a:t>occurs </a:t>
            </a:r>
            <a:r>
              <a:rPr lang="en-US" sz="1200" kern="1200" dirty="0">
                <a:solidFill>
                  <a:schemeClr val="tx1"/>
                </a:solidFill>
                <a:effectLst/>
                <a:latin typeface="+mn-lt"/>
                <a:ea typeface="+mn-ea"/>
                <a:cs typeface="+mn-cs"/>
              </a:rPr>
              <a:t>near, say, </a:t>
            </a:r>
            <a:r>
              <a:rPr lang="en-US" sz="1200" i="1" kern="1200" dirty="0">
                <a:solidFill>
                  <a:schemeClr val="tx1"/>
                </a:solidFill>
                <a:effectLst/>
                <a:latin typeface="+mn-lt"/>
                <a:ea typeface="+mn-ea"/>
                <a:cs typeface="+mn-cs"/>
              </a:rPr>
              <a:t>apricot</a:t>
            </a:r>
            <a:r>
              <a:rPr lang="en-US" sz="1200" kern="1200" dirty="0">
                <a:solidFill>
                  <a:schemeClr val="tx1"/>
                </a:solidFill>
                <a:effectLst/>
                <a:latin typeface="+mn-lt"/>
                <a:ea typeface="+mn-ea"/>
                <a:cs typeface="+mn-cs"/>
              </a:rPr>
              <a:t>, we’ll instead train a classifier on a binary prediction task: “Is word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likely to show up near </a:t>
            </a:r>
            <a:r>
              <a:rPr lang="en-US" sz="1200" i="1" kern="1200" dirty="0">
                <a:solidFill>
                  <a:schemeClr val="tx1"/>
                </a:solidFill>
                <a:effectLst/>
                <a:latin typeface="+mn-lt"/>
                <a:ea typeface="+mn-ea"/>
                <a:cs typeface="+mn-cs"/>
              </a:rPr>
              <a:t>apricot</a:t>
            </a:r>
            <a:r>
              <a:rPr lang="en-US" sz="1200" kern="1200" dirty="0">
                <a:solidFill>
                  <a:schemeClr val="tx1"/>
                </a:solidFill>
                <a:effectLst/>
                <a:latin typeface="+mn-lt"/>
                <a:ea typeface="+mn-ea"/>
                <a:cs typeface="+mn-cs"/>
              </a:rPr>
              <a:t>?” We don’t actually care about this prediction task; instead we’ll take the learned classifier </a:t>
            </a:r>
            <a:r>
              <a:rPr lang="en-US" sz="1200" i="1" kern="1200" dirty="0">
                <a:solidFill>
                  <a:schemeClr val="tx1"/>
                </a:solidFill>
                <a:effectLst/>
                <a:latin typeface="+mn-lt"/>
                <a:ea typeface="+mn-ea"/>
                <a:cs typeface="+mn-cs"/>
              </a:rPr>
              <a:t>weights </a:t>
            </a:r>
            <a:r>
              <a:rPr lang="en-US" sz="1200" kern="1200" dirty="0">
                <a:solidFill>
                  <a:schemeClr val="tx1"/>
                </a:solidFill>
                <a:effectLst/>
                <a:latin typeface="+mn-lt"/>
                <a:ea typeface="+mn-ea"/>
                <a:cs typeface="+mn-cs"/>
              </a:rPr>
              <a:t>as the word embeddings. The revolutionary intuition here is that we can just use running text as implicitly supervised training data for such a classifier; a word </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that occurs near the target word </a:t>
            </a:r>
            <a:r>
              <a:rPr lang="en-US" sz="1200" i="1" kern="1200" dirty="0">
                <a:solidFill>
                  <a:schemeClr val="tx1"/>
                </a:solidFill>
                <a:effectLst/>
                <a:latin typeface="+mn-lt"/>
                <a:ea typeface="+mn-ea"/>
                <a:cs typeface="+mn-cs"/>
              </a:rPr>
              <a:t>apricot </a:t>
            </a:r>
            <a:r>
              <a:rPr lang="en-US" sz="1200" kern="1200" dirty="0">
                <a:solidFill>
                  <a:schemeClr val="tx1"/>
                </a:solidFill>
                <a:effectLst/>
                <a:latin typeface="+mn-lt"/>
                <a:ea typeface="+mn-ea"/>
                <a:cs typeface="+mn-cs"/>
              </a:rPr>
              <a:t>acts as gold ‘correct answer’ to the question “Is word </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likely to show up near </a:t>
            </a:r>
            <a:r>
              <a:rPr lang="en-US" sz="1200" i="1" kern="1200" dirty="0">
                <a:solidFill>
                  <a:schemeClr val="tx1"/>
                </a:solidFill>
                <a:effectLst/>
                <a:latin typeface="+mn-lt"/>
                <a:ea typeface="+mn-ea"/>
                <a:cs typeface="+mn-cs"/>
              </a:rPr>
              <a:t>apricot</a:t>
            </a:r>
            <a:r>
              <a:rPr lang="en-US" sz="1200" kern="1200" dirty="0">
                <a:solidFill>
                  <a:schemeClr val="tx1"/>
                </a:solidFill>
                <a:effectLst/>
                <a:latin typeface="+mn-lt"/>
                <a:ea typeface="+mn-ea"/>
                <a:cs typeface="+mn-cs"/>
              </a:rPr>
              <a:t>?” This method, often called </a:t>
            </a:r>
            <a:r>
              <a:rPr lang="en-US" sz="1200" b="0" kern="1200" dirty="0">
                <a:solidFill>
                  <a:schemeClr val="tx1"/>
                </a:solidFill>
                <a:effectLst/>
                <a:latin typeface="+mn-lt"/>
                <a:ea typeface="+mn-ea"/>
                <a:cs typeface="+mn-cs"/>
              </a:rPr>
              <a:t>self-supervision</a:t>
            </a:r>
            <a:r>
              <a:rPr lang="en-US" sz="1200" kern="1200" dirty="0">
                <a:solidFill>
                  <a:schemeClr val="tx1"/>
                </a:solidFill>
                <a:effectLst/>
                <a:latin typeface="+mn-lt"/>
                <a:ea typeface="+mn-ea"/>
                <a:cs typeface="+mn-cs"/>
              </a:rPr>
              <a:t>, avoids the need for any sort of hand-labeled supervision signal. This idea was first proposed in the task of neural language modeling, when </a:t>
            </a:r>
            <a:r>
              <a:rPr lang="en-US" sz="1200" kern="1200" dirty="0" err="1">
                <a:solidFill>
                  <a:schemeClr val="tx1"/>
                </a:solidFill>
                <a:effectLst/>
                <a:latin typeface="+mn-lt"/>
                <a:ea typeface="+mn-ea"/>
                <a:cs typeface="+mn-cs"/>
              </a:rPr>
              <a:t>Bengio</a:t>
            </a:r>
            <a:r>
              <a:rPr lang="en-US" sz="1200" kern="1200" dirty="0">
                <a:solidFill>
                  <a:schemeClr val="tx1"/>
                </a:solidFill>
                <a:effectLst/>
                <a:latin typeface="+mn-lt"/>
                <a:ea typeface="+mn-ea"/>
                <a:cs typeface="+mn-cs"/>
              </a:rPr>
              <a:t> et al. (2003) and </a:t>
            </a:r>
            <a:r>
              <a:rPr lang="en-US" sz="1200" kern="1200" dirty="0" err="1">
                <a:solidFill>
                  <a:schemeClr val="tx1"/>
                </a:solidFill>
                <a:effectLst/>
                <a:latin typeface="+mn-lt"/>
                <a:ea typeface="+mn-ea"/>
                <a:cs typeface="+mn-cs"/>
              </a:rPr>
              <a:t>Collobert</a:t>
            </a:r>
            <a:r>
              <a:rPr lang="en-US" sz="1200" kern="1200" dirty="0">
                <a:solidFill>
                  <a:schemeClr val="tx1"/>
                </a:solidFill>
                <a:effectLst/>
                <a:latin typeface="+mn-lt"/>
                <a:ea typeface="+mn-ea"/>
                <a:cs typeface="+mn-cs"/>
              </a:rPr>
              <a:t> et al. (2011) showed that a neural language model (a neural network that learned to predict the next word from prior words) could just use the next word in running text as its supervision signal, and could be used to learn an embedding representation for each word as part of doing this prediction task. word2vec is a much simpler model than the neural network language model, in two ways. First, word2vec simplifies the task (making it binary classification instead of word pre- diction). Second, word2vec simplifies the architecture (training a logistic regression classifier instead of a multi-layer neural network with hidden layers that demand more sophisticated training algorithms)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707532-839C-41A2-9E71-D5288AEAE66A}"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3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67850258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intuition of skip-gram is: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707532-839C-41A2-9E71-D5288AEAE66A}"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3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07755794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Our goal is to train a classifier such that, given a tuple (</a:t>
            </a:r>
            <a:r>
              <a:rPr lang="en-US" sz="1200" i="1" kern="1200" dirty="0" err="1">
                <a:solidFill>
                  <a:schemeClr val="tx1"/>
                </a:solidFill>
                <a:effectLst/>
                <a:latin typeface="+mn-lt"/>
                <a:ea typeface="+mn-ea"/>
                <a:cs typeface="+mn-cs"/>
              </a:rPr>
              <a:t>w</a:t>
            </a:r>
            <a:r>
              <a:rPr lang="en-US" sz="1200" kern="1200" dirty="0" err="1">
                <a:solidFill>
                  <a:schemeClr val="tx1"/>
                </a:solidFill>
                <a:effectLst/>
                <a:latin typeface="+mn-lt"/>
                <a:ea typeface="+mn-ea"/>
                <a:cs typeface="+mn-cs"/>
              </a:rPr>
              <a:t>,</a:t>
            </a:r>
            <a:r>
              <a:rPr lang="en-US" sz="1200" i="1" kern="1200" dirty="0" err="1">
                <a:solidFill>
                  <a:schemeClr val="tx1"/>
                </a:solidFill>
                <a:effectLst/>
                <a:latin typeface="+mn-lt"/>
                <a:ea typeface="+mn-ea"/>
                <a:cs typeface="+mn-cs"/>
              </a:rPr>
              <a:t>c</a:t>
            </a:r>
            <a:r>
              <a:rPr lang="en-US" sz="1200" kern="1200" dirty="0">
                <a:solidFill>
                  <a:schemeClr val="tx1"/>
                </a:solidFill>
                <a:effectLst/>
                <a:latin typeface="+mn-lt"/>
                <a:ea typeface="+mn-ea"/>
                <a:cs typeface="+mn-cs"/>
              </a:rPr>
              <a:t>) of a target word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paired with a candidate context word </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(for example (</a:t>
            </a:r>
            <a:r>
              <a:rPr lang="en-US" sz="1200" i="1" kern="1200" dirty="0">
                <a:solidFill>
                  <a:schemeClr val="tx1"/>
                </a:solidFill>
                <a:effectLst/>
                <a:latin typeface="+mn-lt"/>
                <a:ea typeface="+mn-ea"/>
                <a:cs typeface="+mn-cs"/>
              </a:rPr>
              <a:t>apricot</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jam</a:t>
            </a:r>
            <a:r>
              <a:rPr lang="en-US" sz="1200" kern="1200" dirty="0">
                <a:solidFill>
                  <a:schemeClr val="tx1"/>
                </a:solidFill>
                <a:effectLst/>
                <a:latin typeface="+mn-lt"/>
                <a:ea typeface="+mn-ea"/>
                <a:cs typeface="+mn-cs"/>
              </a:rPr>
              <a:t>), or perhaps (</a:t>
            </a:r>
            <a:r>
              <a:rPr lang="en-US" sz="1200" i="1" kern="1200" dirty="0">
                <a:solidFill>
                  <a:schemeClr val="tx1"/>
                </a:solidFill>
                <a:effectLst/>
                <a:latin typeface="+mn-lt"/>
                <a:ea typeface="+mn-ea"/>
                <a:cs typeface="+mn-cs"/>
              </a:rPr>
              <a:t>apricot</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aardvark</a:t>
            </a:r>
            <a:r>
              <a:rPr lang="en-US" sz="1200" kern="1200" dirty="0">
                <a:solidFill>
                  <a:schemeClr val="tx1"/>
                </a:solidFill>
                <a:effectLst/>
                <a:latin typeface="+mn-lt"/>
                <a:ea typeface="+mn-ea"/>
                <a:cs typeface="+mn-cs"/>
              </a:rPr>
              <a:t>)) it will return the probability that </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is a real context word (true for </a:t>
            </a:r>
            <a:r>
              <a:rPr lang="en-US" sz="1200" i="1" kern="1200" dirty="0">
                <a:solidFill>
                  <a:schemeClr val="tx1"/>
                </a:solidFill>
                <a:effectLst/>
                <a:latin typeface="+mn-lt"/>
                <a:ea typeface="+mn-ea"/>
                <a:cs typeface="+mn-cs"/>
              </a:rPr>
              <a:t>jam</a:t>
            </a:r>
            <a:r>
              <a:rPr lang="en-US" sz="1200" kern="1200" dirty="0">
                <a:solidFill>
                  <a:schemeClr val="tx1"/>
                </a:solidFill>
                <a:effectLst/>
                <a:latin typeface="+mn-lt"/>
                <a:ea typeface="+mn-ea"/>
                <a:cs typeface="+mn-cs"/>
              </a:rPr>
              <a:t>, false for </a:t>
            </a:r>
            <a:r>
              <a:rPr lang="en-US" sz="1200" i="1" kern="1200" dirty="0">
                <a:solidFill>
                  <a:schemeClr val="tx1"/>
                </a:solidFill>
                <a:effectLst/>
                <a:latin typeface="+mn-lt"/>
                <a:ea typeface="+mn-ea"/>
                <a:cs typeface="+mn-cs"/>
              </a:rPr>
              <a:t>aardvark</a:t>
            </a:r>
            <a:r>
              <a:rPr lang="en-US" sz="120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probability that word </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is not a real context word for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is just 1 minus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707532-839C-41A2-9E71-D5288AEAE66A}"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3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39994830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he intuition of the skip- gram model is to base this probability on embedding similarity: a word is likely to occur near the target if its embedding is similar to the target embedding. To compute similarity between these dense embeddings, we rely on the intuition that two vectors are similar if they have a high </a:t>
            </a:r>
            <a:r>
              <a:rPr lang="en-US" sz="1200" b="0" kern="1200" dirty="0">
                <a:solidFill>
                  <a:schemeClr val="tx1"/>
                </a:solidFill>
                <a:effectLst/>
                <a:latin typeface="+mn-lt"/>
                <a:ea typeface="+mn-ea"/>
                <a:cs typeface="+mn-cs"/>
              </a:rPr>
              <a:t>dot product </a:t>
            </a:r>
            <a:r>
              <a:rPr lang="en-US" sz="1200" kern="1200" dirty="0">
                <a:solidFill>
                  <a:schemeClr val="tx1"/>
                </a:solidFill>
                <a:effectLst/>
                <a:latin typeface="+mn-lt"/>
                <a:ea typeface="+mn-ea"/>
                <a:cs typeface="+mn-cs"/>
              </a:rPr>
              <a:t>(after all, cosine is just a normalized dot product). In other words: </a:t>
            </a:r>
            <a:r>
              <a:rPr lang="en-US" sz="1200" dirty="0"/>
              <a:t>Similarity(</a:t>
            </a:r>
            <a:r>
              <a:rPr lang="en-US" sz="1200" dirty="0" err="1"/>
              <a:t>w,c</a:t>
            </a:r>
            <a:r>
              <a:rPr lang="en-US" sz="1200" dirty="0"/>
              <a:t>)  ∝ w</a:t>
            </a:r>
            <a:r>
              <a:rPr lang="en-US" sz="1200" baseline="-25000" dirty="0"/>
              <a:t> </a:t>
            </a:r>
            <a:r>
              <a:rPr lang="en-US" sz="1200" dirty="0"/>
              <a:t>∙ c</a:t>
            </a:r>
            <a:endParaRPr lang="en-US" sz="1200" baseline="-250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707532-839C-41A2-9E71-D5288AEAE66A}"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3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45806500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dot product </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is not a probability, it’s just a number ranging from −∞ to ∞ (since the elements in word2vec embeddings can be negative, the dot product can be negative). To turn the dot product into a probability, we’ll use the </a:t>
            </a:r>
            <a:r>
              <a:rPr lang="en-US" sz="1200" b="0" kern="1200" dirty="0">
                <a:solidFill>
                  <a:schemeClr val="tx1"/>
                </a:solidFill>
                <a:effectLst/>
                <a:latin typeface="+mn-lt"/>
                <a:ea typeface="+mn-ea"/>
                <a:cs typeface="+mn-cs"/>
              </a:rPr>
              <a:t>logistic </a:t>
            </a:r>
            <a:r>
              <a:rPr lang="en-US" sz="1200" kern="1200" dirty="0">
                <a:solidFill>
                  <a:schemeClr val="tx1"/>
                </a:solidFill>
                <a:effectLst/>
                <a:latin typeface="+mn-lt"/>
                <a:ea typeface="+mn-ea"/>
                <a:cs typeface="+mn-cs"/>
              </a:rPr>
              <a:t>or </a:t>
            </a:r>
            <a:r>
              <a:rPr lang="en-US" sz="1200" b="0" kern="1200" dirty="0">
                <a:solidFill>
                  <a:schemeClr val="tx1"/>
                </a:solidFill>
                <a:effectLst/>
                <a:latin typeface="+mn-lt"/>
                <a:ea typeface="+mn-ea"/>
                <a:cs typeface="+mn-cs"/>
              </a:rPr>
              <a:t>sigmoid </a:t>
            </a:r>
            <a:r>
              <a:rPr lang="en-US" sz="1200" kern="1200" dirty="0">
                <a:solidFill>
                  <a:schemeClr val="tx1"/>
                </a:solidFill>
                <a:effectLst/>
                <a:latin typeface="+mn-lt"/>
                <a:ea typeface="+mn-ea"/>
                <a:cs typeface="+mn-cs"/>
              </a:rPr>
              <a:t>function </a:t>
            </a:r>
            <a:r>
              <a:rPr lang="el-GR" sz="1200" kern="1200" dirty="0">
                <a:solidFill>
                  <a:schemeClr val="tx1"/>
                </a:solidFill>
                <a:effectLst/>
                <a:latin typeface="+mn-lt"/>
                <a:ea typeface="+mn-ea"/>
                <a:cs typeface="+mn-cs"/>
              </a:rPr>
              <a:t>σ (</a:t>
            </a:r>
            <a:r>
              <a:rPr lang="en-US" sz="1200" i="1" kern="1200" dirty="0">
                <a:solidFill>
                  <a:schemeClr val="tx1"/>
                </a:solidFill>
                <a:effectLst/>
                <a:latin typeface="+mn-lt"/>
                <a:ea typeface="+mn-ea"/>
                <a:cs typeface="+mn-cs"/>
              </a:rPr>
              <a:t>x) from </a:t>
            </a:r>
            <a:r>
              <a:rPr lang="en-US" sz="1200" kern="1200" dirty="0">
                <a:solidFill>
                  <a:schemeClr val="tx1"/>
                </a:solidFill>
                <a:effectLst/>
                <a:latin typeface="+mn-lt"/>
                <a:ea typeface="+mn-ea"/>
                <a:cs typeface="+mn-cs"/>
              </a:rPr>
              <a:t>logistic regression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model the probability that word </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is a real context word for target word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as: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to make it a probability we’ll also need the total probability of the two possible events (</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is a context word, and </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isn’t a context word) to sum to 1. We thus estimate the probability that word </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is not a real context word for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as: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707532-839C-41A2-9E71-D5288AEAE66A}"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3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2269891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equation gives us the probability for one word, but there are many context words in the window. Skip-gram makes the simplifying assumption that all context words are independent, allowing us to just multiply their probabilities: </a:t>
            </a: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707532-839C-41A2-9E71-D5288AEAE66A}"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3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4961869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p:cNvSpPr>
            <a:spLocks noGrp="1" noChangeArrowheads="1"/>
          </p:cNvSpPr>
          <p:nvPr>
            <p:ph type="sldNum" sz="quarter" idx="5"/>
          </p:nvPr>
        </p:nvSpPr>
        <p:spPr>
          <a:noFill/>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131D9D-3987-4743-ACA8-3340374092C6}" type="slidenum">
              <a:rPr kumimoji="0" lang="en-US" sz="1300" b="0" i="0" u="none" strike="noStrike" kern="1200" cap="none" spc="0" normalizeH="0" baseline="0" noProof="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300" b="0" i="0" u="none" strike="noStrike" kern="1200" cap="none" spc="0" normalizeH="0" baseline="0" noProof="0">
              <a:ln>
                <a:noFill/>
              </a:ln>
              <a:solidFill>
                <a:prstClr val="black"/>
              </a:solidFill>
              <a:effectLst/>
              <a:uLnTx/>
              <a:uFillTx/>
              <a:latin typeface="Calibri"/>
              <a:ea typeface="+mn-ea"/>
              <a:cs typeface="+mn-cs"/>
            </a:endParaRPr>
          </a:p>
        </p:txBody>
      </p:sp>
      <p:sp>
        <p:nvSpPr>
          <p:cNvPr id="43011" name="Rectangle 1026"/>
          <p:cNvSpPr>
            <a:spLocks noGrp="1" noRot="1" noChangeAspect="1" noChangeArrowheads="1"/>
          </p:cNvSpPr>
          <p:nvPr>
            <p:ph type="sldImg"/>
          </p:nvPr>
        </p:nvSpPr>
        <p:spPr>
          <a:xfrm>
            <a:off x="1257300" y="720725"/>
            <a:ext cx="4800600" cy="3600450"/>
          </a:xfrm>
          <a:solidFill>
            <a:srgbClr val="FFFFFF"/>
          </a:solidFill>
          <a:ln/>
        </p:spPr>
      </p:sp>
      <p:sp>
        <p:nvSpPr>
          <p:cNvPr id="43012" name="Rectangle 1027"/>
          <p:cNvSpPr>
            <a:spLocks noGrp="1" noChangeArrowheads="1"/>
          </p:cNvSpPr>
          <p:nvPr>
            <p:ph type="body" idx="1"/>
          </p:nvPr>
        </p:nvSpPr>
        <p:spPr>
          <a:solidFill>
            <a:srgbClr val="FFFFFF"/>
          </a:solidFill>
          <a:ln>
            <a:solidFill>
              <a:srgbClr val="000000"/>
            </a:solidFill>
          </a:ln>
        </p:spPr>
        <p:txBody>
          <a:bodyPr/>
          <a:lstStyle/>
          <a:p>
            <a:endParaRPr lang="en-US"/>
          </a:p>
        </p:txBody>
      </p:sp>
    </p:spTree>
    <p:extLst>
      <p:ext uri="{BB962C8B-B14F-4D97-AF65-F5344CB8AC3E}">
        <p14:creationId xmlns:p14="http://schemas.microsoft.com/office/powerpoint/2010/main" val="233957543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summary, skip-gram trains a probabilistic classifier that, given a test target word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and its context window of </a:t>
            </a:r>
            <a:r>
              <a:rPr lang="en-US" sz="1200" i="1" kern="1200" dirty="0">
                <a:solidFill>
                  <a:schemeClr val="tx1"/>
                </a:solidFill>
                <a:effectLst/>
                <a:latin typeface="+mn-lt"/>
                <a:ea typeface="+mn-ea"/>
                <a:cs typeface="+mn-cs"/>
              </a:rPr>
              <a:t>L </a:t>
            </a:r>
            <a:r>
              <a:rPr lang="en-US" sz="1200" kern="1200" dirty="0">
                <a:solidFill>
                  <a:schemeClr val="tx1"/>
                </a:solidFill>
                <a:effectLst/>
                <a:latin typeface="+mn-lt"/>
                <a:ea typeface="+mn-ea"/>
                <a:cs typeface="+mn-cs"/>
              </a:rPr>
              <a:t>words </a:t>
            </a:r>
            <a:r>
              <a:rPr lang="en-US" sz="1200" i="1" kern="1200" dirty="0">
                <a:solidFill>
                  <a:schemeClr val="tx1"/>
                </a:solidFill>
                <a:effectLst/>
                <a:latin typeface="+mn-lt"/>
                <a:ea typeface="+mn-ea"/>
                <a:cs typeface="+mn-cs"/>
              </a:rPr>
              <a:t>c</a:t>
            </a:r>
            <a:r>
              <a:rPr lang="en-US" sz="1200" kern="1200" dirty="0">
                <a:solidFill>
                  <a:schemeClr val="tx1"/>
                </a:solidFill>
                <a:effectLst/>
                <a:latin typeface="+mn-lt"/>
                <a:ea typeface="+mn-ea"/>
                <a:cs typeface="+mn-cs"/>
              </a:rPr>
              <a:t>1:</a:t>
            </a:r>
            <a:r>
              <a:rPr lang="en-US" sz="1200" i="1" kern="1200" dirty="0">
                <a:solidFill>
                  <a:schemeClr val="tx1"/>
                </a:solidFill>
                <a:effectLst/>
                <a:latin typeface="+mn-lt"/>
                <a:ea typeface="+mn-ea"/>
                <a:cs typeface="+mn-cs"/>
              </a:rPr>
              <a:t>L</a:t>
            </a:r>
            <a:r>
              <a:rPr lang="en-US" sz="1200" kern="1200" dirty="0">
                <a:solidFill>
                  <a:schemeClr val="tx1"/>
                </a:solidFill>
                <a:effectLst/>
                <a:latin typeface="+mn-lt"/>
                <a:ea typeface="+mn-ea"/>
                <a:cs typeface="+mn-cs"/>
              </a:rPr>
              <a:t>, assigns a probability based on how similar this context window is to the target word. The probability is based on applying the logistic (sigmoid) function to the dot product of the embeddings of the target word with each context word. To compute this probability, we just need embeddings for each target word and context word in the vocabulary. </a:t>
            </a: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707532-839C-41A2-9E71-D5288AEAE66A}"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sz="13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25285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Here's the intuition of parameters we’ll need. Skip-gram actually stores two embeddings for each word, one for the word as a target, and one for the word considered as context. Thus the parameters we need to learn are two matrices </a:t>
            </a:r>
            <a:r>
              <a:rPr lang="en-US" sz="1200" i="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and </a:t>
            </a:r>
            <a:r>
              <a:rPr lang="en-US" sz="1200" i="1" kern="1200" dirty="0">
                <a:solidFill>
                  <a:schemeClr val="tx1"/>
                </a:solidFill>
                <a:effectLst/>
                <a:latin typeface="+mn-lt"/>
                <a:ea typeface="+mn-ea"/>
                <a:cs typeface="+mn-cs"/>
              </a:rPr>
              <a:t>C</a:t>
            </a:r>
            <a:r>
              <a:rPr lang="en-US" sz="1200" kern="1200" dirty="0">
                <a:solidFill>
                  <a:schemeClr val="tx1"/>
                </a:solidFill>
                <a:effectLst/>
                <a:latin typeface="+mn-lt"/>
                <a:ea typeface="+mn-ea"/>
                <a:cs typeface="+mn-cs"/>
              </a:rPr>
              <a:t>, each containing an embedding for every one of the |</a:t>
            </a:r>
            <a:r>
              <a:rPr lang="en-US" sz="1200" i="1" kern="1200" dirty="0">
                <a:solidFill>
                  <a:schemeClr val="tx1"/>
                </a:solidFill>
                <a:effectLst/>
                <a:latin typeface="+mn-lt"/>
                <a:ea typeface="+mn-ea"/>
                <a:cs typeface="+mn-cs"/>
              </a:rPr>
              <a:t>V </a:t>
            </a:r>
            <a:r>
              <a:rPr lang="en-US" sz="1200" kern="1200" dirty="0">
                <a:solidFill>
                  <a:schemeClr val="tx1"/>
                </a:solidFill>
                <a:effectLst/>
                <a:latin typeface="+mn-lt"/>
                <a:ea typeface="+mn-ea"/>
                <a:cs typeface="+mn-cs"/>
              </a:rPr>
              <a:t>| words in the </a:t>
            </a:r>
            <a:r>
              <a:rPr lang="en-US" sz="1200" kern="1200" dirty="0" err="1">
                <a:solidFill>
                  <a:schemeClr val="tx1"/>
                </a:solidFill>
                <a:effectLst/>
                <a:latin typeface="+mn-lt"/>
                <a:ea typeface="+mn-ea"/>
                <a:cs typeface="+mn-cs"/>
              </a:rPr>
              <a:t>vocbulary</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707532-839C-41A2-9E71-D5288AEAE66A}"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3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04752107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Here's the setting where </a:t>
            </a:r>
            <a:r>
              <a:rPr lang="en-US" sz="1200" i="1" kern="1200" dirty="0">
                <a:solidFill>
                  <a:schemeClr val="tx1"/>
                </a:solidFill>
                <a:effectLst/>
                <a:latin typeface="+mn-lt"/>
                <a:ea typeface="+mn-ea"/>
                <a:cs typeface="+mn-cs"/>
              </a:rPr>
              <a:t>k </a:t>
            </a:r>
            <a:r>
              <a:rPr lang="en-US" sz="1200" kern="1200" dirty="0">
                <a:solidFill>
                  <a:schemeClr val="tx1"/>
                </a:solidFill>
                <a:effectLst/>
                <a:latin typeface="+mn-lt"/>
                <a:ea typeface="+mn-ea"/>
                <a:cs typeface="+mn-cs"/>
              </a:rPr>
              <a:t>= 2, so we’ll have 2 negative examples in the negative training set − for each positive example </a:t>
            </a:r>
            <a:r>
              <a:rPr lang="en-US" sz="1200" i="1" kern="1200" dirty="0" err="1">
                <a:solidFill>
                  <a:schemeClr val="tx1"/>
                </a:solidFill>
                <a:effectLst/>
                <a:latin typeface="+mn-lt"/>
                <a:ea typeface="+mn-ea"/>
                <a:cs typeface="+mn-cs"/>
              </a:rPr>
              <a:t>w</a:t>
            </a:r>
            <a:r>
              <a:rPr lang="en-US" sz="1200" kern="1200" dirty="0" err="1">
                <a:solidFill>
                  <a:schemeClr val="tx1"/>
                </a:solidFill>
                <a:effectLst/>
                <a:latin typeface="+mn-lt"/>
                <a:ea typeface="+mn-ea"/>
                <a:cs typeface="+mn-cs"/>
              </a:rPr>
              <a:t>,</a:t>
            </a:r>
            <a:r>
              <a:rPr lang="en-US" sz="1200" i="1" kern="1200" dirty="0" err="1">
                <a:solidFill>
                  <a:schemeClr val="tx1"/>
                </a:solidFill>
                <a:effectLst/>
                <a:latin typeface="+mn-lt"/>
                <a:ea typeface="+mn-ea"/>
                <a:cs typeface="+mn-cs"/>
              </a:rPr>
              <a:t>cpos</a:t>
            </a:r>
            <a:r>
              <a:rPr lang="en-US" sz="1200" kern="1200" dirty="0">
                <a:solidFill>
                  <a:schemeClr val="tx1"/>
                </a:solidFill>
                <a:effectLst/>
                <a:latin typeface="+mn-lt"/>
                <a:ea typeface="+mn-ea"/>
                <a:cs typeface="+mn-cs"/>
              </a:rPr>
              <a:t>. The noise words are chosen according to their weighted unigram frequency. </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707532-839C-41A2-9E71-D5288AEAE66A}"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US" sz="13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81440022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Given the set of positive and negative training instances, and an initial set of embeddings, the goal of the learning algorithm is to adjust those embeddings to </a:t>
            </a:r>
            <a:endParaRPr lang="en-US" dirty="0"/>
          </a:p>
          <a:p>
            <a:r>
              <a:rPr lang="en-US" sz="1200" kern="1200" dirty="0">
                <a:solidFill>
                  <a:schemeClr val="tx1"/>
                </a:solidFill>
                <a:effectLst/>
                <a:latin typeface="+mn-lt"/>
                <a:ea typeface="+mn-ea"/>
                <a:cs typeface="+mn-cs"/>
              </a:rPr>
              <a:t>• Maximize the similarity of the target word, context word pairs (</a:t>
            </a:r>
            <a:r>
              <a:rPr lang="en-US" sz="1200" i="1" kern="1200" dirty="0" err="1">
                <a:solidFill>
                  <a:schemeClr val="tx1"/>
                </a:solidFill>
                <a:effectLst/>
                <a:latin typeface="+mn-lt"/>
                <a:ea typeface="+mn-ea"/>
                <a:cs typeface="+mn-cs"/>
              </a:rPr>
              <a:t>w</a:t>
            </a:r>
            <a:r>
              <a:rPr lang="en-US" sz="1200" kern="1200" dirty="0" err="1">
                <a:solidFill>
                  <a:schemeClr val="tx1"/>
                </a:solidFill>
                <a:effectLst/>
                <a:latin typeface="+mn-lt"/>
                <a:ea typeface="+mn-ea"/>
                <a:cs typeface="+mn-cs"/>
              </a:rPr>
              <a:t>,</a:t>
            </a:r>
            <a:r>
              <a:rPr lang="en-US" sz="1200" i="1" kern="1200" dirty="0" err="1">
                <a:solidFill>
                  <a:schemeClr val="tx1"/>
                </a:solidFill>
                <a:effectLst/>
                <a:latin typeface="+mn-lt"/>
                <a:ea typeface="+mn-ea"/>
                <a:cs typeface="+mn-cs"/>
              </a:rPr>
              <a:t>cpos</a:t>
            </a:r>
            <a:r>
              <a:rPr lang="en-US" sz="1200" kern="1200" dirty="0">
                <a:solidFill>
                  <a:schemeClr val="tx1"/>
                </a:solidFill>
                <a:effectLst/>
                <a:latin typeface="+mn-lt"/>
                <a:ea typeface="+mn-ea"/>
                <a:cs typeface="+mn-cs"/>
              </a:rPr>
              <a:t>) drawn from the positive examples </a:t>
            </a:r>
            <a:endParaRPr lang="en-US" dirty="0"/>
          </a:p>
          <a:p>
            <a:r>
              <a:rPr lang="en-US" sz="1200" kern="1200" dirty="0">
                <a:solidFill>
                  <a:schemeClr val="tx1"/>
                </a:solidFill>
                <a:effectLst/>
                <a:latin typeface="+mn-lt"/>
                <a:ea typeface="+mn-ea"/>
                <a:cs typeface="+mn-cs"/>
              </a:rPr>
              <a:t>• Minimize the similarity of the (</a:t>
            </a:r>
            <a:r>
              <a:rPr lang="en-US" sz="1200" i="1" kern="1200" dirty="0" err="1">
                <a:solidFill>
                  <a:schemeClr val="tx1"/>
                </a:solidFill>
                <a:effectLst/>
                <a:latin typeface="+mn-lt"/>
                <a:ea typeface="+mn-ea"/>
                <a:cs typeface="+mn-cs"/>
              </a:rPr>
              <a:t>w</a:t>
            </a:r>
            <a:r>
              <a:rPr lang="en-US" sz="1200" kern="1200" dirty="0" err="1">
                <a:solidFill>
                  <a:schemeClr val="tx1"/>
                </a:solidFill>
                <a:effectLst/>
                <a:latin typeface="+mn-lt"/>
                <a:ea typeface="+mn-ea"/>
                <a:cs typeface="+mn-cs"/>
              </a:rPr>
              <a:t>,</a:t>
            </a:r>
            <a:r>
              <a:rPr lang="en-US" sz="1200" i="1" kern="1200" dirty="0" err="1">
                <a:solidFill>
                  <a:schemeClr val="tx1"/>
                </a:solidFill>
                <a:effectLst/>
                <a:latin typeface="+mn-lt"/>
                <a:ea typeface="+mn-ea"/>
                <a:cs typeface="+mn-cs"/>
              </a:rPr>
              <a:t>cneg</a:t>
            </a:r>
            <a:r>
              <a:rPr lang="en-US" sz="1200" kern="1200" dirty="0">
                <a:solidFill>
                  <a:schemeClr val="tx1"/>
                </a:solidFill>
                <a:effectLst/>
                <a:latin typeface="+mn-lt"/>
                <a:ea typeface="+mn-ea"/>
                <a:cs typeface="+mn-cs"/>
              </a:rPr>
              <a:t>) pairs from the negative examples. </a:t>
            </a: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707532-839C-41A2-9E71-D5288AEAE66A}"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US" sz="13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86512200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If we consider one word/context pair (</a:t>
            </a:r>
            <a:r>
              <a:rPr lang="en-US" sz="1200" i="1" kern="1200" dirty="0">
                <a:solidFill>
                  <a:schemeClr val="tx1"/>
                </a:solidFill>
                <a:effectLst/>
                <a:latin typeface="+mn-lt"/>
                <a:ea typeface="+mn-ea"/>
                <a:cs typeface="+mn-cs"/>
              </a:rPr>
              <a:t>w</a:t>
            </a:r>
            <a:r>
              <a:rPr lang="en-US" sz="1200"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cpos</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 with its </a:t>
            </a:r>
            <a:r>
              <a:rPr lang="en-US" sz="1200" i="1" kern="1200" dirty="0">
                <a:solidFill>
                  <a:schemeClr val="tx1"/>
                </a:solidFill>
                <a:effectLst/>
                <a:latin typeface="+mn-lt"/>
                <a:ea typeface="+mn-ea"/>
                <a:cs typeface="+mn-cs"/>
              </a:rPr>
              <a:t>k </a:t>
            </a:r>
            <a:r>
              <a:rPr lang="en-US" sz="1200" kern="1200" dirty="0">
                <a:solidFill>
                  <a:schemeClr val="tx1"/>
                </a:solidFill>
                <a:effectLst/>
                <a:latin typeface="+mn-lt"/>
                <a:ea typeface="+mn-ea"/>
                <a:cs typeface="+mn-cs"/>
              </a:rPr>
              <a:t>noise words </a:t>
            </a:r>
            <a:r>
              <a:rPr lang="en-US" sz="1200" i="1" kern="1200" dirty="0">
                <a:solidFill>
                  <a:schemeClr val="tx1"/>
                </a:solidFill>
                <a:effectLst/>
                <a:latin typeface="+mn-lt"/>
                <a:ea typeface="+mn-ea"/>
                <a:cs typeface="+mn-cs"/>
              </a:rPr>
              <a:t>cneg</a:t>
            </a:r>
            <a:r>
              <a:rPr lang="en-US" sz="1200" kern="1200" dirty="0">
                <a:solidFill>
                  <a:schemeClr val="tx1"/>
                </a:solidFill>
                <a:effectLst/>
                <a:latin typeface="+mn-lt"/>
                <a:ea typeface="+mn-ea"/>
                <a:cs typeface="+mn-cs"/>
              </a:rPr>
              <a:t>1 ...</a:t>
            </a:r>
            <a:r>
              <a:rPr lang="en-US" sz="1200" i="1" kern="1200" dirty="0" err="1">
                <a:solidFill>
                  <a:schemeClr val="tx1"/>
                </a:solidFill>
                <a:effectLst/>
                <a:latin typeface="+mn-lt"/>
                <a:ea typeface="+mn-ea"/>
                <a:cs typeface="+mn-cs"/>
              </a:rPr>
              <a:t>cnegk</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 our goal is to maximize the similarity of the target with the actual context words, </a:t>
            </a:r>
            <a:r>
              <a:rPr lang="en-US" sz="1200" kern="1200" dirty="0" smtClean="0">
                <a:solidFill>
                  <a:schemeClr val="tx1"/>
                </a:solidFill>
                <a:effectLst/>
                <a:latin typeface="+mn-lt"/>
                <a:ea typeface="+mn-ea"/>
                <a:cs typeface="+mn-cs"/>
              </a:rPr>
              <a:t>and  </a:t>
            </a:r>
            <a:r>
              <a:rPr lang="en-US" sz="1200" kern="1200" dirty="0">
                <a:solidFill>
                  <a:schemeClr val="tx1"/>
                </a:solidFill>
                <a:effectLst/>
                <a:latin typeface="+mn-lt"/>
                <a:ea typeface="+mn-ea"/>
                <a:cs typeface="+mn-cs"/>
              </a:rPr>
              <a:t>minimize the similarity of the target with the k negative sampled non-neighbor words. We can express these two goals as the following loss function </a:t>
            </a:r>
            <a:r>
              <a:rPr lang="en-US" sz="1200" i="1" kern="1200" dirty="0">
                <a:solidFill>
                  <a:schemeClr val="tx1"/>
                </a:solidFill>
                <a:effectLst/>
                <a:latin typeface="+mn-lt"/>
                <a:ea typeface="+mn-ea"/>
                <a:cs typeface="+mn-cs"/>
              </a:rPr>
              <a:t>L </a:t>
            </a:r>
            <a:r>
              <a:rPr lang="en-US" sz="1200" kern="1200" dirty="0">
                <a:solidFill>
                  <a:schemeClr val="tx1"/>
                </a:solidFill>
                <a:effectLst/>
                <a:latin typeface="+mn-lt"/>
                <a:ea typeface="+mn-ea"/>
                <a:cs typeface="+mn-cs"/>
              </a:rPr>
              <a:t>to be minimized  (hence the −); here the first term expresses that we want the classifier to assign the real context word </a:t>
            </a:r>
            <a:r>
              <a:rPr lang="en-US" sz="1200" i="1" kern="1200" dirty="0" err="1">
                <a:solidFill>
                  <a:schemeClr val="tx1"/>
                </a:solidFill>
                <a:effectLst/>
                <a:latin typeface="+mn-lt"/>
                <a:ea typeface="+mn-ea"/>
                <a:cs typeface="+mn-cs"/>
              </a:rPr>
              <a:t>cpos</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a high probability of being a neighbor, and the second term expresses that we want to assign each of the noise words </a:t>
            </a:r>
            <a:r>
              <a:rPr lang="en-US" sz="1200" i="1" kern="1200" dirty="0" err="1">
                <a:solidFill>
                  <a:schemeClr val="tx1"/>
                </a:solidFill>
                <a:effectLst/>
                <a:latin typeface="+mn-lt"/>
                <a:ea typeface="+mn-ea"/>
                <a:cs typeface="+mn-cs"/>
              </a:rPr>
              <a:t>cnegi</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a high probability of  being a non-neighbor, all multiplied because we assume independence: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If we substitute in our sigmoid of the dot product estimate for P, we want to maximize the dot product of the word with the actual context words, and minimize the dot products of the word with the </a:t>
            </a:r>
            <a:r>
              <a:rPr lang="en-US" sz="1200" i="1" kern="1200" dirty="0">
                <a:solidFill>
                  <a:schemeClr val="tx1"/>
                </a:solidFill>
                <a:effectLst/>
                <a:latin typeface="+mn-lt"/>
                <a:ea typeface="+mn-ea"/>
                <a:cs typeface="+mn-cs"/>
              </a:rPr>
              <a:t>k </a:t>
            </a:r>
            <a:r>
              <a:rPr lang="en-US" sz="1200" kern="1200" dirty="0">
                <a:solidFill>
                  <a:schemeClr val="tx1"/>
                </a:solidFill>
                <a:effectLst/>
                <a:latin typeface="+mn-lt"/>
                <a:ea typeface="+mn-ea"/>
                <a:cs typeface="+mn-cs"/>
              </a:rPr>
              <a:t>negative sampled non- neighbor words. </a:t>
            </a:r>
            <a:endParaRPr lang="en-US" dirty="0"/>
          </a:p>
          <a:p>
            <a:endParaRPr lang="en-US" dirty="0"/>
          </a:p>
          <a:p>
            <a:r>
              <a:rPr lang="en-US" sz="1200" kern="1200" dirty="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707532-839C-41A2-9E71-D5288AEAE66A}"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US" sz="13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83091851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minimize this loss function using stochastic gradient descent. </a:t>
            </a: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707532-839C-41A2-9E71-D5288AEAE66A}"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US" sz="13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8387698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Let's look at the intuition of one step of gradient descent. The skip-gram model tries to shift embeddings so the target embeddings (here for </a:t>
            </a:r>
            <a:r>
              <a:rPr lang="en-US" sz="1200" i="1" kern="1200" dirty="0">
                <a:solidFill>
                  <a:schemeClr val="tx1"/>
                </a:solidFill>
                <a:effectLst/>
                <a:latin typeface="+mn-lt"/>
                <a:ea typeface="+mn-ea"/>
                <a:cs typeface="+mn-cs"/>
              </a:rPr>
              <a:t>apricot</a:t>
            </a:r>
            <a:r>
              <a:rPr lang="en-US" sz="1200" kern="1200" dirty="0">
                <a:solidFill>
                  <a:schemeClr val="tx1"/>
                </a:solidFill>
                <a:effectLst/>
                <a:latin typeface="+mn-lt"/>
                <a:ea typeface="+mn-ea"/>
                <a:cs typeface="+mn-cs"/>
              </a:rPr>
              <a:t>) are closer to (have a higher dot product with) context embeddings for nearby words (here </a:t>
            </a:r>
            <a:r>
              <a:rPr lang="en-US" sz="1200" i="1" kern="1200" dirty="0">
                <a:solidFill>
                  <a:schemeClr val="tx1"/>
                </a:solidFill>
                <a:effectLst/>
                <a:latin typeface="+mn-lt"/>
                <a:ea typeface="+mn-ea"/>
                <a:cs typeface="+mn-cs"/>
              </a:rPr>
              <a:t>jam</a:t>
            </a:r>
            <a:r>
              <a:rPr lang="en-US" sz="1200" kern="1200" dirty="0">
                <a:solidFill>
                  <a:schemeClr val="tx1"/>
                </a:solidFill>
                <a:effectLst/>
                <a:latin typeface="+mn-lt"/>
                <a:ea typeface="+mn-ea"/>
                <a:cs typeface="+mn-cs"/>
              </a:rPr>
              <a:t>) and further from (lower dot product with) context embeddings for noise words that don’t occur nearby (here </a:t>
            </a:r>
            <a:r>
              <a:rPr lang="en-US" sz="1200" i="1" kern="1200" dirty="0">
                <a:solidFill>
                  <a:schemeClr val="tx1"/>
                </a:solidFill>
                <a:effectLst/>
                <a:latin typeface="+mn-lt"/>
                <a:ea typeface="+mn-ea"/>
                <a:cs typeface="+mn-cs"/>
              </a:rPr>
              <a:t>Tolstoy </a:t>
            </a:r>
            <a:r>
              <a:rPr lang="en-US" sz="1200" kern="1200" dirty="0">
                <a:solidFill>
                  <a:schemeClr val="tx1"/>
                </a:solidFill>
                <a:effectLst/>
                <a:latin typeface="+mn-lt"/>
                <a:ea typeface="+mn-ea"/>
                <a:cs typeface="+mn-cs"/>
              </a:rPr>
              <a:t>and </a:t>
            </a:r>
            <a:r>
              <a:rPr lang="en-US" sz="1200" i="1" kern="1200" dirty="0">
                <a:solidFill>
                  <a:schemeClr val="tx1"/>
                </a:solidFill>
                <a:effectLst/>
                <a:latin typeface="+mn-lt"/>
                <a:ea typeface="+mn-ea"/>
                <a:cs typeface="+mn-cs"/>
              </a:rPr>
              <a:t>matrix</a:t>
            </a:r>
            <a:r>
              <a:rPr lang="en-US" sz="1200" kern="1200" dirty="0">
                <a:solidFill>
                  <a:schemeClr val="tx1"/>
                </a:solidFill>
                <a:effectLst/>
                <a:latin typeface="+mn-lt"/>
                <a:ea typeface="+mn-ea"/>
                <a:cs typeface="+mn-cs"/>
              </a:rPr>
              <a:t>). </a:t>
            </a: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707532-839C-41A2-9E71-D5288AEAE66A}"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en-US" sz="13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05565102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To get the gradient, we need to take the derivative of this equation with respect to the different embeddings. We'll need a derivate for the C embeddings and for the W embeddings.  And we'll want a different derivative for the weights for the positive context examples and the </a:t>
            </a:r>
            <a:r>
              <a:rPr lang="en-US" sz="1200" kern="1200" dirty="0" err="1">
                <a:solidFill>
                  <a:schemeClr val="tx1"/>
                </a:solidFill>
                <a:effectLst/>
                <a:latin typeface="+mn-lt"/>
                <a:ea typeface="+mn-ea"/>
                <a:cs typeface="+mn-cs"/>
              </a:rPr>
              <a:t>nevative</a:t>
            </a:r>
            <a:r>
              <a:rPr lang="en-US" sz="1200" kern="1200" dirty="0">
                <a:solidFill>
                  <a:schemeClr val="tx1"/>
                </a:solidFill>
                <a:effectLst/>
                <a:latin typeface="+mn-lt"/>
                <a:ea typeface="+mn-ea"/>
                <a:cs typeface="+mn-cs"/>
              </a:rPr>
              <a:t> context examples, since we want to move them in opposite directions.   It turns out the derivatives are the following elegant functions.   </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707532-839C-41A2-9E71-D5288AEAE66A}"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en-US" sz="13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14733985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update equations going from time step </a:t>
            </a:r>
            <a:r>
              <a:rPr lang="en-US" sz="1200" i="1" kern="1200" dirty="0">
                <a:solidFill>
                  <a:schemeClr val="tx1"/>
                </a:solidFill>
                <a:effectLst/>
                <a:latin typeface="+mn-lt"/>
                <a:ea typeface="+mn-ea"/>
                <a:cs typeface="+mn-cs"/>
              </a:rPr>
              <a:t>t </a:t>
            </a:r>
            <a:r>
              <a:rPr lang="en-US" sz="1200" kern="1200" dirty="0">
                <a:solidFill>
                  <a:schemeClr val="tx1"/>
                </a:solidFill>
                <a:effectLst/>
                <a:latin typeface="+mn-lt"/>
                <a:ea typeface="+mn-ea"/>
                <a:cs typeface="+mn-cs"/>
              </a:rPr>
              <a:t>to </a:t>
            </a:r>
            <a:r>
              <a:rPr lang="en-US" sz="1200" i="1" kern="1200" dirty="0">
                <a:solidFill>
                  <a:schemeClr val="tx1"/>
                </a:solidFill>
                <a:effectLst/>
                <a:latin typeface="+mn-lt"/>
                <a:ea typeface="+mn-ea"/>
                <a:cs typeface="+mn-cs"/>
              </a:rPr>
              <a:t>t </a:t>
            </a:r>
            <a:r>
              <a:rPr lang="en-US" sz="1200" kern="1200" dirty="0">
                <a:solidFill>
                  <a:schemeClr val="tx1"/>
                </a:solidFill>
                <a:effectLst/>
                <a:latin typeface="+mn-lt"/>
                <a:ea typeface="+mn-ea"/>
                <a:cs typeface="+mn-cs"/>
              </a:rPr>
              <a:t>+ 1 in stochastic gradient descent are thus: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Just as in logistic regression, then, the learning algorithm starts with randomly initialized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and </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matrices, and then walks through the training corpus using gradient descent to move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and </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so as to maximize the objective we saw earlier by making the updates here.</a:t>
            </a: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707532-839C-41A2-9E71-D5288AEAE66A}"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en-US" sz="13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28452358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As we've just seen, the skip-gram model learns </a:t>
            </a:r>
            <a:r>
              <a:rPr lang="en-US" sz="1200" b="0" kern="1200" dirty="0">
                <a:solidFill>
                  <a:schemeClr val="tx1"/>
                </a:solidFill>
                <a:effectLst/>
                <a:latin typeface="+mn-lt"/>
                <a:ea typeface="+mn-ea"/>
                <a:cs typeface="+mn-cs"/>
              </a:rPr>
              <a:t>two </a:t>
            </a:r>
            <a:r>
              <a:rPr lang="en-US" sz="1200" kern="1200" dirty="0">
                <a:solidFill>
                  <a:schemeClr val="tx1"/>
                </a:solidFill>
                <a:effectLst/>
                <a:latin typeface="+mn-lt"/>
                <a:ea typeface="+mn-ea"/>
                <a:cs typeface="+mn-cs"/>
              </a:rPr>
              <a:t>separate embeddings for each word </a:t>
            </a:r>
            <a:r>
              <a:rPr lang="en-US" sz="1200" i="1" kern="1200" dirty="0" err="1">
                <a:solidFill>
                  <a:schemeClr val="tx1"/>
                </a:solidFill>
                <a:effectLst/>
                <a:latin typeface="+mn-lt"/>
                <a:ea typeface="+mn-ea"/>
                <a:cs typeface="+mn-cs"/>
              </a:rPr>
              <a:t>i</a:t>
            </a:r>
            <a:r>
              <a:rPr lang="en-US" sz="1200" kern="1200" dirty="0">
                <a:solidFill>
                  <a:schemeClr val="tx1"/>
                </a:solidFill>
                <a:effectLst/>
                <a:latin typeface="+mn-lt"/>
                <a:ea typeface="+mn-ea"/>
                <a:cs typeface="+mn-cs"/>
              </a:rPr>
              <a:t>: the </a:t>
            </a:r>
            <a:r>
              <a:rPr lang="en-US" sz="1200" b="0" kern="1200" dirty="0">
                <a:solidFill>
                  <a:schemeClr val="tx1"/>
                </a:solidFill>
                <a:effectLst/>
                <a:latin typeface="+mn-lt"/>
                <a:ea typeface="+mn-ea"/>
                <a:cs typeface="+mn-cs"/>
              </a:rPr>
              <a:t>target embedding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and the </a:t>
            </a:r>
            <a:r>
              <a:rPr lang="en-US" sz="1200" b="0" kern="1200" dirty="0">
                <a:solidFill>
                  <a:schemeClr val="tx1"/>
                </a:solidFill>
                <a:effectLst/>
                <a:latin typeface="+mn-lt"/>
                <a:ea typeface="+mn-ea"/>
                <a:cs typeface="+mn-cs"/>
              </a:rPr>
              <a:t>context embedding </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 stored in two matrices, the</a:t>
            </a:r>
            <a:r>
              <a:rPr lang="en-US" sz="1200" b="0" kern="1200" dirty="0">
                <a:solidFill>
                  <a:schemeClr val="tx1"/>
                </a:solidFill>
                <a:effectLst/>
                <a:latin typeface="+mn-lt"/>
                <a:ea typeface="+mn-ea"/>
                <a:cs typeface="+mn-cs"/>
              </a:rPr>
              <a:t> target matrix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and the </a:t>
            </a:r>
            <a:r>
              <a:rPr lang="en-US" sz="1200" b="0" kern="1200" dirty="0">
                <a:solidFill>
                  <a:schemeClr val="tx1"/>
                </a:solidFill>
                <a:effectLst/>
                <a:latin typeface="+mn-lt"/>
                <a:ea typeface="+mn-ea"/>
                <a:cs typeface="+mn-cs"/>
              </a:rPr>
              <a:t>context matrix </a:t>
            </a:r>
            <a:r>
              <a:rPr lang="en-US" sz="1200" i="1" kern="1200" dirty="0">
                <a:solidFill>
                  <a:schemeClr val="tx1"/>
                </a:solidFill>
                <a:effectLst/>
                <a:latin typeface="+mn-lt"/>
                <a:ea typeface="+mn-ea"/>
                <a:cs typeface="+mn-cs"/>
              </a:rPr>
              <a:t>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Ibut</a:t>
            </a:r>
            <a:r>
              <a:rPr lang="en-US" sz="1200" kern="1200" dirty="0">
                <a:solidFill>
                  <a:schemeClr val="tx1"/>
                </a:solidFill>
                <a:effectLst/>
                <a:latin typeface="+mn-lt"/>
                <a:ea typeface="+mn-ea"/>
                <a:cs typeface="+mn-cs"/>
              </a:rPr>
              <a:t> if we just need one vector to represent a word, what should we use?  t’s common to just add them together,  representing word </a:t>
            </a:r>
            <a:r>
              <a:rPr lang="en-US" sz="1200" i="1" kern="1200" dirty="0" err="1">
                <a:solidFill>
                  <a:schemeClr val="tx1"/>
                </a:solidFill>
                <a:effectLst/>
                <a:latin typeface="+mn-lt"/>
                <a:ea typeface="+mn-ea"/>
                <a:cs typeface="+mn-cs"/>
              </a:rPr>
              <a:t>i</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with the vector </a:t>
            </a:r>
            <a:r>
              <a:rPr lang="en-US" sz="1200" i="1" kern="1200" dirty="0" err="1">
                <a:solidFill>
                  <a:schemeClr val="tx1"/>
                </a:solidFill>
                <a:effectLst/>
                <a:latin typeface="+mn-lt"/>
                <a:ea typeface="+mn-ea"/>
                <a:cs typeface="+mn-cs"/>
              </a:rPr>
              <a:t>wi</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ci </a:t>
            </a:r>
            <a:r>
              <a:rPr lang="en-US" sz="1200" kern="1200" dirty="0">
                <a:solidFill>
                  <a:schemeClr val="tx1"/>
                </a:solidFill>
                <a:effectLst/>
                <a:latin typeface="+mn-lt"/>
                <a:ea typeface="+mn-ea"/>
                <a:cs typeface="+mn-cs"/>
              </a:rPr>
              <a:t>. </a:t>
            </a: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707532-839C-41A2-9E71-D5288AEAE66A}"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en-US" sz="13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1460285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p:cNvSpPr>
            <a:spLocks noGrp="1" noChangeArrowheads="1"/>
          </p:cNvSpPr>
          <p:nvPr>
            <p:ph type="sldNum" sz="quarter" idx="5"/>
          </p:nvPr>
        </p:nvSpPr>
        <p:spPr>
          <a:noFill/>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F4EB77-EF9A-D548-A1B8-FC40CBAEA682}" type="slidenum">
              <a:rPr kumimoji="0" lang="en-US" sz="1300" b="0" i="0" u="none" strike="noStrike" kern="1200" cap="none" spc="0" normalizeH="0" baseline="0" noProof="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300" b="0" i="0" u="none" strike="noStrike" kern="1200" cap="none" spc="0" normalizeH="0" baseline="0" noProof="0">
              <a:ln>
                <a:noFill/>
              </a:ln>
              <a:solidFill>
                <a:prstClr val="black"/>
              </a:solidFill>
              <a:effectLst/>
              <a:uLnTx/>
              <a:uFillTx/>
              <a:latin typeface="Calibri"/>
              <a:ea typeface="+mn-ea"/>
              <a:cs typeface="+mn-cs"/>
            </a:endParaRPr>
          </a:p>
        </p:txBody>
      </p:sp>
      <p:sp>
        <p:nvSpPr>
          <p:cNvPr id="45059" name="Rectangle 2"/>
          <p:cNvSpPr>
            <a:spLocks noGrp="1" noRot="1" noChangeAspect="1" noChangeArrowheads="1"/>
          </p:cNvSpPr>
          <p:nvPr>
            <p:ph type="sldImg"/>
          </p:nvPr>
        </p:nvSpPr>
        <p:spPr>
          <a:xfrm>
            <a:off x="1257300" y="720725"/>
            <a:ext cx="4800600" cy="3600450"/>
          </a:xfrm>
          <a:solidFill>
            <a:srgbClr val="FFFFFF"/>
          </a:solidFill>
          <a:ln/>
        </p:spPr>
      </p:sp>
      <p:sp>
        <p:nvSpPr>
          <p:cNvPr id="45060" name="Rectangle 3"/>
          <p:cNvSpPr>
            <a:spLocks noGrp="1" noChangeArrowheads="1"/>
          </p:cNvSpPr>
          <p:nvPr>
            <p:ph type="body" idx="1"/>
          </p:nvPr>
        </p:nvSpPr>
        <p:spPr>
          <a:solidFill>
            <a:srgbClr val="FFFFFF"/>
          </a:solidFill>
          <a:ln>
            <a:solidFill>
              <a:srgbClr val="000000"/>
            </a:solidFill>
          </a:ln>
        </p:spPr>
        <p:txBody>
          <a:bodyPr/>
          <a:lstStyle/>
          <a:p>
            <a:r>
              <a:rPr lang="en-US" sz="1200" kern="1200" dirty="0">
                <a:solidFill>
                  <a:schemeClr val="tx1"/>
                </a:solidFill>
                <a:effectLst/>
                <a:latin typeface="+mn-lt"/>
                <a:ea typeface="+mn-ea"/>
                <a:cs typeface="+mn-cs"/>
              </a:rPr>
              <a:t>For example, the word </a:t>
            </a:r>
            <a:r>
              <a:rPr lang="en-US" sz="1200" i="1" kern="1200" dirty="0">
                <a:solidFill>
                  <a:schemeClr val="tx1"/>
                </a:solidFill>
                <a:effectLst/>
                <a:latin typeface="+mn-lt"/>
                <a:ea typeface="+mn-ea"/>
                <a:cs typeface="+mn-cs"/>
              </a:rPr>
              <a:t>H</a:t>
            </a:r>
            <a:r>
              <a:rPr lang="en-US" sz="1200" kern="1200" dirty="0">
                <a:solidFill>
                  <a:schemeClr val="tx1"/>
                </a:solidFill>
                <a:effectLst/>
                <a:latin typeface="+mn-lt"/>
                <a:ea typeface="+mn-ea"/>
                <a:cs typeface="+mn-cs"/>
              </a:rPr>
              <a:t>2</a:t>
            </a:r>
            <a:r>
              <a:rPr lang="en-US" sz="1200" i="1" kern="1200" dirty="0">
                <a:solidFill>
                  <a:schemeClr val="tx1"/>
                </a:solidFill>
                <a:effectLst/>
                <a:latin typeface="+mn-lt"/>
                <a:ea typeface="+mn-ea"/>
                <a:cs typeface="+mn-cs"/>
              </a:rPr>
              <a:t>O </a:t>
            </a:r>
            <a:r>
              <a:rPr lang="en-US" sz="1200" kern="1200" dirty="0">
                <a:solidFill>
                  <a:schemeClr val="tx1"/>
                </a:solidFill>
                <a:effectLst/>
                <a:latin typeface="+mn-lt"/>
                <a:ea typeface="+mn-ea"/>
                <a:cs typeface="+mn-cs"/>
              </a:rPr>
              <a:t>is used in scientific contexts and would be inappropriate in a surfing guide—</a:t>
            </a:r>
            <a:r>
              <a:rPr lang="en-US" sz="1200" i="1" kern="1200" dirty="0">
                <a:solidFill>
                  <a:schemeClr val="tx1"/>
                </a:solidFill>
                <a:effectLst/>
                <a:latin typeface="+mn-lt"/>
                <a:ea typeface="+mn-ea"/>
                <a:cs typeface="+mn-cs"/>
              </a:rPr>
              <a:t>water </a:t>
            </a:r>
            <a:r>
              <a:rPr lang="en-US" sz="1200" kern="1200" dirty="0">
                <a:solidFill>
                  <a:schemeClr val="tx1"/>
                </a:solidFill>
                <a:effectLst/>
                <a:latin typeface="+mn-lt"/>
                <a:ea typeface="+mn-ea"/>
                <a:cs typeface="+mn-cs"/>
              </a:rPr>
              <a:t>would be more appropriate— and this genre difference is part of the meaning of the word. In practice, the word </a:t>
            </a:r>
            <a:r>
              <a:rPr lang="en-US" sz="1200" i="1" kern="1200" dirty="0">
                <a:solidFill>
                  <a:schemeClr val="tx1"/>
                </a:solidFill>
                <a:effectLst/>
                <a:latin typeface="+mn-lt"/>
                <a:ea typeface="+mn-ea"/>
                <a:cs typeface="+mn-cs"/>
              </a:rPr>
              <a:t>synonym </a:t>
            </a:r>
            <a:r>
              <a:rPr lang="en-US" sz="1200" kern="1200" dirty="0">
                <a:solidFill>
                  <a:schemeClr val="tx1"/>
                </a:solidFill>
                <a:effectLst/>
                <a:latin typeface="+mn-lt"/>
                <a:ea typeface="+mn-ea"/>
                <a:cs typeface="+mn-cs"/>
              </a:rPr>
              <a:t>is therefore used to describe a relationship of approximate or rough synonymy. </a:t>
            </a:r>
            <a:endParaRPr lang="en-US" dirty="0"/>
          </a:p>
        </p:txBody>
      </p:sp>
    </p:spTree>
    <p:extLst>
      <p:ext uri="{BB962C8B-B14F-4D97-AF65-F5344CB8AC3E}">
        <p14:creationId xmlns:p14="http://schemas.microsoft.com/office/powerpoint/2010/main" val="7174316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While words don’t have many synonyms, most words do have lots of </a:t>
            </a:r>
            <a:r>
              <a:rPr lang="en-US" sz="1200" i="1" kern="1200" dirty="0">
                <a:solidFill>
                  <a:schemeClr val="tx1"/>
                </a:solidFill>
                <a:effectLst/>
                <a:latin typeface="+mn-lt"/>
                <a:ea typeface="+mn-ea"/>
                <a:cs typeface="+mn-cs"/>
              </a:rPr>
              <a:t>similar </a:t>
            </a:r>
            <a:r>
              <a:rPr lang="en-US" sz="1200" kern="1200" dirty="0">
                <a:solidFill>
                  <a:schemeClr val="tx1"/>
                </a:solidFill>
                <a:effectLst/>
                <a:latin typeface="+mn-lt"/>
                <a:ea typeface="+mn-ea"/>
                <a:cs typeface="+mn-cs"/>
              </a:rPr>
              <a:t>words. </a:t>
            </a:r>
            <a:r>
              <a:rPr lang="en-US" sz="1200" i="1" kern="1200" dirty="0">
                <a:solidFill>
                  <a:schemeClr val="tx1"/>
                </a:solidFill>
                <a:effectLst/>
                <a:latin typeface="+mn-lt"/>
                <a:ea typeface="+mn-ea"/>
                <a:cs typeface="+mn-cs"/>
              </a:rPr>
              <a:t>Cat </a:t>
            </a:r>
            <a:r>
              <a:rPr lang="en-US" sz="1200" kern="1200" dirty="0">
                <a:solidFill>
                  <a:schemeClr val="tx1"/>
                </a:solidFill>
                <a:effectLst/>
                <a:latin typeface="+mn-lt"/>
                <a:ea typeface="+mn-ea"/>
                <a:cs typeface="+mn-cs"/>
              </a:rPr>
              <a:t>is not a synonym of </a:t>
            </a:r>
            <a:r>
              <a:rPr lang="en-US" sz="1200" i="1" kern="1200" dirty="0">
                <a:solidFill>
                  <a:schemeClr val="tx1"/>
                </a:solidFill>
                <a:effectLst/>
                <a:latin typeface="+mn-lt"/>
                <a:ea typeface="+mn-ea"/>
                <a:cs typeface="+mn-cs"/>
              </a:rPr>
              <a:t>dog</a:t>
            </a:r>
            <a:r>
              <a:rPr lang="en-US" sz="1200" kern="1200" dirty="0">
                <a:solidFill>
                  <a:schemeClr val="tx1"/>
                </a:solidFill>
                <a:effectLst/>
                <a:latin typeface="+mn-lt"/>
                <a:ea typeface="+mn-ea"/>
                <a:cs typeface="+mn-cs"/>
              </a:rPr>
              <a:t>, but </a:t>
            </a:r>
            <a:r>
              <a:rPr lang="en-US" sz="1200" i="1" kern="1200" dirty="0">
                <a:solidFill>
                  <a:schemeClr val="tx1"/>
                </a:solidFill>
                <a:effectLst/>
                <a:latin typeface="+mn-lt"/>
                <a:ea typeface="+mn-ea"/>
                <a:cs typeface="+mn-cs"/>
              </a:rPr>
              <a:t>cats </a:t>
            </a:r>
            <a:r>
              <a:rPr lang="en-US" sz="1200" kern="1200" dirty="0">
                <a:solidFill>
                  <a:schemeClr val="tx1"/>
                </a:solidFill>
                <a:effectLst/>
                <a:latin typeface="+mn-lt"/>
                <a:ea typeface="+mn-ea"/>
                <a:cs typeface="+mn-cs"/>
              </a:rPr>
              <a:t>and </a:t>
            </a:r>
            <a:r>
              <a:rPr lang="en-US" sz="1200" i="1" kern="1200" dirty="0">
                <a:solidFill>
                  <a:schemeClr val="tx1"/>
                </a:solidFill>
                <a:effectLst/>
                <a:latin typeface="+mn-lt"/>
                <a:ea typeface="+mn-ea"/>
                <a:cs typeface="+mn-cs"/>
              </a:rPr>
              <a:t>dogs </a:t>
            </a:r>
            <a:r>
              <a:rPr lang="en-US" sz="1200" kern="1200" dirty="0">
                <a:solidFill>
                  <a:schemeClr val="tx1"/>
                </a:solidFill>
                <a:effectLst/>
                <a:latin typeface="+mn-lt"/>
                <a:ea typeface="+mn-ea"/>
                <a:cs typeface="+mn-cs"/>
              </a:rPr>
              <a:t>are certainly similar words. The notion of word </a:t>
            </a:r>
            <a:r>
              <a:rPr lang="en-US" sz="1200" b="0" kern="1200" dirty="0">
                <a:solidFill>
                  <a:schemeClr val="tx1"/>
                </a:solidFill>
                <a:effectLst/>
                <a:latin typeface="+mn-lt"/>
                <a:ea typeface="+mn-ea"/>
                <a:cs typeface="+mn-cs"/>
              </a:rPr>
              <a:t>similarity </a:t>
            </a:r>
            <a:r>
              <a:rPr lang="en-US" sz="1200" kern="1200" dirty="0">
                <a:solidFill>
                  <a:schemeClr val="tx1"/>
                </a:solidFill>
                <a:effectLst/>
                <a:latin typeface="+mn-lt"/>
                <a:ea typeface="+mn-ea"/>
                <a:cs typeface="+mn-cs"/>
              </a:rPr>
              <a:t>is very useful in larger semantic tasks. Know- </a:t>
            </a:r>
            <a:r>
              <a:rPr lang="en-US" sz="1200" kern="1200" dirty="0" err="1">
                <a:solidFill>
                  <a:schemeClr val="tx1"/>
                </a:solidFill>
                <a:effectLst/>
                <a:latin typeface="+mn-lt"/>
                <a:ea typeface="+mn-ea"/>
                <a:cs typeface="+mn-cs"/>
              </a:rPr>
              <a:t>ing</a:t>
            </a:r>
            <a:r>
              <a:rPr lang="en-US" sz="1200" kern="1200" dirty="0">
                <a:solidFill>
                  <a:schemeClr val="tx1"/>
                </a:solidFill>
                <a:effectLst/>
                <a:latin typeface="+mn-lt"/>
                <a:ea typeface="+mn-ea"/>
                <a:cs typeface="+mn-cs"/>
              </a:rPr>
              <a:t> how similar two words are can help in computing how similar the meaning of two phrases or sentences are, a very important component of natural language un- </a:t>
            </a:r>
            <a:r>
              <a:rPr lang="en-US" sz="1200" kern="1200" dirty="0" err="1">
                <a:solidFill>
                  <a:schemeClr val="tx1"/>
                </a:solidFill>
                <a:effectLst/>
                <a:latin typeface="+mn-lt"/>
                <a:ea typeface="+mn-ea"/>
                <a:cs typeface="+mn-cs"/>
              </a:rPr>
              <a:t>derstanding</a:t>
            </a:r>
            <a:r>
              <a:rPr lang="en-US" sz="1200" kern="1200" dirty="0">
                <a:solidFill>
                  <a:schemeClr val="tx1"/>
                </a:solidFill>
                <a:effectLst/>
                <a:latin typeface="+mn-lt"/>
                <a:ea typeface="+mn-ea"/>
                <a:cs typeface="+mn-cs"/>
              </a:rPr>
              <a:t> tasks like question answering, paraphrasing, and summarization. </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707532-839C-41A2-9E71-D5288AEAE66A}"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3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1781757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One way of getting values for word similarity is to ask humans to judge how similar one word is to another. A number of datasets have resulted from such experiments. For example the SimLex-999 dataset (Hill et al., 2015) gives values on a scale from 0 to 10, from near-synonyms (</a:t>
            </a:r>
            <a:r>
              <a:rPr lang="en-US" sz="1200" i="1" kern="1200" dirty="0">
                <a:solidFill>
                  <a:schemeClr val="tx1"/>
                </a:solidFill>
                <a:effectLst/>
                <a:latin typeface="+mn-lt"/>
                <a:ea typeface="+mn-ea"/>
                <a:cs typeface="+mn-cs"/>
              </a:rPr>
              <a:t>vanish</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disappear</a:t>
            </a:r>
            <a:r>
              <a:rPr lang="en-US" sz="1200" kern="1200" dirty="0">
                <a:solidFill>
                  <a:schemeClr val="tx1"/>
                </a:solidFill>
                <a:effectLst/>
                <a:latin typeface="+mn-lt"/>
                <a:ea typeface="+mn-ea"/>
                <a:cs typeface="+mn-cs"/>
              </a:rPr>
              <a:t>) to pairs that scarcely seem to have anything in common (</a:t>
            </a:r>
            <a:r>
              <a:rPr lang="en-US" sz="1200" i="1" kern="1200" dirty="0">
                <a:solidFill>
                  <a:schemeClr val="tx1"/>
                </a:solidFill>
                <a:effectLst/>
                <a:latin typeface="+mn-lt"/>
                <a:ea typeface="+mn-ea"/>
                <a:cs typeface="+mn-cs"/>
              </a:rPr>
              <a:t>hole</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agreement</a:t>
            </a:r>
            <a:r>
              <a:rPr lang="en-US" sz="1200" kern="1200" dirty="0">
                <a:solidFill>
                  <a:schemeClr val="tx1"/>
                </a:solidFill>
                <a:effectLst/>
                <a:latin typeface="+mn-lt"/>
                <a:ea typeface="+mn-ea"/>
                <a:cs typeface="+mn-cs"/>
              </a:rPr>
              <a:t>): </a:t>
            </a: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707532-839C-41A2-9E71-D5288AEAE66A}"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3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8943441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meaning of two words can be related in ways other than similarity. One such class of connections is called word </a:t>
            </a:r>
            <a:r>
              <a:rPr lang="en-US" sz="1200" b="0" kern="1200" dirty="0">
                <a:solidFill>
                  <a:schemeClr val="tx1"/>
                </a:solidFill>
                <a:effectLst/>
                <a:latin typeface="+mn-lt"/>
                <a:ea typeface="+mn-ea"/>
                <a:cs typeface="+mn-cs"/>
              </a:rPr>
              <a:t>relatedness </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Budanitsky</a:t>
            </a:r>
            <a:r>
              <a:rPr lang="en-US" sz="1200" kern="1200" dirty="0">
                <a:solidFill>
                  <a:schemeClr val="tx1"/>
                </a:solidFill>
                <a:effectLst/>
                <a:latin typeface="+mn-lt"/>
                <a:ea typeface="+mn-ea"/>
                <a:cs typeface="+mn-cs"/>
              </a:rPr>
              <a:t> </a:t>
            </a:r>
            <a:endParaRPr lang="en-US" dirty="0"/>
          </a:p>
          <a:p>
            <a:r>
              <a:rPr lang="en-US" sz="1200" kern="1200" dirty="0">
                <a:solidFill>
                  <a:schemeClr val="tx1"/>
                </a:solidFill>
                <a:effectLst/>
                <a:latin typeface="+mn-lt"/>
                <a:ea typeface="+mn-ea"/>
                <a:cs typeface="+mn-cs"/>
              </a:rPr>
              <a:t>and Hirst, 2006), also traditionally called word </a:t>
            </a:r>
            <a:r>
              <a:rPr lang="en-US" sz="1200" b="0" kern="1200" dirty="0">
                <a:solidFill>
                  <a:schemeClr val="tx1"/>
                </a:solidFill>
                <a:effectLst/>
                <a:latin typeface="+mn-lt"/>
                <a:ea typeface="+mn-ea"/>
                <a:cs typeface="+mn-cs"/>
              </a:rPr>
              <a:t>association </a:t>
            </a:r>
            <a:r>
              <a:rPr lang="en-US" sz="1200" kern="1200" dirty="0">
                <a:solidFill>
                  <a:schemeClr val="tx1"/>
                </a:solidFill>
                <a:effectLst/>
                <a:latin typeface="+mn-lt"/>
                <a:ea typeface="+mn-ea"/>
                <a:cs typeface="+mn-cs"/>
              </a:rPr>
              <a:t>in psychology. </a:t>
            </a:r>
            <a:r>
              <a:rPr lang="en-US" sz="1200" b="1" kern="1200" dirty="0">
                <a:solidFill>
                  <a:schemeClr val="tx1"/>
                </a:solidFill>
                <a:effectLst/>
                <a:latin typeface="+mn-lt"/>
                <a:ea typeface="+mn-ea"/>
                <a:cs typeface="+mn-cs"/>
              </a:rPr>
              <a:t>Coffee</a:t>
            </a:r>
            <a:r>
              <a:rPr lang="en-US" sz="1200" kern="1200" dirty="0">
                <a:solidFill>
                  <a:schemeClr val="tx1"/>
                </a:solidFill>
                <a:effectLst/>
                <a:latin typeface="+mn-lt"/>
                <a:ea typeface="+mn-ea"/>
                <a:cs typeface="+mn-cs"/>
              </a:rPr>
              <a:t> is similar to </a:t>
            </a:r>
            <a:r>
              <a:rPr lang="en-US" sz="1200" b="1" kern="1200" dirty="0">
                <a:solidFill>
                  <a:schemeClr val="tx1"/>
                </a:solidFill>
                <a:effectLst/>
                <a:latin typeface="+mn-lt"/>
                <a:ea typeface="+mn-ea"/>
                <a:cs typeface="+mn-cs"/>
              </a:rPr>
              <a:t>tea</a:t>
            </a:r>
            <a:r>
              <a:rPr lang="en-US" sz="1200" kern="1200" dirty="0">
                <a:solidFill>
                  <a:schemeClr val="tx1"/>
                </a:solidFill>
                <a:effectLst/>
                <a:latin typeface="+mn-lt"/>
                <a:ea typeface="+mn-ea"/>
                <a:cs typeface="+mn-cs"/>
              </a:rPr>
              <a:t>.  But </a:t>
            </a:r>
            <a:r>
              <a:rPr lang="en-US" sz="1200" b="1" kern="1200" dirty="0">
                <a:solidFill>
                  <a:schemeClr val="tx1"/>
                </a:solidFill>
                <a:effectLst/>
                <a:latin typeface="+mn-lt"/>
                <a:ea typeface="+mn-ea"/>
                <a:cs typeface="+mn-cs"/>
              </a:rPr>
              <a:t>coffee</a:t>
            </a:r>
            <a:r>
              <a:rPr lang="en-US" sz="1200" kern="1200" dirty="0">
                <a:solidFill>
                  <a:schemeClr val="tx1"/>
                </a:solidFill>
                <a:effectLst/>
                <a:latin typeface="+mn-lt"/>
                <a:ea typeface="+mn-ea"/>
                <a:cs typeface="+mn-cs"/>
              </a:rPr>
              <a:t> is not similar to </a:t>
            </a:r>
            <a:r>
              <a:rPr lang="en-US" sz="1200" b="1" kern="1200" dirty="0">
                <a:solidFill>
                  <a:schemeClr val="tx1"/>
                </a:solidFill>
                <a:effectLst/>
                <a:latin typeface="+mn-lt"/>
                <a:ea typeface="+mn-ea"/>
                <a:cs typeface="+mn-cs"/>
              </a:rPr>
              <a:t>cup</a:t>
            </a:r>
            <a:r>
              <a:rPr lang="en-US" sz="1200" kern="1200" dirty="0">
                <a:solidFill>
                  <a:schemeClr val="tx1"/>
                </a:solidFill>
                <a:effectLst/>
                <a:latin typeface="+mn-lt"/>
                <a:ea typeface="+mn-ea"/>
                <a:cs typeface="+mn-cs"/>
              </a:rPr>
              <a:t>; they share practically no features (coffee is a plant or a beverage, while a cup is a manufactured object with a particular shape). But coffee and cup are clearly related; they are associated by co-participating in an everyday event (the event of drinking coffee out of a cup). Similarly </a:t>
            </a:r>
            <a:r>
              <a:rPr lang="en-US" sz="1200" i="1" kern="1200" dirty="0">
                <a:solidFill>
                  <a:schemeClr val="tx1"/>
                </a:solidFill>
                <a:effectLst/>
                <a:latin typeface="+mn-lt"/>
                <a:ea typeface="+mn-ea"/>
                <a:cs typeface="+mn-cs"/>
              </a:rPr>
              <a:t>scalpel </a:t>
            </a:r>
            <a:r>
              <a:rPr lang="en-US" sz="1200" kern="1200" dirty="0">
                <a:solidFill>
                  <a:schemeClr val="tx1"/>
                </a:solidFill>
                <a:effectLst/>
                <a:latin typeface="+mn-lt"/>
                <a:ea typeface="+mn-ea"/>
                <a:cs typeface="+mn-cs"/>
              </a:rPr>
              <a:t>and </a:t>
            </a:r>
            <a:r>
              <a:rPr lang="en-US" sz="1200" i="1" kern="1200" dirty="0">
                <a:solidFill>
                  <a:schemeClr val="tx1"/>
                </a:solidFill>
                <a:effectLst/>
                <a:latin typeface="+mn-lt"/>
                <a:ea typeface="+mn-ea"/>
                <a:cs typeface="+mn-cs"/>
              </a:rPr>
              <a:t>surgeon </a:t>
            </a:r>
            <a:r>
              <a:rPr lang="en-US" sz="1200" kern="1200" dirty="0">
                <a:solidFill>
                  <a:schemeClr val="tx1"/>
                </a:solidFill>
                <a:effectLst/>
                <a:latin typeface="+mn-lt"/>
                <a:ea typeface="+mn-ea"/>
                <a:cs typeface="+mn-cs"/>
              </a:rPr>
              <a:t>are not similar but are related </a:t>
            </a:r>
            <a:endParaRPr lang="en-US" dirty="0"/>
          </a:p>
          <a:p>
            <a:r>
              <a:rPr lang="en-US" sz="1200" kern="1200" dirty="0" err="1">
                <a:solidFill>
                  <a:schemeClr val="tx1"/>
                </a:solidFill>
                <a:effectLst/>
                <a:latin typeface="+mn-lt"/>
                <a:ea typeface="+mn-ea"/>
                <a:cs typeface="+mn-cs"/>
              </a:rPr>
              <a:t>eventively</a:t>
            </a:r>
            <a:r>
              <a:rPr lang="en-US" sz="1200" kern="1200" dirty="0">
                <a:solidFill>
                  <a:schemeClr val="tx1"/>
                </a:solidFill>
                <a:effectLst/>
                <a:latin typeface="+mn-lt"/>
                <a:ea typeface="+mn-ea"/>
                <a:cs typeface="+mn-cs"/>
              </a:rPr>
              <a:t> (a surgeon tends to make use of a scalpel).</a:t>
            </a:r>
            <a:br>
              <a:rPr lang="en-US" sz="1200" kern="1200" dirty="0">
                <a:solidFill>
                  <a:schemeClr val="tx1"/>
                </a:solidFill>
                <a:effectLst/>
                <a:latin typeface="+mn-lt"/>
                <a:ea typeface="+mn-ea"/>
                <a:cs typeface="+mn-cs"/>
              </a:rPr>
            </a:b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707532-839C-41A2-9E71-D5288AEAE66A}"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3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3693545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hemeOverride" Target="../theme/themeOverride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hemeOverride" Target="../theme/themeOverride4.xml"/><Relationship Id="rId4" Type="http://schemas.openxmlformats.org/officeDocument/2006/relationships/image" Target="../media/image1.jpe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ight Triangle 3">
            <a:extLst>
              <a:ext uri="{FF2B5EF4-FFF2-40B4-BE49-F238E27FC236}">
                <a16:creationId xmlns:a16="http://schemas.microsoft.com/office/drawing/2014/main" id="{BD25FDE2-ADBD-4DF9-B49B-02D53DD39EC8}"/>
              </a:ext>
            </a:extLst>
          </p:cNvPr>
          <p:cNvSpPr/>
          <p:nvPr/>
        </p:nvSpPr>
        <p:spPr>
          <a:xfrm>
            <a:off x="0" y="4664075"/>
            <a:ext cx="9150350" cy="0"/>
          </a:xfrm>
          <a:prstGeom prst="rtTriangle">
            <a:avLst/>
          </a:prstGeom>
          <a:gradFill flip="none" rotWithShape="1">
            <a:gsLst>
              <a:gs pos="0">
                <a:schemeClr val="accent1">
                  <a:shade val="35000"/>
                  <a:satMod val="170000"/>
                  <a:alpha val="100000"/>
                </a:schemeClr>
              </a:gs>
              <a:gs pos="55000">
                <a:schemeClr val="accent1">
                  <a:tint val="90000"/>
                  <a:satMod val="150000"/>
                  <a:alpha val="100000"/>
                </a:schemeClr>
              </a:gs>
              <a:gs pos="100000">
                <a:schemeClr val="accent1">
                  <a:shade val="35000"/>
                  <a:satMod val="170000"/>
                  <a:alpha val="100000"/>
                </a:schemeClr>
              </a:gs>
            </a:gsLst>
            <a:lin ang="3000000" scaled="1"/>
            <a:tileRect/>
          </a:gradFill>
          <a:ln w="127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grpSp>
        <p:nvGrpSpPr>
          <p:cNvPr id="5" name="Group 18">
            <a:extLst>
              <a:ext uri="{FF2B5EF4-FFF2-40B4-BE49-F238E27FC236}">
                <a16:creationId xmlns:a16="http://schemas.microsoft.com/office/drawing/2014/main" id="{965A2192-06AA-4DC2-9C38-B7A4AF7B606E}"/>
              </a:ext>
            </a:extLst>
          </p:cNvPr>
          <p:cNvGrpSpPr>
            <a:grpSpLocks/>
          </p:cNvGrpSpPr>
          <p:nvPr/>
        </p:nvGrpSpPr>
        <p:grpSpPr bwMode="auto">
          <a:xfrm>
            <a:off x="-3175" y="4953000"/>
            <a:ext cx="9147175" cy="1911350"/>
            <a:chOff x="-3765" y="4832896"/>
            <a:chExt cx="9147765" cy="2032192"/>
          </a:xfrm>
        </p:grpSpPr>
        <p:sp>
          <p:nvSpPr>
            <p:cNvPr id="6" name="Freeform 19">
              <a:extLst>
                <a:ext uri="{FF2B5EF4-FFF2-40B4-BE49-F238E27FC236}">
                  <a16:creationId xmlns:a16="http://schemas.microsoft.com/office/drawing/2014/main" id="{6F71FBDD-B5AC-45D8-B83B-638E545CD2A2}"/>
                </a:ext>
              </a:extLst>
            </p:cNvPr>
            <p:cNvSpPr>
              <a:spLocks/>
            </p:cNvSpPr>
            <p:nvPr/>
          </p:nvSpPr>
          <p:spPr bwMode="auto">
            <a:xfrm>
              <a:off x="1687032" y="4832896"/>
              <a:ext cx="7456968" cy="518176"/>
            </a:xfrm>
            <a:custGeom>
              <a:avLst>
                <a:gd name="A1" fmla="val 0"/>
                <a:gd name="A2" fmla="val 0"/>
                <a:gd name="A3" fmla="val 0"/>
                <a:gd name="A4" fmla="val 0"/>
                <a:gd name="A5" fmla="val 0"/>
                <a:gd name="A6" fmla="val 0"/>
                <a:gd name="A7" fmla="val 0"/>
                <a:gd name="A8" fmla="val 0"/>
              </a:avLst>
              <a:gdLst/>
              <a:ahLst/>
              <a:cxnLst>
                <a:cxn ang="0">
                  <a:pos x="4697" y="0"/>
                </a:cxn>
                <a:cxn ang="0">
                  <a:pos x="4697" y="367"/>
                </a:cxn>
                <a:cxn ang="0">
                  <a:pos x="0" y="218"/>
                </a:cxn>
                <a:cxn ang="0">
                  <a:pos x="4697" y="0"/>
                </a:cxn>
              </a:cxnLst>
              <a:rect l="0" t="0" r="0" b="0"/>
              <a:pathLst>
                <a:path w="4697" h="367">
                  <a:moveTo>
                    <a:pt x="4697" y="0"/>
                  </a:moveTo>
                  <a:lnTo>
                    <a:pt x="4697" y="367"/>
                  </a:lnTo>
                  <a:lnTo>
                    <a:pt x="0" y="218"/>
                  </a:lnTo>
                  <a:lnTo>
                    <a:pt x="4697" y="0"/>
                  </a:lnTo>
                  <a:close/>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a:lstStyle/>
            <a:p>
              <a:pPr fontAlgn="auto">
                <a:spcBef>
                  <a:spcPts val="0"/>
                </a:spcBef>
                <a:spcAft>
                  <a:spcPts val="0"/>
                </a:spcAft>
                <a:defRPr/>
              </a:pPr>
              <a:endParaRPr lang="en-US">
                <a:latin typeface="+mn-lt"/>
                <a:cs typeface="+mn-cs"/>
              </a:endParaRPr>
            </a:p>
          </p:txBody>
        </p:sp>
        <p:sp>
          <p:nvSpPr>
            <p:cNvPr id="7" name="Freeform 20">
              <a:extLst>
                <a:ext uri="{FF2B5EF4-FFF2-40B4-BE49-F238E27FC236}">
                  <a16:creationId xmlns:a16="http://schemas.microsoft.com/office/drawing/2014/main" id="{64A36D61-692E-4257-8536-3ECD2167EB66}"/>
                </a:ext>
              </a:extLst>
            </p:cNvPr>
            <p:cNvSpPr>
              <a:spLocks/>
            </p:cNvSpPr>
            <p:nvPr/>
          </p:nvSpPr>
          <p:spPr bwMode="auto">
            <a:xfrm>
              <a:off x="35926" y="5135025"/>
              <a:ext cx="9108074" cy="838869"/>
            </a:xfrm>
            <a:custGeom>
              <a:avLst/>
              <a:gdLst>
                <a:gd name="T0" fmla="*/ 0 w 5760"/>
                <a:gd name="T1" fmla="*/ 0 h 528"/>
                <a:gd name="T2" fmla="*/ 2147483647 w 5760"/>
                <a:gd name="T3" fmla="*/ 0 h 528"/>
                <a:gd name="T4" fmla="*/ 2147483647 w 5760"/>
                <a:gd name="T5" fmla="*/ 1332767423 h 528"/>
                <a:gd name="T6" fmla="*/ 120019431 w 5760"/>
                <a:gd name="T7" fmla="*/ 0 h 528"/>
                <a:gd name="T8" fmla="*/ 0 60000 65536"/>
                <a:gd name="T9" fmla="*/ 0 60000 65536"/>
                <a:gd name="T10" fmla="*/ 0 60000 65536"/>
                <a:gd name="T11" fmla="*/ 0 60000 65536"/>
                <a:gd name="T12" fmla="*/ 0 w 5760"/>
                <a:gd name="T13" fmla="*/ 0 h 528"/>
                <a:gd name="T14" fmla="*/ 5760 w 5760"/>
                <a:gd name="T15" fmla="*/ 528 h 528"/>
              </a:gdLst>
              <a:ahLst/>
              <a:cxnLst>
                <a:cxn ang="T8">
                  <a:pos x="T0" y="T1"/>
                </a:cxn>
                <a:cxn ang="T9">
                  <a:pos x="T2" y="T3"/>
                </a:cxn>
                <a:cxn ang="T10">
                  <a:pos x="T4" y="T5"/>
                </a:cxn>
                <a:cxn ang="T11">
                  <a:pos x="T6" y="T7"/>
                </a:cxn>
              </a:cxnLst>
              <a:rect l="T12" t="T13" r="T14" b="T15"/>
              <a:pathLst>
                <a:path w="5760" h="528">
                  <a:moveTo>
                    <a:pt x="0" y="0"/>
                  </a:moveTo>
                  <a:lnTo>
                    <a:pt x="5760" y="0"/>
                  </a:lnTo>
                  <a:lnTo>
                    <a:pt x="5760" y="528"/>
                  </a:lnTo>
                  <a:lnTo>
                    <a:pt x="48" y="0"/>
                  </a:lnTo>
                </a:path>
              </a:pathLst>
            </a:custGeom>
            <a:solidFill>
              <a:srgbClr val="000000"/>
            </a:solidFill>
            <a:ln>
              <a:noFill/>
            </a:ln>
            <a:extLst>
              <a:ext uri="{91240B29-F687-4F45-9708-019B960494DF}">
                <a14:hiddenLine xmlns:a14="http://schemas.microsoft.com/office/drawing/2010/main" w="9525" cap="flat" cmpd="sng" algn="ctr">
                  <a:solidFill>
                    <a:srgbClr val="000000"/>
                  </a:solidFill>
                  <a:prstDash val="solid"/>
                  <a:round/>
                  <a:headEnd type="none" w="med" len="med"/>
                  <a:tailEnd type="none" w="med" len="med"/>
                </a14:hiddenLine>
              </a:ext>
            </a:extLst>
          </p:spPr>
          <p:txBody>
            <a:bodyPr/>
            <a:lstStyle/>
            <a:p>
              <a:endParaRPr lang="en-US"/>
            </a:p>
          </p:txBody>
        </p:sp>
        <p:sp>
          <p:nvSpPr>
            <p:cNvPr id="8" name="Freeform 22">
              <a:extLst>
                <a:ext uri="{FF2B5EF4-FFF2-40B4-BE49-F238E27FC236}">
                  <a16:creationId xmlns:a16="http://schemas.microsoft.com/office/drawing/2014/main" id="{0402CD40-DCE6-498C-86AC-45A4D25EFA49}"/>
                </a:ext>
              </a:extLst>
            </p:cNvPr>
            <p:cNvSpPr>
              <a:spLocks/>
            </p:cNvSpPr>
            <p:nvPr/>
          </p:nvSpPr>
          <p:spPr bwMode="auto">
            <a:xfrm>
              <a:off x="0" y="4883888"/>
              <a:ext cx="9144000" cy="1981200"/>
            </a:xfrm>
            <a:custGeom>
              <a:avLst>
                <a:gd name="A1" fmla="val 0"/>
                <a:gd name="A2" fmla="val 0"/>
                <a:gd name="A3" fmla="val 0"/>
                <a:gd name="A4" fmla="val 0"/>
                <a:gd name="A5" fmla="val 0"/>
                <a:gd name="A6" fmla="val 0"/>
                <a:gd name="A7" fmla="val 0"/>
                <a:gd name="A8" fmla="val 0"/>
              </a:avLst>
              <a:gdLst/>
              <a:ahLst/>
              <a:cxnLst>
                <a:cxn ang="0">
                  <a:pos x="0" y="0"/>
                </a:cxn>
                <a:cxn ang="0">
                  <a:pos x="0" y="1248"/>
                </a:cxn>
                <a:cxn ang="0">
                  <a:pos x="5760" y="1248"/>
                </a:cxn>
                <a:cxn ang="0">
                  <a:pos x="5760" y="528"/>
                </a:cxn>
                <a:cxn ang="0">
                  <a:pos x="0" y="0"/>
                </a:cxn>
              </a:cxnLst>
              <a:rect l="0" t="0" r="0" b="0"/>
              <a:pathLst>
                <a:path w="5760" h="1248">
                  <a:moveTo>
                    <a:pt x="0" y="0"/>
                  </a:moveTo>
                  <a:lnTo>
                    <a:pt x="0" y="1248"/>
                  </a:lnTo>
                  <a:lnTo>
                    <a:pt x="5760" y="1248"/>
                  </a:lnTo>
                  <a:lnTo>
                    <a:pt x="5760" y="528"/>
                  </a:lnTo>
                  <a:lnTo>
                    <a:pt x="0" y="0"/>
                  </a:lnTo>
                  <a:close/>
                </a:path>
              </a:pathLst>
            </a:custGeom>
            <a:blipFill>
              <a:blip r:embed="rId2"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0" name="Straight Connector 9">
              <a:extLst>
                <a:ext uri="{FF2B5EF4-FFF2-40B4-BE49-F238E27FC236}">
                  <a16:creationId xmlns:a16="http://schemas.microsoft.com/office/drawing/2014/main" id="{B1CD8237-88A7-4B54-8ECB-10FD290AC721}"/>
                </a:ext>
              </a:extLst>
            </p:cNvPr>
            <p:cNvCxnSpPr/>
            <p:nvPr/>
          </p:nvCxnSpPr>
          <p:spPr>
            <a:xfrm>
              <a:off x="-3765" y="4880373"/>
              <a:ext cx="9147765" cy="83994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grpSp>
      <p:sp>
        <p:nvSpPr>
          <p:cNvPr id="9" name="Title 8"/>
          <p:cNvSpPr>
            <a:spLocks noGrp="1"/>
          </p:cNvSpPr>
          <p:nvPr>
            <p:ph type="ctrTitle"/>
          </p:nvPr>
        </p:nvSpPr>
        <p:spPr>
          <a:xfrm>
            <a:off x="685800" y="1752601"/>
            <a:ext cx="7772400" cy="1829761"/>
          </a:xfrm>
        </p:spPr>
        <p:txBody>
          <a:bodyPr anchor="b"/>
          <a:lstStyle>
            <a:lvl1pPr algn="r">
              <a:defRPr sz="4800" b="1">
                <a:solidFill>
                  <a:schemeClr val="tx2"/>
                </a:solidFill>
                <a:effectLst>
                  <a:outerShdw blurRad="31750" dist="25400" dir="5400000" algn="tl" rotWithShape="0">
                    <a:srgbClr val="000000">
                      <a:alpha val="25000"/>
                    </a:srgbClr>
                  </a:outerShdw>
                </a:effectLst>
              </a:defRPr>
            </a:lvl1pPr>
            <a:extLst/>
          </a:lstStyle>
          <a:p>
            <a:r>
              <a:rPr lang="en-US"/>
              <a:t>Click to edit Master title style</a:t>
            </a:r>
          </a:p>
        </p:txBody>
      </p:sp>
      <p:sp>
        <p:nvSpPr>
          <p:cNvPr id="17" name="Subtitle 16"/>
          <p:cNvSpPr>
            <a:spLocks noGrp="1"/>
          </p:cNvSpPr>
          <p:nvPr>
            <p:ph type="subTitle" idx="1"/>
          </p:nvPr>
        </p:nvSpPr>
        <p:spPr>
          <a:xfrm>
            <a:off x="685800" y="3611607"/>
            <a:ext cx="7772400" cy="1199704"/>
          </a:xfrm>
        </p:spPr>
        <p:txBody>
          <a:bodyPr lIns="45720" rIns="45720"/>
          <a:lstStyle>
            <a:lvl1pPr marL="0" marR="64008" indent="0" algn="r">
              <a:buNone/>
              <a:defRPr>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a:t>Click to edit Master subtitle style</a:t>
            </a:r>
          </a:p>
        </p:txBody>
      </p:sp>
      <p:sp>
        <p:nvSpPr>
          <p:cNvPr id="12" name="Date Placeholder 29">
            <a:extLst>
              <a:ext uri="{FF2B5EF4-FFF2-40B4-BE49-F238E27FC236}">
                <a16:creationId xmlns:a16="http://schemas.microsoft.com/office/drawing/2014/main" id="{6C7554E6-437B-4ED9-AD77-904754ED794B}"/>
              </a:ext>
            </a:extLst>
          </p:cNvPr>
          <p:cNvSpPr>
            <a:spLocks noGrp="1"/>
          </p:cNvSpPr>
          <p:nvPr>
            <p:ph type="dt" sz="half" idx="10"/>
          </p:nvPr>
        </p:nvSpPr>
        <p:spPr/>
        <p:txBody>
          <a:bodyPr/>
          <a:lstStyle>
            <a:lvl1pPr>
              <a:defRPr smtClean="0">
                <a:solidFill>
                  <a:srgbClr val="FFFFFF"/>
                </a:solidFill>
              </a:defRPr>
            </a:lvl1pPr>
            <a:extLst/>
          </a:lstStyle>
          <a:p>
            <a:pPr>
              <a:defRPr/>
            </a:pPr>
            <a:fld id="{70325C5B-4E05-4BD8-9921-359D578AFB6B}" type="datetime1">
              <a:rPr lang="en-US"/>
              <a:pPr>
                <a:defRPr/>
              </a:pPr>
              <a:t>5/25/2023</a:t>
            </a:fld>
            <a:endParaRPr lang="en-US"/>
          </a:p>
        </p:txBody>
      </p:sp>
      <p:sp>
        <p:nvSpPr>
          <p:cNvPr id="13" name="Slide Number Placeholder 26">
            <a:extLst>
              <a:ext uri="{FF2B5EF4-FFF2-40B4-BE49-F238E27FC236}">
                <a16:creationId xmlns:a16="http://schemas.microsoft.com/office/drawing/2014/main" id="{9E94122A-E690-48D6-A1AB-F4505CB6B86E}"/>
              </a:ext>
            </a:extLst>
          </p:cNvPr>
          <p:cNvSpPr>
            <a:spLocks noGrp="1"/>
          </p:cNvSpPr>
          <p:nvPr>
            <p:ph type="sldNum" sz="quarter" idx="11"/>
          </p:nvPr>
        </p:nvSpPr>
        <p:spPr/>
        <p:txBody>
          <a:bodyPr/>
          <a:lstStyle>
            <a:lvl1pPr>
              <a:defRPr>
                <a:solidFill>
                  <a:srgbClr val="FFFFFF"/>
                </a:solidFill>
              </a:defRPr>
            </a:lvl1pPr>
          </a:lstStyle>
          <a:p>
            <a:fld id="{C75AE519-06ED-417B-BC0D-8E4CBAA72805}" type="slidenum">
              <a:rPr lang="en-US" altLang="en-US"/>
              <a:pPr/>
              <a:t>‹#›</a:t>
            </a:fld>
            <a:endParaRPr lang="en-US" altLang="en-US"/>
          </a:p>
        </p:txBody>
      </p:sp>
      <p:sp>
        <p:nvSpPr>
          <p:cNvPr id="14" name="Footer Placeholder 18">
            <a:extLst>
              <a:ext uri="{FF2B5EF4-FFF2-40B4-BE49-F238E27FC236}">
                <a16:creationId xmlns:a16="http://schemas.microsoft.com/office/drawing/2014/main" id="{9C31C1FA-9BDF-41E7-B753-B64C3DCE7D85}"/>
              </a:ext>
            </a:extLst>
          </p:cNvPr>
          <p:cNvSpPr>
            <a:spLocks noGrp="1"/>
          </p:cNvSpPr>
          <p:nvPr>
            <p:ph type="ftr" sz="quarter" idx="12"/>
          </p:nvPr>
        </p:nvSpPr>
        <p:spPr>
          <a:xfrm>
            <a:off x="2743200" y="6408738"/>
            <a:ext cx="3987800" cy="365125"/>
          </a:xfrm>
        </p:spPr>
        <p:txBody>
          <a:bodyPr/>
          <a:lstStyle>
            <a:lvl1pPr>
              <a:defRPr>
                <a:solidFill>
                  <a:schemeClr val="accent1">
                    <a:tint val="20000"/>
                  </a:schemeClr>
                </a:solidFill>
              </a:defRPr>
            </a:lvl1pPr>
            <a:extLst/>
          </a:lstStyle>
          <a:p>
            <a:pPr>
              <a:defRPr/>
            </a:pPr>
            <a:r>
              <a:rPr lang="en-US"/>
              <a:t>© Copyright 1992-2014 by Pearson Education, Inc. All Rights Reserved.</a:t>
            </a:r>
          </a:p>
        </p:txBody>
      </p:sp>
    </p:spTree>
    <p:extLst>
      <p:ext uri="{BB962C8B-B14F-4D97-AF65-F5344CB8AC3E}">
        <p14:creationId xmlns:p14="http://schemas.microsoft.com/office/powerpoint/2010/main" val="27037255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a:xfrm>
            <a:off x="457200" y="1481329"/>
            <a:ext cx="8229600" cy="438607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9">
            <a:extLst>
              <a:ext uri="{FF2B5EF4-FFF2-40B4-BE49-F238E27FC236}">
                <a16:creationId xmlns:a16="http://schemas.microsoft.com/office/drawing/2014/main" id="{F3E64548-BFBA-4EEE-AAB6-8DB59F5F822C}"/>
              </a:ext>
            </a:extLst>
          </p:cNvPr>
          <p:cNvSpPr>
            <a:spLocks noGrp="1"/>
          </p:cNvSpPr>
          <p:nvPr>
            <p:ph type="dt" sz="half" idx="10"/>
          </p:nvPr>
        </p:nvSpPr>
        <p:spPr/>
        <p:txBody>
          <a:bodyPr/>
          <a:lstStyle>
            <a:lvl1pPr>
              <a:defRPr/>
            </a:lvl1pPr>
          </a:lstStyle>
          <a:p>
            <a:pPr>
              <a:defRPr/>
            </a:pPr>
            <a:fld id="{CEF623B2-38AA-42FF-B446-DF77529E5CF8}" type="datetime1">
              <a:rPr lang="en-US"/>
              <a:pPr>
                <a:defRPr/>
              </a:pPr>
              <a:t>5/25/2023</a:t>
            </a:fld>
            <a:endParaRPr lang="en-US"/>
          </a:p>
        </p:txBody>
      </p:sp>
      <p:sp>
        <p:nvSpPr>
          <p:cNvPr id="5" name="Footer Placeholder 21">
            <a:extLst>
              <a:ext uri="{FF2B5EF4-FFF2-40B4-BE49-F238E27FC236}">
                <a16:creationId xmlns:a16="http://schemas.microsoft.com/office/drawing/2014/main" id="{8897E9C0-E1F2-4C15-ADDC-7215CBF61F24}"/>
              </a:ext>
            </a:extLst>
          </p:cNvPr>
          <p:cNvSpPr>
            <a:spLocks noGrp="1"/>
          </p:cNvSpPr>
          <p:nvPr>
            <p:ph type="ftr" sz="quarter" idx="11"/>
          </p:nvPr>
        </p:nvSpPr>
        <p:spPr/>
        <p:txBody>
          <a:bodyPr/>
          <a:lstStyle>
            <a:lvl1pPr>
              <a:defRPr/>
            </a:lvl1pPr>
          </a:lstStyle>
          <a:p>
            <a:pPr>
              <a:defRPr/>
            </a:pPr>
            <a:r>
              <a:rPr lang="en-US" dirty="0"/>
              <a:t>© Copyright 1992-2014 </a:t>
            </a:r>
            <a:r>
              <a:rPr lang="en-US" dirty="0" smtClean="0"/>
              <a:t>b </a:t>
            </a:r>
            <a:r>
              <a:rPr lang="en-US" dirty="0"/>
              <a:t>Pearson Education, Inc. All Rights Reserved.</a:t>
            </a:r>
          </a:p>
        </p:txBody>
      </p:sp>
      <p:sp>
        <p:nvSpPr>
          <p:cNvPr id="6" name="Slide Number Placeholder 17">
            <a:extLst>
              <a:ext uri="{FF2B5EF4-FFF2-40B4-BE49-F238E27FC236}">
                <a16:creationId xmlns:a16="http://schemas.microsoft.com/office/drawing/2014/main" id="{7D18CD95-943F-4784-86C8-8A7AC2E9AF99}"/>
              </a:ext>
            </a:extLst>
          </p:cNvPr>
          <p:cNvSpPr>
            <a:spLocks noGrp="1"/>
          </p:cNvSpPr>
          <p:nvPr>
            <p:ph type="sldNum" sz="quarter" idx="12"/>
          </p:nvPr>
        </p:nvSpPr>
        <p:spPr/>
        <p:txBody>
          <a:bodyPr/>
          <a:lstStyle>
            <a:lvl1pPr>
              <a:defRPr/>
            </a:lvl1pPr>
          </a:lstStyle>
          <a:p>
            <a:fld id="{28DFA204-13E9-4A8E-8905-11188692A891}" type="slidenum">
              <a:rPr lang="en-US" altLang="en-US"/>
              <a:pPr/>
              <a:t>‹#›</a:t>
            </a:fld>
            <a:endParaRPr lang="en-US" altLang="en-US"/>
          </a:p>
        </p:txBody>
      </p:sp>
    </p:spTree>
    <p:extLst>
      <p:ext uri="{BB962C8B-B14F-4D97-AF65-F5344CB8AC3E}">
        <p14:creationId xmlns:p14="http://schemas.microsoft.com/office/powerpoint/2010/main" val="15905585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44013" y="274640"/>
            <a:ext cx="1777470" cy="559276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41"/>
            <a:ext cx="6324600" cy="559276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9">
            <a:extLst>
              <a:ext uri="{FF2B5EF4-FFF2-40B4-BE49-F238E27FC236}">
                <a16:creationId xmlns:a16="http://schemas.microsoft.com/office/drawing/2014/main" id="{1BA80D7C-9138-46A5-9B64-106D615BB48B}"/>
              </a:ext>
            </a:extLst>
          </p:cNvPr>
          <p:cNvSpPr>
            <a:spLocks noGrp="1"/>
          </p:cNvSpPr>
          <p:nvPr>
            <p:ph type="dt" sz="half" idx="10"/>
          </p:nvPr>
        </p:nvSpPr>
        <p:spPr/>
        <p:txBody>
          <a:bodyPr/>
          <a:lstStyle>
            <a:lvl1pPr>
              <a:defRPr/>
            </a:lvl1pPr>
          </a:lstStyle>
          <a:p>
            <a:pPr>
              <a:defRPr/>
            </a:pPr>
            <a:fld id="{B0F44C36-3BB7-4A6F-9A9A-9B2A16B7B1AF}" type="datetime1">
              <a:rPr lang="en-US"/>
              <a:pPr>
                <a:defRPr/>
              </a:pPr>
              <a:t>5/25/2023</a:t>
            </a:fld>
            <a:endParaRPr lang="en-US"/>
          </a:p>
        </p:txBody>
      </p:sp>
      <p:sp>
        <p:nvSpPr>
          <p:cNvPr id="5" name="Footer Placeholder 21">
            <a:extLst>
              <a:ext uri="{FF2B5EF4-FFF2-40B4-BE49-F238E27FC236}">
                <a16:creationId xmlns:a16="http://schemas.microsoft.com/office/drawing/2014/main" id="{E71146DA-C285-4660-80CA-CCB9095342D3}"/>
              </a:ext>
            </a:extLst>
          </p:cNvPr>
          <p:cNvSpPr>
            <a:spLocks noGrp="1"/>
          </p:cNvSpPr>
          <p:nvPr>
            <p:ph type="ftr" sz="quarter" idx="11"/>
          </p:nvPr>
        </p:nvSpPr>
        <p:spPr/>
        <p:txBody>
          <a:bodyPr/>
          <a:lstStyle>
            <a:lvl1pPr>
              <a:defRPr/>
            </a:lvl1pPr>
          </a:lstStyle>
          <a:p>
            <a:pPr>
              <a:defRPr/>
            </a:pPr>
            <a:r>
              <a:rPr lang="en-US"/>
              <a:t>© Copyright 1992-2014 by Pearson Education, Inc. All Rights Reserved.</a:t>
            </a:r>
          </a:p>
        </p:txBody>
      </p:sp>
      <p:sp>
        <p:nvSpPr>
          <p:cNvPr id="6" name="Slide Number Placeholder 17">
            <a:extLst>
              <a:ext uri="{FF2B5EF4-FFF2-40B4-BE49-F238E27FC236}">
                <a16:creationId xmlns:a16="http://schemas.microsoft.com/office/drawing/2014/main" id="{EDD82CB3-03C0-4743-BD5E-E5BE5C82A561}"/>
              </a:ext>
            </a:extLst>
          </p:cNvPr>
          <p:cNvSpPr>
            <a:spLocks noGrp="1"/>
          </p:cNvSpPr>
          <p:nvPr>
            <p:ph type="sldNum" sz="quarter" idx="12"/>
          </p:nvPr>
        </p:nvSpPr>
        <p:spPr/>
        <p:txBody>
          <a:bodyPr/>
          <a:lstStyle>
            <a:lvl1pPr>
              <a:defRPr/>
            </a:lvl1pPr>
          </a:lstStyle>
          <a:p>
            <a:fld id="{3BBD41C7-1D01-45AF-9031-415134B419BA}" type="slidenum">
              <a:rPr lang="en-US" altLang="en-US"/>
              <a:pPr/>
              <a:t>‹#›</a:t>
            </a:fld>
            <a:endParaRPr lang="en-US" altLang="en-US"/>
          </a:p>
        </p:txBody>
      </p:sp>
    </p:spTree>
    <p:extLst>
      <p:ext uri="{BB962C8B-B14F-4D97-AF65-F5344CB8AC3E}">
        <p14:creationId xmlns:p14="http://schemas.microsoft.com/office/powerpoint/2010/main" val="375488817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371600"/>
            <a:ext cx="7848600" cy="1927225"/>
          </a:xfrm>
        </p:spPr>
        <p:txBody>
          <a:bodyPr anchor="b">
            <a:noAutofit/>
          </a:bodyPr>
          <a:lstStyle>
            <a:lvl1pPr>
              <a:defRPr sz="5400" cap="all" baseline="0"/>
            </a:lvl1pPr>
          </a:lstStyle>
          <a:p>
            <a:r>
              <a:rPr lang="en-US"/>
              <a:t>Click to edit Master title style</a:t>
            </a:r>
            <a:endParaRPr lang="en-US" dirty="0"/>
          </a:p>
        </p:txBody>
      </p:sp>
      <p:sp>
        <p:nvSpPr>
          <p:cNvPr id="3" name="Subtitle 2"/>
          <p:cNvSpPr>
            <a:spLocks noGrp="1"/>
          </p:cNvSpPr>
          <p:nvPr>
            <p:ph type="subTitle" idx="1"/>
          </p:nvPr>
        </p:nvSpPr>
        <p:spPr>
          <a:xfrm>
            <a:off x="685800" y="3505200"/>
            <a:ext cx="6400800" cy="1752600"/>
          </a:xfrm>
        </p:spPr>
        <p:txBody>
          <a:bodyPr/>
          <a:lstStyle>
            <a:lvl1pPr marL="0" indent="0" algn="l">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6" name="Slide Number Placeholder 5"/>
          <p:cNvSpPr>
            <a:spLocks noGrp="1"/>
          </p:cNvSpPr>
          <p:nvPr>
            <p:ph type="sldNum" sz="quarter" idx="12"/>
          </p:nvPr>
        </p:nvSpPr>
        <p:spPr/>
        <p:txBody>
          <a:bodyPr/>
          <a:lstStyle/>
          <a:p>
            <a:fld id="{0CFEC368-1D7A-4F81-ABF6-AE0E36BAF64C}" type="slidenum">
              <a:rPr lang="en-US" smtClean="0"/>
              <a:pPr/>
              <a:t>‹#›</a:t>
            </a:fld>
            <a:endParaRPr lang="en-US"/>
          </a:p>
        </p:txBody>
      </p:sp>
      <p:cxnSp>
        <p:nvCxnSpPr>
          <p:cNvPr id="8" name="Straight Connector 7"/>
          <p:cNvCxnSpPr/>
          <p:nvPr/>
        </p:nvCxnSpPr>
        <p:spPr>
          <a:xfrm>
            <a:off x="685800" y="3398520"/>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413095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18288"/>
            <a:ext cx="2895600" cy="329184"/>
          </a:xfrm>
          <a:prstGeom prst="rect">
            <a:avLst/>
          </a:prstGeom>
        </p:spPr>
        <p:txBody>
          <a:bodyPr/>
          <a:lstStyle/>
          <a:p>
            <a:endParaRPr lang="en-US"/>
          </a:p>
        </p:txBody>
      </p:sp>
      <p:sp>
        <p:nvSpPr>
          <p:cNvPr id="5" name="Footer Placeholder 4"/>
          <p:cNvSpPr>
            <a:spLocks noGrp="1"/>
          </p:cNvSpPr>
          <p:nvPr>
            <p:ph type="ftr" sz="quarter" idx="11"/>
          </p:nvPr>
        </p:nvSpPr>
        <p:spPr>
          <a:xfrm>
            <a:off x="3429000" y="18288"/>
            <a:ext cx="4114800" cy="329184"/>
          </a:xfrm>
          <a:prstGeom prst="rect">
            <a:avLst/>
          </a:prstGeom>
        </p:spPr>
        <p:txBody>
          <a:bodyPr/>
          <a:lstStyle/>
          <a:p>
            <a:pPr algn="r"/>
            <a:endParaRPr lang="en-US" dirty="0"/>
          </a:p>
        </p:txBody>
      </p:sp>
      <p:sp>
        <p:nvSpPr>
          <p:cNvPr id="6" name="Slide Number Placeholder 5"/>
          <p:cNvSpPr>
            <a:spLocks noGrp="1"/>
          </p:cNvSpPr>
          <p:nvPr>
            <p:ph type="sldNum" sz="quarter" idx="12"/>
          </p:nvPr>
        </p:nvSpPr>
        <p:spPr/>
        <p:txBody>
          <a:bodyPr/>
          <a:lstStyle/>
          <a:p>
            <a:fld id="{0CFEC368-1D7A-4F81-ABF6-AE0E36BAF64C}" type="slidenum">
              <a:rPr lang="en-US" smtClean="0"/>
              <a:pPr/>
              <a:t>‹#›</a:t>
            </a:fld>
            <a:endParaRPr lang="en-US"/>
          </a:p>
        </p:txBody>
      </p:sp>
    </p:spTree>
    <p:extLst>
      <p:ext uri="{BB962C8B-B14F-4D97-AF65-F5344CB8AC3E}">
        <p14:creationId xmlns:p14="http://schemas.microsoft.com/office/powerpoint/2010/main" val="116063235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2362200"/>
            <a:ext cx="7772400" cy="2200275"/>
          </a:xfrm>
        </p:spPr>
        <p:txBody>
          <a:bodyPr anchor="b">
            <a:normAutofit/>
          </a:bodyPr>
          <a:lstStyle>
            <a:lvl1pPr algn="l">
              <a:defRPr sz="4800" b="0" cap="all"/>
            </a:lvl1pPr>
          </a:lstStyle>
          <a:p>
            <a:r>
              <a:rPr lang="en-US"/>
              <a:t>Click to edit Master title style</a:t>
            </a:r>
            <a:endParaRPr lang="en-US" dirty="0"/>
          </a:p>
        </p:txBody>
      </p:sp>
      <p:sp>
        <p:nvSpPr>
          <p:cNvPr id="3" name="Text Placeholder 2"/>
          <p:cNvSpPr>
            <a:spLocks noGrp="1"/>
          </p:cNvSpPr>
          <p:nvPr>
            <p:ph type="body" idx="1"/>
          </p:nvPr>
        </p:nvSpPr>
        <p:spPr>
          <a:xfrm>
            <a:off x="722313" y="4626864"/>
            <a:ext cx="7772400" cy="1500187"/>
          </a:xfrm>
        </p:spPr>
        <p:txBody>
          <a:bodyPr anchor="t">
            <a:normAutofit/>
          </a:bodyPr>
          <a:lstStyle>
            <a:lvl1pPr marL="0" indent="0">
              <a:buNone/>
              <a:defRPr sz="24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457200" y="18288"/>
            <a:ext cx="2895600" cy="329184"/>
          </a:xfrm>
          <a:prstGeom prst="rect">
            <a:avLst/>
          </a:prstGeom>
        </p:spPr>
        <p:txBody>
          <a:bodyPr/>
          <a:lstStyle/>
          <a:p>
            <a:endParaRPr lang="en-US"/>
          </a:p>
        </p:txBody>
      </p:sp>
      <p:sp>
        <p:nvSpPr>
          <p:cNvPr id="5" name="Footer Placeholder 4"/>
          <p:cNvSpPr>
            <a:spLocks noGrp="1"/>
          </p:cNvSpPr>
          <p:nvPr>
            <p:ph type="ftr" sz="quarter" idx="11"/>
          </p:nvPr>
        </p:nvSpPr>
        <p:spPr>
          <a:xfrm>
            <a:off x="3429000" y="18288"/>
            <a:ext cx="4114800" cy="329184"/>
          </a:xfrm>
          <a:prstGeom prst="rect">
            <a:avLst/>
          </a:prstGeom>
        </p:spPr>
        <p:txBody>
          <a:bodyPr/>
          <a:lstStyle/>
          <a:p>
            <a:pPr algn="r"/>
            <a:endParaRPr lang="en-US" dirty="0"/>
          </a:p>
        </p:txBody>
      </p:sp>
      <p:sp>
        <p:nvSpPr>
          <p:cNvPr id="6" name="Slide Number Placeholder 5"/>
          <p:cNvSpPr>
            <a:spLocks noGrp="1"/>
          </p:cNvSpPr>
          <p:nvPr>
            <p:ph type="sldNum" sz="quarter" idx="12"/>
          </p:nvPr>
        </p:nvSpPr>
        <p:spPr/>
        <p:txBody>
          <a:bodyPr/>
          <a:lstStyle/>
          <a:p>
            <a:fld id="{0CFEC368-1D7A-4F81-ABF6-AE0E36BAF64C}" type="slidenum">
              <a:rPr lang="en-US" smtClean="0"/>
              <a:pPr/>
              <a:t>‹#›</a:t>
            </a:fld>
            <a:endParaRPr lang="en-US"/>
          </a:p>
        </p:txBody>
      </p:sp>
      <p:cxnSp>
        <p:nvCxnSpPr>
          <p:cNvPr id="7" name="Straight Connector 6"/>
          <p:cNvCxnSpPr/>
          <p:nvPr/>
        </p:nvCxnSpPr>
        <p:spPr>
          <a:xfrm>
            <a:off x="731520" y="4599432"/>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38651080"/>
      </p:ext>
    </p:extLst>
  </p:cSld>
  <p:clrMapOvr>
    <a:overrideClrMapping bg1="dk1" tx1="lt1" bg2="dk2" tx2="lt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8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457200" y="18288"/>
            <a:ext cx="2895600" cy="329184"/>
          </a:xfrm>
          <a:prstGeom prst="rect">
            <a:avLst/>
          </a:prstGeom>
        </p:spPr>
        <p:txBody>
          <a:bodyPr/>
          <a:lstStyle/>
          <a:p>
            <a:endParaRPr lang="en-US"/>
          </a:p>
        </p:txBody>
      </p:sp>
      <p:sp>
        <p:nvSpPr>
          <p:cNvPr id="6" name="Footer Placeholder 5"/>
          <p:cNvSpPr>
            <a:spLocks noGrp="1"/>
          </p:cNvSpPr>
          <p:nvPr>
            <p:ph type="ftr" sz="quarter" idx="11"/>
          </p:nvPr>
        </p:nvSpPr>
        <p:spPr>
          <a:xfrm>
            <a:off x="3429000" y="18288"/>
            <a:ext cx="4114800" cy="329184"/>
          </a:xfrm>
          <a:prstGeom prst="rect">
            <a:avLst/>
          </a:prstGeom>
        </p:spPr>
        <p:txBody>
          <a:bodyPr/>
          <a:lstStyle/>
          <a:p>
            <a:pPr algn="r"/>
            <a:endParaRPr lang="en-US" dirty="0"/>
          </a:p>
        </p:txBody>
      </p:sp>
      <p:sp>
        <p:nvSpPr>
          <p:cNvPr id="7" name="Slide Number Placeholder 6"/>
          <p:cNvSpPr>
            <a:spLocks noGrp="1"/>
          </p:cNvSpPr>
          <p:nvPr>
            <p:ph type="sldNum" sz="quarter" idx="12"/>
          </p:nvPr>
        </p:nvSpPr>
        <p:spPr/>
        <p:txBody>
          <a:bodyPr/>
          <a:lstStyle/>
          <a:p>
            <a:fld id="{0CFEC368-1D7A-4F81-ABF6-AE0E36BAF64C}" type="slidenum">
              <a:rPr lang="en-US" smtClean="0"/>
              <a:pPr/>
              <a:t>‹#›</a:t>
            </a:fld>
            <a:endParaRPr lang="en-US"/>
          </a:p>
        </p:txBody>
      </p:sp>
    </p:spTree>
    <p:extLst>
      <p:ext uri="{BB962C8B-B14F-4D97-AF65-F5344CB8AC3E}">
        <p14:creationId xmlns:p14="http://schemas.microsoft.com/office/powerpoint/2010/main" val="45835141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45720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75488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75488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457200" y="18288"/>
            <a:ext cx="2895600" cy="329184"/>
          </a:xfrm>
          <a:prstGeom prst="rect">
            <a:avLst/>
          </a:prstGeom>
        </p:spPr>
        <p:txBody>
          <a:bodyPr/>
          <a:lstStyle/>
          <a:p>
            <a:endParaRPr lang="en-US"/>
          </a:p>
        </p:txBody>
      </p:sp>
      <p:sp>
        <p:nvSpPr>
          <p:cNvPr id="8" name="Footer Placeholder 7"/>
          <p:cNvSpPr>
            <a:spLocks noGrp="1"/>
          </p:cNvSpPr>
          <p:nvPr>
            <p:ph type="ftr" sz="quarter" idx="11"/>
          </p:nvPr>
        </p:nvSpPr>
        <p:spPr>
          <a:xfrm>
            <a:off x="3429000" y="18288"/>
            <a:ext cx="4114800" cy="329184"/>
          </a:xfrm>
          <a:prstGeom prst="rect">
            <a:avLst/>
          </a:prstGeom>
        </p:spPr>
        <p:txBody>
          <a:bodyPr/>
          <a:lstStyle/>
          <a:p>
            <a:pPr algn="r"/>
            <a:endParaRPr lang="en-US" dirty="0"/>
          </a:p>
        </p:txBody>
      </p:sp>
      <p:sp>
        <p:nvSpPr>
          <p:cNvPr id="9" name="Slide Number Placeholder 8"/>
          <p:cNvSpPr>
            <a:spLocks noGrp="1"/>
          </p:cNvSpPr>
          <p:nvPr>
            <p:ph type="sldNum" sz="quarter" idx="12"/>
          </p:nvPr>
        </p:nvSpPr>
        <p:spPr/>
        <p:txBody>
          <a:bodyPr/>
          <a:lstStyle/>
          <a:p>
            <a:fld id="{0CFEC368-1D7A-4F81-ABF6-AE0E36BAF64C}" type="slidenum">
              <a:rPr lang="en-US" smtClean="0"/>
              <a:pPr/>
              <a:t>‹#›</a:t>
            </a:fld>
            <a:endParaRPr lang="en-US"/>
          </a:p>
        </p:txBody>
      </p:sp>
      <p:cxnSp>
        <p:nvCxnSpPr>
          <p:cNvPr id="11" name="Straight Connector 10"/>
          <p:cNvCxnSpPr/>
          <p:nvPr/>
        </p:nvCxnSpPr>
        <p:spPr>
          <a:xfrm rot="5400000">
            <a:off x="2217817" y="4045823"/>
            <a:ext cx="4709160" cy="79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884660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a:xfrm>
            <a:off x="457200" y="18288"/>
            <a:ext cx="2895600" cy="329184"/>
          </a:xfrm>
          <a:prstGeom prst="rect">
            <a:avLst/>
          </a:prstGeom>
        </p:spPr>
        <p:txBody>
          <a:bodyPr/>
          <a:lstStyle/>
          <a:p>
            <a:endParaRPr lang="en-US"/>
          </a:p>
        </p:txBody>
      </p:sp>
      <p:sp>
        <p:nvSpPr>
          <p:cNvPr id="4" name="Footer Placeholder 3"/>
          <p:cNvSpPr>
            <a:spLocks noGrp="1"/>
          </p:cNvSpPr>
          <p:nvPr>
            <p:ph type="ftr" sz="quarter" idx="11"/>
          </p:nvPr>
        </p:nvSpPr>
        <p:spPr>
          <a:xfrm>
            <a:off x="3429000" y="18288"/>
            <a:ext cx="4114800" cy="329184"/>
          </a:xfrm>
          <a:prstGeom prst="rect">
            <a:avLst/>
          </a:prstGeom>
        </p:spPr>
        <p:txBody>
          <a:bodyPr/>
          <a:lstStyle/>
          <a:p>
            <a:pPr algn="r"/>
            <a:endParaRPr lang="en-US" dirty="0"/>
          </a:p>
        </p:txBody>
      </p:sp>
      <p:sp>
        <p:nvSpPr>
          <p:cNvPr id="5" name="Slide Number Placeholder 4"/>
          <p:cNvSpPr>
            <a:spLocks noGrp="1"/>
          </p:cNvSpPr>
          <p:nvPr>
            <p:ph type="sldNum" sz="quarter" idx="12"/>
          </p:nvPr>
        </p:nvSpPr>
        <p:spPr/>
        <p:txBody>
          <a:bodyPr/>
          <a:lstStyle/>
          <a:p>
            <a:fld id="{0CFEC368-1D7A-4F81-ABF6-AE0E36BAF64C}" type="slidenum">
              <a:rPr lang="en-US" smtClean="0"/>
              <a:pPr/>
              <a:t>‹#›</a:t>
            </a:fld>
            <a:endParaRPr lang="en-US"/>
          </a:p>
        </p:txBody>
      </p:sp>
    </p:spTree>
    <p:extLst>
      <p:ext uri="{BB962C8B-B14F-4D97-AF65-F5344CB8AC3E}">
        <p14:creationId xmlns:p14="http://schemas.microsoft.com/office/powerpoint/2010/main" val="307720445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18288"/>
            <a:ext cx="2895600" cy="329184"/>
          </a:xfrm>
          <a:prstGeom prst="rect">
            <a:avLst/>
          </a:prstGeom>
        </p:spPr>
        <p:txBody>
          <a:bodyPr/>
          <a:lstStyle/>
          <a:p>
            <a:endParaRPr lang="en-US"/>
          </a:p>
        </p:txBody>
      </p:sp>
      <p:sp>
        <p:nvSpPr>
          <p:cNvPr id="3" name="Footer Placeholder 2"/>
          <p:cNvSpPr>
            <a:spLocks noGrp="1"/>
          </p:cNvSpPr>
          <p:nvPr>
            <p:ph type="ftr" sz="quarter" idx="11"/>
          </p:nvPr>
        </p:nvSpPr>
        <p:spPr>
          <a:xfrm>
            <a:off x="3429000" y="18288"/>
            <a:ext cx="4114800" cy="329184"/>
          </a:xfrm>
          <a:prstGeom prst="rect">
            <a:avLst/>
          </a:prstGeom>
        </p:spPr>
        <p:txBody>
          <a:bodyPr/>
          <a:lstStyle/>
          <a:p>
            <a:pPr algn="r"/>
            <a:endParaRPr lang="en-US" dirty="0"/>
          </a:p>
        </p:txBody>
      </p:sp>
      <p:sp>
        <p:nvSpPr>
          <p:cNvPr id="4" name="Slide Number Placeholder 3"/>
          <p:cNvSpPr>
            <a:spLocks noGrp="1"/>
          </p:cNvSpPr>
          <p:nvPr>
            <p:ph type="sldNum" sz="quarter" idx="12"/>
          </p:nvPr>
        </p:nvSpPr>
        <p:spPr/>
        <p:txBody>
          <a:bodyPr/>
          <a:lstStyle/>
          <a:p>
            <a:fld id="{0CFEC368-1D7A-4F81-ABF6-AE0E36BAF64C}" type="slidenum">
              <a:rPr lang="en-US" smtClean="0"/>
              <a:pPr/>
              <a:t>‹#›</a:t>
            </a:fld>
            <a:endParaRPr lang="en-US"/>
          </a:p>
        </p:txBody>
      </p:sp>
    </p:spTree>
    <p:extLst>
      <p:ext uri="{BB962C8B-B14F-4D97-AF65-F5344CB8AC3E}">
        <p14:creationId xmlns:p14="http://schemas.microsoft.com/office/powerpoint/2010/main" val="23022018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080"/>
            <a:ext cx="2139696" cy="1261872"/>
          </a:xfrm>
        </p:spPr>
        <p:txBody>
          <a:bodyPr anchor="b">
            <a:no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2971800" y="792080"/>
            <a:ext cx="5715000" cy="55778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1" y="2130552"/>
            <a:ext cx="2139696" cy="424361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18288"/>
            <a:ext cx="2895600" cy="329184"/>
          </a:xfrm>
          <a:prstGeom prst="rect">
            <a:avLst/>
          </a:prstGeom>
        </p:spPr>
        <p:txBody>
          <a:bodyPr/>
          <a:lstStyle/>
          <a:p>
            <a:endParaRPr lang="en-US"/>
          </a:p>
        </p:txBody>
      </p:sp>
      <p:sp>
        <p:nvSpPr>
          <p:cNvPr id="6" name="Footer Placeholder 5"/>
          <p:cNvSpPr>
            <a:spLocks noGrp="1"/>
          </p:cNvSpPr>
          <p:nvPr>
            <p:ph type="ftr" sz="quarter" idx="11"/>
          </p:nvPr>
        </p:nvSpPr>
        <p:spPr>
          <a:xfrm>
            <a:off x="3429000" y="18288"/>
            <a:ext cx="4114800" cy="329184"/>
          </a:xfrm>
          <a:prstGeom prst="rect">
            <a:avLst/>
          </a:prstGeom>
        </p:spPr>
        <p:txBody>
          <a:bodyPr/>
          <a:lstStyle/>
          <a:p>
            <a:pPr algn="r"/>
            <a:endParaRPr lang="en-US" dirty="0"/>
          </a:p>
        </p:txBody>
      </p:sp>
      <p:sp>
        <p:nvSpPr>
          <p:cNvPr id="7" name="Slide Number Placeholder 6"/>
          <p:cNvSpPr>
            <a:spLocks noGrp="1"/>
          </p:cNvSpPr>
          <p:nvPr>
            <p:ph type="sldNum" sz="quarter" idx="12"/>
          </p:nvPr>
        </p:nvSpPr>
        <p:spPr/>
        <p:txBody>
          <a:bodyPr/>
          <a:lstStyle/>
          <a:p>
            <a:fld id="{0CFEC368-1D7A-4F81-ABF6-AE0E36BAF64C}" type="slidenum">
              <a:rPr lang="en-US" smtClean="0"/>
              <a:pPr/>
              <a:t>‹#›</a:t>
            </a:fld>
            <a:endParaRPr lang="en-US"/>
          </a:p>
        </p:txBody>
      </p:sp>
      <p:cxnSp>
        <p:nvCxnSpPr>
          <p:cNvPr id="9" name="Straight Connector 8"/>
          <p:cNvCxnSpPr/>
          <p:nvPr/>
        </p:nvCxnSpPr>
        <p:spPr>
          <a:xfrm rot="5400000">
            <a:off x="-13116" y="3580206"/>
            <a:ext cx="557784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05326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2pPr>
              <a:buFont typeface="Wingdings" pitchFamily="2" charset="2"/>
              <a:buChar char="§"/>
              <a:defRPr/>
            </a:lvl2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itle 6"/>
          <p:cNvSpPr>
            <a:spLocks noGrp="1"/>
          </p:cNvSpPr>
          <p:nvPr>
            <p:ph type="title"/>
          </p:nvPr>
        </p:nvSpPr>
        <p:spPr/>
        <p:txBody>
          <a:bodyPr rtlCol="0"/>
          <a:lstStyle/>
          <a:p>
            <a:r>
              <a:rPr lang="en-US"/>
              <a:t>Click to edit Master title style</a:t>
            </a:r>
          </a:p>
        </p:txBody>
      </p:sp>
      <p:sp>
        <p:nvSpPr>
          <p:cNvPr id="6" name="Date Placeholder 3">
            <a:extLst>
              <a:ext uri="{FF2B5EF4-FFF2-40B4-BE49-F238E27FC236}">
                <a16:creationId xmlns:a16="http://schemas.microsoft.com/office/drawing/2014/main" id="{40E19368-F5DD-46B2-9C3F-820634C1AED2}"/>
              </a:ext>
            </a:extLst>
          </p:cNvPr>
          <p:cNvSpPr>
            <a:spLocks noGrp="1"/>
          </p:cNvSpPr>
          <p:nvPr>
            <p:ph type="dt" sz="half" idx="10"/>
          </p:nvPr>
        </p:nvSpPr>
        <p:spPr/>
        <p:txBody>
          <a:bodyPr/>
          <a:lstStyle>
            <a:lvl1pPr>
              <a:defRPr smtClean="0"/>
            </a:lvl1pPr>
            <a:extLst/>
          </a:lstStyle>
          <a:p>
            <a:pPr>
              <a:defRPr/>
            </a:pPr>
            <a:fld id="{8B9544C5-9483-4918-A0DA-AA532E8BC93B}" type="datetime1">
              <a:rPr lang="en-US"/>
              <a:pPr>
                <a:defRPr/>
              </a:pPr>
              <a:t>5/25/2023</a:t>
            </a:fld>
            <a:endParaRPr lang="en-US"/>
          </a:p>
        </p:txBody>
      </p:sp>
      <p:sp>
        <p:nvSpPr>
          <p:cNvPr id="8" name="Footer Placeholder 4">
            <a:extLst>
              <a:ext uri="{FF2B5EF4-FFF2-40B4-BE49-F238E27FC236}">
                <a16:creationId xmlns:a16="http://schemas.microsoft.com/office/drawing/2014/main" id="{A028B023-18AB-41C6-8447-8022A3588F21}"/>
              </a:ext>
            </a:extLst>
          </p:cNvPr>
          <p:cNvSpPr>
            <a:spLocks noGrp="1"/>
          </p:cNvSpPr>
          <p:nvPr>
            <p:ph type="ftr" sz="quarter" idx="11"/>
          </p:nvPr>
        </p:nvSpPr>
        <p:spPr>
          <a:xfrm>
            <a:off x="4114800" y="6408738"/>
            <a:ext cx="2616200" cy="365125"/>
          </a:xfrm>
        </p:spPr>
        <p:txBody>
          <a:bodyPr/>
          <a:lstStyle>
            <a:lvl1pPr>
              <a:defRPr/>
            </a:lvl1pPr>
            <a:extLst/>
          </a:lstStyle>
          <a:p>
            <a:pPr>
              <a:defRPr/>
            </a:pPr>
            <a:r>
              <a:rPr lang="en-US"/>
              <a:t>© Copyright 1992-2014 by Pearson Education, Inc. All Rights Reserved.</a:t>
            </a:r>
          </a:p>
        </p:txBody>
      </p:sp>
      <p:sp>
        <p:nvSpPr>
          <p:cNvPr id="9" name="Slide Number Placeholder 5">
            <a:extLst>
              <a:ext uri="{FF2B5EF4-FFF2-40B4-BE49-F238E27FC236}">
                <a16:creationId xmlns:a16="http://schemas.microsoft.com/office/drawing/2014/main" id="{90005000-99DD-49C7-B436-1C4AF5505DB6}"/>
              </a:ext>
            </a:extLst>
          </p:cNvPr>
          <p:cNvSpPr>
            <a:spLocks noGrp="1"/>
          </p:cNvSpPr>
          <p:nvPr>
            <p:ph type="sldNum" sz="quarter" idx="12"/>
          </p:nvPr>
        </p:nvSpPr>
        <p:spPr/>
        <p:txBody>
          <a:bodyPr/>
          <a:lstStyle>
            <a:lvl1pPr>
              <a:defRPr/>
            </a:lvl1pPr>
          </a:lstStyle>
          <a:p>
            <a:fld id="{C9CBB6F6-A733-4962-B501-9821071239F2}" type="slidenum">
              <a:rPr lang="en-US" altLang="en-US"/>
              <a:pPr/>
              <a:t>‹#›</a:t>
            </a:fld>
            <a:endParaRPr lang="en-US" altLang="en-US"/>
          </a:p>
        </p:txBody>
      </p:sp>
    </p:spTree>
    <p:extLst>
      <p:ext uri="{BB962C8B-B14F-4D97-AF65-F5344CB8AC3E}">
        <p14:creationId xmlns:p14="http://schemas.microsoft.com/office/powerpoint/2010/main" val="260960004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480"/>
            <a:ext cx="2142680" cy="1264920"/>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p:cNvSpPr>
          <p:nvPr>
            <p:ph type="pic" idx="1"/>
          </p:nvPr>
        </p:nvSpPr>
        <p:spPr>
          <a:xfrm>
            <a:off x="2858610" y="838201"/>
            <a:ext cx="5904390" cy="5500456"/>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457200" y="2133600"/>
            <a:ext cx="2139696" cy="424281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18288"/>
            <a:ext cx="2895600" cy="329184"/>
          </a:xfrm>
          <a:prstGeom prst="rect">
            <a:avLst/>
          </a:prstGeom>
        </p:spPr>
        <p:txBody>
          <a:bodyPr/>
          <a:lstStyle/>
          <a:p>
            <a:endParaRPr lang="en-US"/>
          </a:p>
        </p:txBody>
      </p:sp>
      <p:sp>
        <p:nvSpPr>
          <p:cNvPr id="6" name="Footer Placeholder 5"/>
          <p:cNvSpPr>
            <a:spLocks noGrp="1"/>
          </p:cNvSpPr>
          <p:nvPr>
            <p:ph type="ftr" sz="quarter" idx="11"/>
          </p:nvPr>
        </p:nvSpPr>
        <p:spPr>
          <a:xfrm>
            <a:off x="3429000" y="18288"/>
            <a:ext cx="4114800" cy="329184"/>
          </a:xfrm>
          <a:prstGeom prst="rect">
            <a:avLst/>
          </a:prstGeom>
        </p:spPr>
        <p:txBody>
          <a:bodyPr/>
          <a:lstStyle/>
          <a:p>
            <a:pPr algn="r"/>
            <a:endParaRPr lang="en-US" dirty="0"/>
          </a:p>
        </p:txBody>
      </p:sp>
      <p:sp>
        <p:nvSpPr>
          <p:cNvPr id="7" name="Slide Number Placeholder 6"/>
          <p:cNvSpPr>
            <a:spLocks noGrp="1"/>
          </p:cNvSpPr>
          <p:nvPr>
            <p:ph type="sldNum" sz="quarter" idx="12"/>
          </p:nvPr>
        </p:nvSpPr>
        <p:spPr/>
        <p:txBody>
          <a:bodyPr/>
          <a:lstStyle/>
          <a:p>
            <a:fld id="{0CFEC368-1D7A-4F81-ABF6-AE0E36BAF64C}" type="slidenum">
              <a:rPr lang="en-US" smtClean="0"/>
              <a:pPr/>
              <a:t>‹#›</a:t>
            </a:fld>
            <a:endParaRPr lang="en-US"/>
          </a:p>
        </p:txBody>
      </p:sp>
    </p:spTree>
    <p:extLst>
      <p:ext uri="{BB962C8B-B14F-4D97-AF65-F5344CB8AC3E}">
        <p14:creationId xmlns:p14="http://schemas.microsoft.com/office/powerpoint/2010/main" val="11576439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18288"/>
            <a:ext cx="2895600" cy="329184"/>
          </a:xfrm>
          <a:prstGeom prst="rect">
            <a:avLst/>
          </a:prstGeom>
        </p:spPr>
        <p:txBody>
          <a:bodyPr/>
          <a:lstStyle/>
          <a:p>
            <a:endParaRPr lang="en-US"/>
          </a:p>
        </p:txBody>
      </p:sp>
      <p:sp>
        <p:nvSpPr>
          <p:cNvPr id="5" name="Footer Placeholder 4"/>
          <p:cNvSpPr>
            <a:spLocks noGrp="1"/>
          </p:cNvSpPr>
          <p:nvPr>
            <p:ph type="ftr" sz="quarter" idx="11"/>
          </p:nvPr>
        </p:nvSpPr>
        <p:spPr>
          <a:xfrm>
            <a:off x="3429000" y="18288"/>
            <a:ext cx="4114800" cy="329184"/>
          </a:xfrm>
          <a:prstGeom prst="rect">
            <a:avLst/>
          </a:prstGeom>
        </p:spPr>
        <p:txBody>
          <a:bodyPr/>
          <a:lstStyle/>
          <a:p>
            <a:pPr algn="r"/>
            <a:endParaRPr lang="en-US" dirty="0"/>
          </a:p>
        </p:txBody>
      </p:sp>
      <p:sp>
        <p:nvSpPr>
          <p:cNvPr id="6" name="Slide Number Placeholder 5"/>
          <p:cNvSpPr>
            <a:spLocks noGrp="1"/>
          </p:cNvSpPr>
          <p:nvPr>
            <p:ph type="sldNum" sz="quarter" idx="12"/>
          </p:nvPr>
        </p:nvSpPr>
        <p:spPr/>
        <p:txBody>
          <a:bodyPr/>
          <a:lstStyle/>
          <a:p>
            <a:fld id="{0CFEC368-1D7A-4F81-ABF6-AE0E36BAF64C}" type="slidenum">
              <a:rPr lang="en-US" smtClean="0"/>
              <a:pPr/>
              <a:t>‹#›</a:t>
            </a:fld>
            <a:endParaRPr lang="en-US"/>
          </a:p>
        </p:txBody>
      </p:sp>
    </p:spTree>
    <p:extLst>
      <p:ext uri="{BB962C8B-B14F-4D97-AF65-F5344CB8AC3E}">
        <p14:creationId xmlns:p14="http://schemas.microsoft.com/office/powerpoint/2010/main" val="43696297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609600"/>
            <a:ext cx="2057400" cy="5867400"/>
          </a:xfrm>
        </p:spPr>
        <p:txBody>
          <a:bodyPr vert="eaVert" anchor="b"/>
          <a:lstStyle/>
          <a:p>
            <a:r>
              <a:rPr lang="en-US"/>
              <a:t>Click to edit Master title style</a:t>
            </a:r>
            <a:endParaRPr lang="en-US" dirty="0"/>
          </a:p>
        </p:txBody>
      </p:sp>
      <p:sp>
        <p:nvSpPr>
          <p:cNvPr id="3" name="Vertical Text Placeholder 2"/>
          <p:cNvSpPr>
            <a:spLocks noGrp="1"/>
          </p:cNvSpPr>
          <p:nvPr>
            <p:ph type="body" orient="vert" idx="1"/>
          </p:nvPr>
        </p:nvSpPr>
        <p:spPr>
          <a:xfrm>
            <a:off x="457200" y="609600"/>
            <a:ext cx="60198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457200" y="18288"/>
            <a:ext cx="2895600" cy="329184"/>
          </a:xfrm>
          <a:prstGeom prst="rect">
            <a:avLst/>
          </a:prstGeom>
        </p:spPr>
        <p:txBody>
          <a:bodyPr/>
          <a:lstStyle/>
          <a:p>
            <a:endParaRPr lang="en-US"/>
          </a:p>
        </p:txBody>
      </p:sp>
      <p:sp>
        <p:nvSpPr>
          <p:cNvPr id="5" name="Footer Placeholder 4"/>
          <p:cNvSpPr>
            <a:spLocks noGrp="1"/>
          </p:cNvSpPr>
          <p:nvPr>
            <p:ph type="ftr" sz="quarter" idx="11"/>
          </p:nvPr>
        </p:nvSpPr>
        <p:spPr>
          <a:xfrm>
            <a:off x="3429000" y="18288"/>
            <a:ext cx="4114800" cy="329184"/>
          </a:xfrm>
          <a:prstGeom prst="rect">
            <a:avLst/>
          </a:prstGeom>
        </p:spPr>
        <p:txBody>
          <a:bodyPr/>
          <a:lstStyle/>
          <a:p>
            <a:pPr algn="r"/>
            <a:endParaRPr lang="en-US" dirty="0"/>
          </a:p>
        </p:txBody>
      </p:sp>
      <p:sp>
        <p:nvSpPr>
          <p:cNvPr id="6" name="Slide Number Placeholder 5"/>
          <p:cNvSpPr>
            <a:spLocks noGrp="1"/>
          </p:cNvSpPr>
          <p:nvPr>
            <p:ph type="sldNum" sz="quarter" idx="12"/>
          </p:nvPr>
        </p:nvSpPr>
        <p:spPr/>
        <p:txBody>
          <a:bodyPr/>
          <a:lstStyle/>
          <a:p>
            <a:fld id="{0CFEC368-1D7A-4F81-ABF6-AE0E36BAF64C}" type="slidenum">
              <a:rPr lang="en-US" smtClean="0"/>
              <a:pPr/>
              <a:t>‹#›</a:t>
            </a:fld>
            <a:endParaRPr lang="en-US"/>
          </a:p>
        </p:txBody>
      </p:sp>
    </p:spTree>
    <p:extLst>
      <p:ext uri="{BB962C8B-B14F-4D97-AF65-F5344CB8AC3E}">
        <p14:creationId xmlns:p14="http://schemas.microsoft.com/office/powerpoint/2010/main" val="107422469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ar-EG"/>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endParaRPr lang="ar-EG"/>
          </a:p>
        </p:txBody>
      </p:sp>
      <p:sp>
        <p:nvSpPr>
          <p:cNvPr id="4" name="Rectangle 6"/>
          <p:cNvSpPr>
            <a:spLocks noGrp="1" noChangeArrowheads="1"/>
          </p:cNvSpPr>
          <p:nvPr>
            <p:ph type="sldNum" sz="quarter" idx="10"/>
          </p:nvPr>
        </p:nvSpPr>
        <p:spPr>
          <a:ln/>
        </p:spPr>
        <p:txBody>
          <a:bodyPr/>
          <a:lstStyle>
            <a:lvl1pPr>
              <a:defRPr/>
            </a:lvl1pPr>
          </a:lstStyle>
          <a:p>
            <a:pPr>
              <a:defRPr/>
            </a:pPr>
            <a:fld id="{7A0073FA-EB90-4B62-8CA6-77DE7C83D7C6}" type="slidenum">
              <a:rPr lang="ar-SA" altLang="ja-JP"/>
              <a:pPr>
                <a:defRPr/>
              </a:pPr>
              <a:t>‹#›</a:t>
            </a:fld>
            <a:endParaRPr lang="en-US" altLang="ja-JP"/>
          </a:p>
        </p:txBody>
      </p:sp>
    </p:spTree>
    <p:extLst>
      <p:ext uri="{BB962C8B-B14F-4D97-AF65-F5344CB8AC3E}">
        <p14:creationId xmlns:p14="http://schemas.microsoft.com/office/powerpoint/2010/main" val="109663416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33400" y="51620"/>
            <a:ext cx="8350250" cy="819150"/>
          </a:xfrm>
        </p:spPr>
        <p:txBody>
          <a:bodyPr/>
          <a:lstStyle/>
          <a:p>
            <a:r>
              <a:rPr lang="en-US" dirty="0"/>
              <a:t>Click to edit Master title style</a:t>
            </a:r>
            <a:endParaRPr lang="ar-EG"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r-EG"/>
          </a:p>
        </p:txBody>
      </p:sp>
      <p:sp>
        <p:nvSpPr>
          <p:cNvPr id="4" name="Rectangle 6"/>
          <p:cNvSpPr>
            <a:spLocks noGrp="1" noChangeArrowheads="1"/>
          </p:cNvSpPr>
          <p:nvPr>
            <p:ph type="sldNum" sz="quarter" idx="10"/>
          </p:nvPr>
        </p:nvSpPr>
        <p:spPr>
          <a:ln/>
        </p:spPr>
        <p:txBody>
          <a:bodyPr/>
          <a:lstStyle>
            <a:lvl1pPr>
              <a:defRPr/>
            </a:lvl1pPr>
          </a:lstStyle>
          <a:p>
            <a:pPr>
              <a:defRPr/>
            </a:pPr>
            <a:fld id="{CA524589-E062-4A27-A027-BA3627A04636}" type="slidenum">
              <a:rPr lang="ar-SA" altLang="ja-JP"/>
              <a:pPr>
                <a:defRPr/>
              </a:pPr>
              <a:t>‹#›</a:t>
            </a:fld>
            <a:endParaRPr lang="en-US" altLang="ja-JP"/>
          </a:p>
        </p:txBody>
      </p:sp>
    </p:spTree>
    <p:extLst>
      <p:ext uri="{BB962C8B-B14F-4D97-AF65-F5344CB8AC3E}">
        <p14:creationId xmlns:p14="http://schemas.microsoft.com/office/powerpoint/2010/main" val="63319598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r">
              <a:defRPr sz="4000" b="1" cap="all"/>
            </a:lvl1pPr>
          </a:lstStyle>
          <a:p>
            <a:r>
              <a:rPr lang="en-US"/>
              <a:t>Click to edit Master title style</a:t>
            </a:r>
            <a:endParaRPr lang="ar-EG"/>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6"/>
          <p:cNvSpPr>
            <a:spLocks noGrp="1" noChangeArrowheads="1"/>
          </p:cNvSpPr>
          <p:nvPr>
            <p:ph type="sldNum" sz="quarter" idx="10"/>
          </p:nvPr>
        </p:nvSpPr>
        <p:spPr>
          <a:ln/>
        </p:spPr>
        <p:txBody>
          <a:bodyPr/>
          <a:lstStyle>
            <a:lvl1pPr>
              <a:defRPr/>
            </a:lvl1pPr>
          </a:lstStyle>
          <a:p>
            <a:pPr>
              <a:defRPr/>
            </a:pPr>
            <a:fld id="{739C46DE-22C0-407B-B2CF-1A13C803F040}" type="slidenum">
              <a:rPr lang="ar-SA" altLang="ja-JP"/>
              <a:pPr>
                <a:defRPr/>
              </a:pPr>
              <a:t>‹#›</a:t>
            </a:fld>
            <a:endParaRPr lang="en-US" altLang="ja-JP"/>
          </a:p>
        </p:txBody>
      </p:sp>
    </p:spTree>
    <p:extLst>
      <p:ext uri="{BB962C8B-B14F-4D97-AF65-F5344CB8AC3E}">
        <p14:creationId xmlns:p14="http://schemas.microsoft.com/office/powerpoint/2010/main" val="286901531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ar-EG"/>
          </a:p>
        </p:txBody>
      </p:sp>
      <p:sp>
        <p:nvSpPr>
          <p:cNvPr id="3" name="Content Placeholder 2"/>
          <p:cNvSpPr>
            <a:spLocks noGrp="1"/>
          </p:cNvSpPr>
          <p:nvPr>
            <p:ph sz="half" idx="1"/>
          </p:nvPr>
        </p:nvSpPr>
        <p:spPr>
          <a:xfrm>
            <a:off x="247650" y="806450"/>
            <a:ext cx="424815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r-EG"/>
          </a:p>
        </p:txBody>
      </p:sp>
      <p:sp>
        <p:nvSpPr>
          <p:cNvPr id="4" name="Content Placeholder 3"/>
          <p:cNvSpPr>
            <a:spLocks noGrp="1"/>
          </p:cNvSpPr>
          <p:nvPr>
            <p:ph sz="half" idx="2"/>
          </p:nvPr>
        </p:nvSpPr>
        <p:spPr>
          <a:xfrm>
            <a:off x="4648200" y="806450"/>
            <a:ext cx="424815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r-EG"/>
          </a:p>
        </p:txBody>
      </p:sp>
      <p:sp>
        <p:nvSpPr>
          <p:cNvPr id="5" name="Rectangle 6"/>
          <p:cNvSpPr>
            <a:spLocks noGrp="1" noChangeArrowheads="1"/>
          </p:cNvSpPr>
          <p:nvPr>
            <p:ph type="sldNum" sz="quarter" idx="10"/>
          </p:nvPr>
        </p:nvSpPr>
        <p:spPr>
          <a:ln/>
        </p:spPr>
        <p:txBody>
          <a:bodyPr/>
          <a:lstStyle>
            <a:lvl1pPr>
              <a:defRPr/>
            </a:lvl1pPr>
          </a:lstStyle>
          <a:p>
            <a:pPr>
              <a:defRPr/>
            </a:pPr>
            <a:fld id="{899BD10E-3CE7-4946-8078-87D47129396D}" type="slidenum">
              <a:rPr lang="ar-SA" altLang="ja-JP"/>
              <a:pPr>
                <a:defRPr/>
              </a:pPr>
              <a:t>‹#›</a:t>
            </a:fld>
            <a:endParaRPr lang="en-US" altLang="ja-JP"/>
          </a:p>
        </p:txBody>
      </p:sp>
    </p:spTree>
    <p:extLst>
      <p:ext uri="{BB962C8B-B14F-4D97-AF65-F5344CB8AC3E}">
        <p14:creationId xmlns:p14="http://schemas.microsoft.com/office/powerpoint/2010/main" val="272930267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84"/>
            <a:ext cx="8229600" cy="936104"/>
          </a:xfrm>
        </p:spPr>
        <p:txBody>
          <a:bodyPr/>
          <a:lstStyle>
            <a:lvl1pPr>
              <a:defRPr/>
            </a:lvl1pPr>
          </a:lstStyle>
          <a:p>
            <a:r>
              <a:rPr lang="en-US"/>
              <a:t>Click to edit Master title style</a:t>
            </a:r>
            <a:endParaRPr lang="ar-EG"/>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r-EG"/>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r-EG"/>
          </a:p>
        </p:txBody>
      </p:sp>
      <p:sp>
        <p:nvSpPr>
          <p:cNvPr id="7" name="Rectangle 6"/>
          <p:cNvSpPr>
            <a:spLocks noGrp="1" noChangeArrowheads="1"/>
          </p:cNvSpPr>
          <p:nvPr>
            <p:ph type="sldNum" sz="quarter" idx="10"/>
          </p:nvPr>
        </p:nvSpPr>
        <p:spPr>
          <a:ln/>
        </p:spPr>
        <p:txBody>
          <a:bodyPr/>
          <a:lstStyle>
            <a:lvl1pPr>
              <a:defRPr/>
            </a:lvl1pPr>
          </a:lstStyle>
          <a:p>
            <a:pPr>
              <a:defRPr/>
            </a:pPr>
            <a:fld id="{71D6F146-05BA-4749-BC6E-FBC1C34AE116}" type="slidenum">
              <a:rPr lang="ar-SA" altLang="ja-JP"/>
              <a:pPr>
                <a:defRPr/>
              </a:pPr>
              <a:t>‹#›</a:t>
            </a:fld>
            <a:endParaRPr lang="en-US" altLang="ja-JP"/>
          </a:p>
        </p:txBody>
      </p:sp>
    </p:spTree>
    <p:extLst>
      <p:ext uri="{BB962C8B-B14F-4D97-AF65-F5344CB8AC3E}">
        <p14:creationId xmlns:p14="http://schemas.microsoft.com/office/powerpoint/2010/main" val="422636383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ar-EG"/>
          </a:p>
        </p:txBody>
      </p:sp>
      <p:sp>
        <p:nvSpPr>
          <p:cNvPr id="3" name="Rectangle 6"/>
          <p:cNvSpPr>
            <a:spLocks noGrp="1" noChangeArrowheads="1"/>
          </p:cNvSpPr>
          <p:nvPr>
            <p:ph type="sldNum" sz="quarter" idx="10"/>
          </p:nvPr>
        </p:nvSpPr>
        <p:spPr>
          <a:ln/>
        </p:spPr>
        <p:txBody>
          <a:bodyPr/>
          <a:lstStyle>
            <a:lvl1pPr>
              <a:defRPr/>
            </a:lvl1pPr>
          </a:lstStyle>
          <a:p>
            <a:pPr>
              <a:defRPr/>
            </a:pPr>
            <a:fld id="{47D79D4B-0281-46A7-B91B-3B870C30D353}" type="slidenum">
              <a:rPr lang="ar-SA" altLang="ja-JP"/>
              <a:pPr>
                <a:defRPr/>
              </a:pPr>
              <a:t>‹#›</a:t>
            </a:fld>
            <a:endParaRPr lang="en-US" altLang="ja-JP"/>
          </a:p>
        </p:txBody>
      </p:sp>
    </p:spTree>
    <p:extLst>
      <p:ext uri="{BB962C8B-B14F-4D97-AF65-F5344CB8AC3E}">
        <p14:creationId xmlns:p14="http://schemas.microsoft.com/office/powerpoint/2010/main" val="354191135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sldNum" sz="quarter" idx="10"/>
          </p:nvPr>
        </p:nvSpPr>
        <p:spPr>
          <a:ln/>
        </p:spPr>
        <p:txBody>
          <a:bodyPr/>
          <a:lstStyle>
            <a:lvl1pPr>
              <a:defRPr/>
            </a:lvl1pPr>
          </a:lstStyle>
          <a:p>
            <a:pPr>
              <a:defRPr/>
            </a:pPr>
            <a:fld id="{CB0421D8-5F58-4343-A04C-B31E7B470771}" type="slidenum">
              <a:rPr lang="ar-SA" altLang="ja-JP"/>
              <a:pPr>
                <a:defRPr/>
              </a:pPr>
              <a:t>‹#›</a:t>
            </a:fld>
            <a:endParaRPr lang="en-US" altLang="ja-JP"/>
          </a:p>
        </p:txBody>
      </p:sp>
    </p:spTree>
    <p:extLst>
      <p:ext uri="{BB962C8B-B14F-4D97-AF65-F5344CB8AC3E}">
        <p14:creationId xmlns:p14="http://schemas.microsoft.com/office/powerpoint/2010/main" val="37112370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4" name="Chevron 16">
            <a:extLst>
              <a:ext uri="{FF2B5EF4-FFF2-40B4-BE49-F238E27FC236}">
                <a16:creationId xmlns:a16="http://schemas.microsoft.com/office/drawing/2014/main" id="{D9D20258-1276-4C90-811A-2A1D296A3541}"/>
              </a:ext>
            </a:extLst>
          </p:cNvPr>
          <p:cNvSpPr/>
          <p:nvPr/>
        </p:nvSpPr>
        <p:spPr>
          <a:xfrm>
            <a:off x="3636963" y="3005138"/>
            <a:ext cx="182562"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fontAlgn="auto">
              <a:spcBef>
                <a:spcPts val="0"/>
              </a:spcBef>
              <a:spcAft>
                <a:spcPts val="0"/>
              </a:spcAft>
              <a:defRPr/>
            </a:pPr>
            <a:endParaRPr lang="en-US"/>
          </a:p>
        </p:txBody>
      </p:sp>
      <p:sp>
        <p:nvSpPr>
          <p:cNvPr id="5" name="Chevron 18">
            <a:extLst>
              <a:ext uri="{FF2B5EF4-FFF2-40B4-BE49-F238E27FC236}">
                <a16:creationId xmlns:a16="http://schemas.microsoft.com/office/drawing/2014/main" id="{EAAABD35-43B2-49CD-A71A-6AFD9035CB20}"/>
              </a:ext>
            </a:extLst>
          </p:cNvPr>
          <p:cNvSpPr/>
          <p:nvPr/>
        </p:nvSpPr>
        <p:spPr>
          <a:xfrm>
            <a:off x="3449638" y="3005138"/>
            <a:ext cx="18415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fontAlgn="auto">
              <a:spcBef>
                <a:spcPts val="0"/>
              </a:spcBef>
              <a:spcAft>
                <a:spcPts val="0"/>
              </a:spcAft>
              <a:defRPr/>
            </a:pPr>
            <a:endParaRPr lang="en-US"/>
          </a:p>
        </p:txBody>
      </p:sp>
      <p:sp>
        <p:nvSpPr>
          <p:cNvPr id="2" name="Title 1"/>
          <p:cNvSpPr>
            <a:spLocks noGrp="1"/>
          </p:cNvSpPr>
          <p:nvPr>
            <p:ph type="title"/>
          </p:nvPr>
        </p:nvSpPr>
        <p:spPr>
          <a:xfrm>
            <a:off x="722376" y="1059712"/>
            <a:ext cx="7772400" cy="1828800"/>
          </a:xfrm>
        </p:spPr>
        <p:txBody>
          <a:bodyPr anchor="b"/>
          <a:lstStyle>
            <a:lvl1pPr algn="r">
              <a:buNone/>
              <a:defRPr sz="4800" b="1" cap="none" baseline="0">
                <a:effectLst>
                  <a:outerShdw blurRad="31750" dist="25400" dir="5400000" algn="tl" rotWithShape="0">
                    <a:srgbClr val="000000">
                      <a:alpha val="25000"/>
                    </a:srgbClr>
                  </a:outerShdw>
                </a:effectLst>
              </a:defRPr>
            </a:lvl1pPr>
            <a:extLst/>
          </a:lstStyle>
          <a:p>
            <a:r>
              <a:rPr lang="en-US"/>
              <a:t>Click to edit Master title style</a:t>
            </a:r>
          </a:p>
        </p:txBody>
      </p:sp>
      <p:sp>
        <p:nvSpPr>
          <p:cNvPr id="3" name="Text Placeholder 2"/>
          <p:cNvSpPr>
            <a:spLocks noGrp="1"/>
          </p:cNvSpPr>
          <p:nvPr>
            <p:ph type="body" idx="1"/>
          </p:nvPr>
        </p:nvSpPr>
        <p:spPr>
          <a:xfrm>
            <a:off x="3922713" y="2931712"/>
            <a:ext cx="4572000" cy="1454888"/>
          </a:xfrm>
        </p:spPr>
        <p:txBody>
          <a:bodyPr/>
          <a:lstStyle>
            <a:lvl1pPr marL="0" indent="0" algn="l">
              <a:buNone/>
              <a:defRPr sz="23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a:t>Click to edit Master text styles</a:t>
            </a:r>
          </a:p>
        </p:txBody>
      </p:sp>
      <p:sp>
        <p:nvSpPr>
          <p:cNvPr id="6" name="Date Placeholder 3">
            <a:extLst>
              <a:ext uri="{FF2B5EF4-FFF2-40B4-BE49-F238E27FC236}">
                <a16:creationId xmlns:a16="http://schemas.microsoft.com/office/drawing/2014/main" id="{8E550609-C30E-4C9E-AE7D-B50D230FD7DC}"/>
              </a:ext>
            </a:extLst>
          </p:cNvPr>
          <p:cNvSpPr>
            <a:spLocks noGrp="1"/>
          </p:cNvSpPr>
          <p:nvPr>
            <p:ph type="dt" sz="half" idx="10"/>
          </p:nvPr>
        </p:nvSpPr>
        <p:spPr/>
        <p:txBody>
          <a:bodyPr/>
          <a:lstStyle>
            <a:lvl1pPr>
              <a:defRPr smtClean="0"/>
            </a:lvl1pPr>
            <a:extLst/>
          </a:lstStyle>
          <a:p>
            <a:pPr>
              <a:defRPr/>
            </a:pPr>
            <a:fld id="{3A2B324F-7DD0-4E53-9909-8BBBD7E259A3}" type="datetime1">
              <a:rPr lang="en-US"/>
              <a:pPr>
                <a:defRPr/>
              </a:pPr>
              <a:t>5/25/2023</a:t>
            </a:fld>
            <a:endParaRPr lang="en-US"/>
          </a:p>
        </p:txBody>
      </p:sp>
      <p:sp>
        <p:nvSpPr>
          <p:cNvPr id="7" name="Footer Placeholder 4">
            <a:extLst>
              <a:ext uri="{FF2B5EF4-FFF2-40B4-BE49-F238E27FC236}">
                <a16:creationId xmlns:a16="http://schemas.microsoft.com/office/drawing/2014/main" id="{920443C0-1E29-4553-8E17-8CBB826866A9}"/>
              </a:ext>
            </a:extLst>
          </p:cNvPr>
          <p:cNvSpPr>
            <a:spLocks noGrp="1"/>
          </p:cNvSpPr>
          <p:nvPr>
            <p:ph type="ftr" sz="quarter" idx="11"/>
          </p:nvPr>
        </p:nvSpPr>
        <p:spPr/>
        <p:txBody>
          <a:bodyPr/>
          <a:lstStyle>
            <a:lvl1pPr>
              <a:defRPr/>
            </a:lvl1pPr>
            <a:extLst/>
          </a:lstStyle>
          <a:p>
            <a:pPr>
              <a:defRPr/>
            </a:pPr>
            <a:r>
              <a:rPr lang="en-US"/>
              <a:t>© Copyright 1992-2014 by Pearson Education, Inc. All Rights Reserved.</a:t>
            </a:r>
          </a:p>
        </p:txBody>
      </p:sp>
      <p:sp>
        <p:nvSpPr>
          <p:cNvPr id="8" name="Slide Number Placeholder 5">
            <a:extLst>
              <a:ext uri="{FF2B5EF4-FFF2-40B4-BE49-F238E27FC236}">
                <a16:creationId xmlns:a16="http://schemas.microsoft.com/office/drawing/2014/main" id="{3D2E521F-B8E9-4C80-A86A-5D62F916F0DC}"/>
              </a:ext>
            </a:extLst>
          </p:cNvPr>
          <p:cNvSpPr>
            <a:spLocks noGrp="1"/>
          </p:cNvSpPr>
          <p:nvPr>
            <p:ph type="sldNum" sz="quarter" idx="12"/>
          </p:nvPr>
        </p:nvSpPr>
        <p:spPr/>
        <p:txBody>
          <a:bodyPr/>
          <a:lstStyle>
            <a:lvl1pPr>
              <a:defRPr/>
            </a:lvl1pPr>
          </a:lstStyle>
          <a:p>
            <a:fld id="{84A1345C-B63E-4368-8275-624EB3E9FF48}" type="slidenum">
              <a:rPr lang="en-US" altLang="en-US"/>
              <a:pPr/>
              <a:t>‹#›</a:t>
            </a:fld>
            <a:endParaRPr lang="en-US" altLang="en-US"/>
          </a:p>
        </p:txBody>
      </p:sp>
    </p:spTree>
    <p:extLst>
      <p:ext uri="{BB962C8B-B14F-4D97-AF65-F5344CB8AC3E}">
        <p14:creationId xmlns:p14="http://schemas.microsoft.com/office/powerpoint/2010/main" val="2583575780"/>
      </p:ext>
    </p:extLst>
  </p:cSld>
  <p:clrMapOvr>
    <a:overrideClrMapping bg1="dk1" tx1="lt1" bg2="dk2" tx2="lt2" accent1="accent1" accent2="accent2" accent3="accent3" accent4="accent4" accent5="accent5" accent6="accent6" hlink="hlink" folHlink="folHlink"/>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r">
              <a:defRPr sz="2000" b="1"/>
            </a:lvl1pPr>
          </a:lstStyle>
          <a:p>
            <a:r>
              <a:rPr lang="en-US"/>
              <a:t>Click to edit Master title style</a:t>
            </a:r>
            <a:endParaRPr lang="ar-EG"/>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r-EG"/>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6"/>
          <p:cNvSpPr>
            <a:spLocks noGrp="1" noChangeArrowheads="1"/>
          </p:cNvSpPr>
          <p:nvPr>
            <p:ph type="sldNum" sz="quarter" idx="10"/>
          </p:nvPr>
        </p:nvSpPr>
        <p:spPr>
          <a:ln/>
        </p:spPr>
        <p:txBody>
          <a:bodyPr/>
          <a:lstStyle>
            <a:lvl1pPr>
              <a:defRPr/>
            </a:lvl1pPr>
          </a:lstStyle>
          <a:p>
            <a:pPr>
              <a:defRPr/>
            </a:pPr>
            <a:fld id="{6B797F5E-9858-415D-B437-B71D8FBC26E3}" type="slidenum">
              <a:rPr lang="ar-SA" altLang="ja-JP"/>
              <a:pPr>
                <a:defRPr/>
              </a:pPr>
              <a:t>‹#›</a:t>
            </a:fld>
            <a:endParaRPr lang="en-US" altLang="ja-JP"/>
          </a:p>
        </p:txBody>
      </p:sp>
    </p:spTree>
    <p:extLst>
      <p:ext uri="{BB962C8B-B14F-4D97-AF65-F5344CB8AC3E}">
        <p14:creationId xmlns:p14="http://schemas.microsoft.com/office/powerpoint/2010/main" val="360928459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r">
              <a:defRPr sz="2000" b="1"/>
            </a:lvl1pPr>
          </a:lstStyle>
          <a:p>
            <a:r>
              <a:rPr lang="en-US"/>
              <a:t>Click to edit Master title style</a:t>
            </a:r>
            <a:endParaRPr lang="ar-EG"/>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ar-EG"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6"/>
          <p:cNvSpPr>
            <a:spLocks noGrp="1" noChangeArrowheads="1"/>
          </p:cNvSpPr>
          <p:nvPr>
            <p:ph type="sldNum" sz="quarter" idx="10"/>
          </p:nvPr>
        </p:nvSpPr>
        <p:spPr>
          <a:ln/>
        </p:spPr>
        <p:txBody>
          <a:bodyPr/>
          <a:lstStyle>
            <a:lvl1pPr>
              <a:defRPr/>
            </a:lvl1pPr>
          </a:lstStyle>
          <a:p>
            <a:pPr>
              <a:defRPr/>
            </a:pPr>
            <a:fld id="{6ED6CF6E-1A62-4F32-AA20-325BD91289AE}" type="slidenum">
              <a:rPr lang="ar-SA" altLang="ja-JP"/>
              <a:pPr>
                <a:defRPr/>
              </a:pPr>
              <a:t>‹#›</a:t>
            </a:fld>
            <a:endParaRPr lang="en-US" altLang="ja-JP"/>
          </a:p>
        </p:txBody>
      </p:sp>
    </p:spTree>
    <p:extLst>
      <p:ext uri="{BB962C8B-B14F-4D97-AF65-F5344CB8AC3E}">
        <p14:creationId xmlns:p14="http://schemas.microsoft.com/office/powerpoint/2010/main" val="43094826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ar-EG"/>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r-EG"/>
          </a:p>
        </p:txBody>
      </p:sp>
      <p:sp>
        <p:nvSpPr>
          <p:cNvPr id="4" name="Rectangle 6"/>
          <p:cNvSpPr>
            <a:spLocks noGrp="1" noChangeArrowheads="1"/>
          </p:cNvSpPr>
          <p:nvPr>
            <p:ph type="sldNum" sz="quarter" idx="10"/>
          </p:nvPr>
        </p:nvSpPr>
        <p:spPr>
          <a:ln/>
        </p:spPr>
        <p:txBody>
          <a:bodyPr/>
          <a:lstStyle>
            <a:lvl1pPr>
              <a:defRPr/>
            </a:lvl1pPr>
          </a:lstStyle>
          <a:p>
            <a:pPr>
              <a:defRPr/>
            </a:pPr>
            <a:fld id="{FE76112E-6F9C-40CB-AD9B-E0F7F91E29AF}" type="slidenum">
              <a:rPr lang="ar-SA" altLang="ja-JP"/>
              <a:pPr>
                <a:defRPr/>
              </a:pPr>
              <a:t>‹#›</a:t>
            </a:fld>
            <a:endParaRPr lang="en-US" altLang="ja-JP"/>
          </a:p>
        </p:txBody>
      </p:sp>
    </p:spTree>
    <p:extLst>
      <p:ext uri="{BB962C8B-B14F-4D97-AF65-F5344CB8AC3E}">
        <p14:creationId xmlns:p14="http://schemas.microsoft.com/office/powerpoint/2010/main" val="223287965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34175" y="95250"/>
            <a:ext cx="2162175" cy="6267450"/>
          </a:xfrm>
        </p:spPr>
        <p:txBody>
          <a:bodyPr vert="eaVert"/>
          <a:lstStyle/>
          <a:p>
            <a:r>
              <a:rPr lang="en-US"/>
              <a:t>Click to edit Master title style</a:t>
            </a:r>
            <a:endParaRPr lang="ar-EG"/>
          </a:p>
        </p:txBody>
      </p:sp>
      <p:sp>
        <p:nvSpPr>
          <p:cNvPr id="3" name="Vertical Text Placeholder 2"/>
          <p:cNvSpPr>
            <a:spLocks noGrp="1"/>
          </p:cNvSpPr>
          <p:nvPr>
            <p:ph type="body" orient="vert" idx="1"/>
          </p:nvPr>
        </p:nvSpPr>
        <p:spPr>
          <a:xfrm>
            <a:off x="247650" y="95250"/>
            <a:ext cx="6334125" cy="6267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r-EG"/>
          </a:p>
        </p:txBody>
      </p:sp>
      <p:sp>
        <p:nvSpPr>
          <p:cNvPr id="4" name="Rectangle 6"/>
          <p:cNvSpPr>
            <a:spLocks noGrp="1" noChangeArrowheads="1"/>
          </p:cNvSpPr>
          <p:nvPr>
            <p:ph type="sldNum" sz="quarter" idx="10"/>
          </p:nvPr>
        </p:nvSpPr>
        <p:spPr>
          <a:ln/>
        </p:spPr>
        <p:txBody>
          <a:bodyPr/>
          <a:lstStyle>
            <a:lvl1pPr>
              <a:defRPr/>
            </a:lvl1pPr>
          </a:lstStyle>
          <a:p>
            <a:pPr>
              <a:defRPr/>
            </a:pPr>
            <a:fld id="{0BE8005B-ADAB-4FC5-8428-2539F74F7A36}" type="slidenum">
              <a:rPr lang="ar-SA" altLang="ja-JP"/>
              <a:pPr>
                <a:defRPr/>
              </a:pPr>
              <a:t>‹#›</a:t>
            </a:fld>
            <a:endParaRPr lang="en-US" altLang="ja-JP"/>
          </a:p>
        </p:txBody>
      </p:sp>
    </p:spTree>
    <p:extLst>
      <p:ext uri="{BB962C8B-B14F-4D97-AF65-F5344CB8AC3E}">
        <p14:creationId xmlns:p14="http://schemas.microsoft.com/office/powerpoint/2010/main" val="110834043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60350" y="95250"/>
            <a:ext cx="8223250" cy="577850"/>
          </a:xfrm>
        </p:spPr>
        <p:txBody>
          <a:bodyPr/>
          <a:lstStyle/>
          <a:p>
            <a:r>
              <a:rPr lang="en-US"/>
              <a:t>Click to edit Master title style</a:t>
            </a:r>
            <a:endParaRPr lang="ar-EG"/>
          </a:p>
        </p:txBody>
      </p:sp>
      <p:sp>
        <p:nvSpPr>
          <p:cNvPr id="3" name="Text Placeholder 2"/>
          <p:cNvSpPr>
            <a:spLocks noGrp="1"/>
          </p:cNvSpPr>
          <p:nvPr>
            <p:ph type="body" sz="half" idx="1"/>
          </p:nvPr>
        </p:nvSpPr>
        <p:spPr>
          <a:xfrm>
            <a:off x="247650" y="806450"/>
            <a:ext cx="4248150" cy="55562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r-EG"/>
          </a:p>
        </p:txBody>
      </p:sp>
      <p:sp>
        <p:nvSpPr>
          <p:cNvPr id="4" name="Content Placeholder 3"/>
          <p:cNvSpPr>
            <a:spLocks noGrp="1"/>
          </p:cNvSpPr>
          <p:nvPr>
            <p:ph sz="half" idx="2"/>
          </p:nvPr>
        </p:nvSpPr>
        <p:spPr>
          <a:xfrm>
            <a:off x="4648200" y="806450"/>
            <a:ext cx="4248150" cy="55562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r-EG"/>
          </a:p>
        </p:txBody>
      </p:sp>
      <p:sp>
        <p:nvSpPr>
          <p:cNvPr id="5" name="Rectangle 6"/>
          <p:cNvSpPr>
            <a:spLocks noGrp="1" noChangeArrowheads="1"/>
          </p:cNvSpPr>
          <p:nvPr>
            <p:ph type="sldNum" sz="quarter" idx="10"/>
          </p:nvPr>
        </p:nvSpPr>
        <p:spPr>
          <a:ln/>
        </p:spPr>
        <p:txBody>
          <a:bodyPr/>
          <a:lstStyle>
            <a:lvl1pPr>
              <a:defRPr/>
            </a:lvl1pPr>
          </a:lstStyle>
          <a:p>
            <a:pPr>
              <a:defRPr/>
            </a:pPr>
            <a:fld id="{F56A25D0-0B84-4BC7-8FA0-5A8BF76CF2A3}" type="slidenum">
              <a:rPr lang="ar-SA" altLang="ja-JP"/>
              <a:pPr>
                <a:defRPr/>
              </a:pPr>
              <a:t>‹#›</a:t>
            </a:fld>
            <a:endParaRPr lang="en-US" altLang="ja-JP"/>
          </a:p>
        </p:txBody>
      </p:sp>
    </p:spTree>
    <p:extLst>
      <p:ext uri="{BB962C8B-B14F-4D97-AF65-F5344CB8AC3E}">
        <p14:creationId xmlns:p14="http://schemas.microsoft.com/office/powerpoint/2010/main" val="387360739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1447800" y="1295400"/>
            <a:ext cx="6932613" cy="2114550"/>
          </a:xfrm>
        </p:spPr>
        <p:txBody>
          <a:bodyPr/>
          <a:lstStyle/>
          <a:p>
            <a:r>
              <a:rPr lang="en-US"/>
              <a:t>Click to edit Master title style</a:t>
            </a:r>
          </a:p>
        </p:txBody>
      </p:sp>
      <p:sp>
        <p:nvSpPr>
          <p:cNvPr id="3" name="Rectangle 2"/>
          <p:cNvSpPr>
            <a:spLocks noGrp="1" noChangeArrowheads="1"/>
          </p:cNvSpPr>
          <p:nvPr>
            <p:ph type="dt" idx="10"/>
          </p:nvPr>
        </p:nvSpPr>
        <p:spPr>
          <a:ln/>
        </p:spPr>
        <p:txBody>
          <a:bodyPr/>
          <a:lstStyle>
            <a:lvl1pPr>
              <a:defRPr/>
            </a:lvl1pPr>
          </a:lstStyle>
          <a:p>
            <a:pPr>
              <a:defRPr/>
            </a:pPr>
            <a:endParaRPr lang="en-GB" dirty="0"/>
          </a:p>
        </p:txBody>
      </p:sp>
      <p:sp>
        <p:nvSpPr>
          <p:cNvPr id="4" name="Rectangle 3"/>
          <p:cNvSpPr>
            <a:spLocks noGrp="1" noChangeArrowheads="1"/>
          </p:cNvSpPr>
          <p:nvPr>
            <p:ph type="ftr" idx="11"/>
          </p:nvPr>
        </p:nvSpPr>
        <p:spPr>
          <a:ln/>
        </p:spPr>
        <p:txBody>
          <a:bodyPr/>
          <a:lstStyle>
            <a:lvl1pPr>
              <a:defRPr/>
            </a:lvl1pPr>
          </a:lstStyle>
          <a:p>
            <a:pPr>
              <a:defRPr/>
            </a:pPr>
            <a:endParaRPr lang="en-GB" dirty="0"/>
          </a:p>
        </p:txBody>
      </p:sp>
      <p:sp>
        <p:nvSpPr>
          <p:cNvPr id="5" name="Rectangle 4"/>
          <p:cNvSpPr>
            <a:spLocks noGrp="1" noChangeArrowheads="1"/>
          </p:cNvSpPr>
          <p:nvPr>
            <p:ph type="sldNum" idx="12"/>
          </p:nvPr>
        </p:nvSpPr>
        <p:spPr>
          <a:ln/>
        </p:spPr>
        <p:txBody>
          <a:bodyPr/>
          <a:lstStyle>
            <a:lvl1pPr>
              <a:defRPr/>
            </a:lvl1pPr>
          </a:lstStyle>
          <a:p>
            <a:fld id="{ED1A932D-9458-453E-9B13-28249827DA9A}" type="slidenum">
              <a:rPr lang="en-GB" altLang="en-US"/>
              <a:pPr/>
              <a:t>‹#›</a:t>
            </a:fld>
            <a:endParaRPr lang="en-GB" altLang="en-US"/>
          </a:p>
        </p:txBody>
      </p:sp>
    </p:spTree>
    <p:extLst>
      <p:ext uri="{BB962C8B-B14F-4D97-AF65-F5344CB8AC3E}">
        <p14:creationId xmlns:p14="http://schemas.microsoft.com/office/powerpoint/2010/main" val="98217601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22960" y="758952"/>
            <a:ext cx="7543800" cy="3566160"/>
          </a:xfrm>
        </p:spPr>
        <p:txBody>
          <a:bodyPr anchor="b">
            <a:normAutofit/>
          </a:bodyPr>
          <a:lstStyle>
            <a:lvl1pPr algn="l">
              <a:lnSpc>
                <a:spcPct val="85000"/>
              </a:lnSpc>
              <a:defRPr sz="6000" spc="-38"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825038" y="4455621"/>
            <a:ext cx="7543800" cy="1143000"/>
          </a:xfrm>
        </p:spPr>
        <p:txBody>
          <a:bodyPr lIns="91440" rIns="91440">
            <a:normAutofit/>
          </a:bodyPr>
          <a:lstStyle>
            <a:lvl1pPr marL="0" indent="0" algn="l">
              <a:buNone/>
              <a:defRPr sz="1800" cap="all" spc="150" baseline="0">
                <a:solidFill>
                  <a:schemeClr val="tx2"/>
                </a:solidFill>
                <a:latin typeface="+mj-lt"/>
              </a:defRPr>
            </a:lvl1pPr>
            <a:lvl2pPr marL="342900" indent="0" algn="ctr">
              <a:buNone/>
              <a:defRPr sz="1800"/>
            </a:lvl2pPr>
            <a:lvl3pPr marL="685800" indent="0" algn="ctr">
              <a:buNone/>
              <a:defRPr sz="1800"/>
            </a:lvl3pPr>
            <a:lvl4pPr marL="1028700" indent="0" algn="ctr">
              <a:buNone/>
              <a:defRPr sz="1500"/>
            </a:lvl4pPr>
            <a:lvl5pPr marL="1371600" indent="0" algn="ctr">
              <a:buNone/>
              <a:defRPr sz="1500"/>
            </a:lvl5pPr>
            <a:lvl6pPr marL="1714500" indent="0" algn="ctr">
              <a:buNone/>
              <a:defRPr sz="1500"/>
            </a:lvl6pPr>
            <a:lvl7pPr marL="2057400" indent="0" algn="ctr">
              <a:buNone/>
              <a:defRPr sz="1500"/>
            </a:lvl7pPr>
            <a:lvl8pPr marL="2400300" indent="0" algn="ctr">
              <a:buNone/>
              <a:defRPr sz="1500"/>
            </a:lvl8pPr>
            <a:lvl9pPr marL="2743200" indent="0" algn="ctr">
              <a:buNone/>
              <a:defRPr sz="15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40CDC23-E565-C848-9AF6-12BD09C53D91}" type="datetimeFigureOut">
              <a:rPr lang="en-US" smtClean="0">
                <a:latin typeface="Lucida Sans" charset="0"/>
                <a:ea typeface="ＭＳ Ｐゴシック" charset="0"/>
              </a:rPr>
              <a:pPr/>
              <a:t>5/25/2023</a:t>
            </a:fld>
            <a:endParaRPr lang="en-US">
              <a:latin typeface="Lucida Sans" charset="0"/>
              <a:ea typeface="ＭＳ Ｐゴシック" charset="0"/>
            </a:endParaRPr>
          </a:p>
        </p:txBody>
      </p:sp>
      <p:sp>
        <p:nvSpPr>
          <p:cNvPr id="5" name="Footer Placeholder 4"/>
          <p:cNvSpPr>
            <a:spLocks noGrp="1"/>
          </p:cNvSpPr>
          <p:nvPr>
            <p:ph type="ftr" sz="quarter" idx="11"/>
          </p:nvPr>
        </p:nvSpPr>
        <p:spPr/>
        <p:txBody>
          <a:bodyPr/>
          <a:lstStyle/>
          <a:p>
            <a:endParaRPr lang="en-US">
              <a:latin typeface="Lucida Sans" charset="0"/>
              <a:ea typeface="ＭＳ Ｐゴシック" charset="0"/>
            </a:endParaRPr>
          </a:p>
        </p:txBody>
      </p:sp>
      <p:sp>
        <p:nvSpPr>
          <p:cNvPr id="6" name="Slide Number Placeholder 5"/>
          <p:cNvSpPr>
            <a:spLocks noGrp="1"/>
          </p:cNvSpPr>
          <p:nvPr>
            <p:ph type="sldNum" sz="quarter" idx="12"/>
          </p:nvPr>
        </p:nvSpPr>
        <p:spPr/>
        <p:txBody>
          <a:bodyPr/>
          <a:lstStyle/>
          <a:p>
            <a:fld id="{D07771B2-D7F7-364E-B6F3-F7FE93606BCE}" type="slidenum">
              <a:rPr lang="en-US" smtClean="0">
                <a:latin typeface="Lucida Sans" charset="0"/>
                <a:ea typeface="ＭＳ Ｐゴシック" charset="0"/>
              </a:rPr>
              <a:pPr/>
              <a:t>‹#›</a:t>
            </a:fld>
            <a:endParaRPr lang="en-US">
              <a:latin typeface="Lucida Sans" charset="0"/>
              <a:ea typeface="ＭＳ Ｐゴシック" charset="0"/>
            </a:endParaRPr>
          </a:p>
        </p:txBody>
      </p:sp>
      <p:sp>
        <p:nvSpPr>
          <p:cNvPr id="11" name="Rectangle 10"/>
          <p:cNvSpPr/>
          <p:nvPr userDrawn="1"/>
        </p:nvSpPr>
        <p:spPr>
          <a:xfrm rot="16200000">
            <a:off x="-3406515" y="3331565"/>
            <a:ext cx="6858003" cy="19487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userDrawn="1"/>
        </p:nvSpPr>
        <p:spPr>
          <a:xfrm rot="16200000" flipV="1">
            <a:off x="-3299855" y="3421130"/>
            <a:ext cx="6858003"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8264573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22960" y="159603"/>
            <a:ext cx="7543800" cy="907196"/>
          </a:xfrm>
        </p:spPr>
        <p:txBody>
          <a:bodyPr/>
          <a:lstStyle/>
          <a:p>
            <a:r>
              <a:rPr lang="en-US" dirty="0"/>
              <a:t>Click to edit Master title style</a:t>
            </a:r>
          </a:p>
        </p:txBody>
      </p:sp>
      <p:sp>
        <p:nvSpPr>
          <p:cNvPr id="3" name="Content Placeholder 2"/>
          <p:cNvSpPr>
            <a:spLocks noGrp="1"/>
          </p:cNvSpPr>
          <p:nvPr>
            <p:ph idx="1"/>
          </p:nvPr>
        </p:nvSpPr>
        <p:spPr>
          <a:xfrm>
            <a:off x="822961" y="1600200"/>
            <a:ext cx="7543801" cy="4572000"/>
          </a:xfrm>
        </p:spPr>
        <p:txBody>
          <a:bodyPr/>
          <a:lstStyle>
            <a:lvl1pPr marL="7938" indent="-7938">
              <a:buNone/>
              <a:tabLst/>
              <a:defRPr sz="2800" baseline="0"/>
            </a:lvl1pPr>
            <a:lvl2pPr marL="404813" indent="-254000">
              <a:tabLst/>
              <a:defRPr sz="2400" baseline="0"/>
            </a:lvl2pPr>
            <a:lvl3pPr marL="515938" indent="-228600">
              <a:tabLst/>
              <a:defRPr sz="2000" baseline="0"/>
            </a:lvl3pPr>
            <a:lvl4pPr marL="690563" indent="-265113">
              <a:tabLst/>
              <a:defRPr sz="1600" baseline="0"/>
            </a:lvl4pPr>
            <a:lvl5pPr marL="801688" indent="-239713">
              <a:tabLst/>
              <a:defRPr sz="1400" baseline="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40CDC23-E565-C848-9AF6-12BD09C53D91}" type="datetimeFigureOut">
              <a:rPr lang="en-US" smtClean="0">
                <a:latin typeface="Lucida Sans" charset="0"/>
                <a:ea typeface="ＭＳ Ｐゴシック" charset="0"/>
              </a:rPr>
              <a:pPr/>
              <a:t>5/25/2023</a:t>
            </a:fld>
            <a:endParaRPr lang="en-US">
              <a:latin typeface="Lucida Sans" charset="0"/>
              <a:ea typeface="ＭＳ Ｐゴシック" charset="0"/>
            </a:endParaRPr>
          </a:p>
        </p:txBody>
      </p:sp>
      <p:sp>
        <p:nvSpPr>
          <p:cNvPr id="5" name="Footer Placeholder 4"/>
          <p:cNvSpPr>
            <a:spLocks noGrp="1"/>
          </p:cNvSpPr>
          <p:nvPr>
            <p:ph type="ftr" sz="quarter" idx="11"/>
          </p:nvPr>
        </p:nvSpPr>
        <p:spPr>
          <a:xfrm>
            <a:off x="2764641" y="6705602"/>
            <a:ext cx="3617103" cy="119311"/>
          </a:xfrm>
        </p:spPr>
        <p:txBody>
          <a:bodyPr/>
          <a:lstStyle>
            <a:lvl1pPr>
              <a:defRPr sz="600">
                <a:solidFill>
                  <a:schemeClr val="tx1"/>
                </a:solidFill>
              </a:defRPr>
            </a:lvl1pPr>
          </a:lstStyle>
          <a:p>
            <a:r>
              <a:rPr lang="en-US" smtClean="0">
                <a:solidFill>
                  <a:srgbClr val="000000"/>
                </a:solidFill>
                <a:latin typeface="Lucida Sans" charset="0"/>
                <a:ea typeface="ＭＳ Ｐゴシック" charset="0"/>
              </a:rPr>
              <a:t>Slides adapted from Jure Leskovec</a:t>
            </a:r>
            <a:endParaRPr lang="en-US" sz="525" smtClean="0">
              <a:solidFill>
                <a:srgbClr val="000000"/>
              </a:solidFill>
              <a:latin typeface="Lucida Sans" charset="0"/>
              <a:ea typeface="ＭＳ Ｐゴシック" charset="0"/>
            </a:endParaRPr>
          </a:p>
          <a:p>
            <a:endParaRPr lang="en-US" dirty="0">
              <a:solidFill>
                <a:srgbClr val="000000"/>
              </a:solidFill>
              <a:latin typeface="Lucida Sans" charset="0"/>
              <a:ea typeface="ＭＳ Ｐゴシック" charset="0"/>
            </a:endParaRPr>
          </a:p>
        </p:txBody>
      </p:sp>
      <p:sp>
        <p:nvSpPr>
          <p:cNvPr id="6" name="Slide Number Placeholder 5"/>
          <p:cNvSpPr>
            <a:spLocks noGrp="1"/>
          </p:cNvSpPr>
          <p:nvPr>
            <p:ph type="sldNum" sz="quarter" idx="12"/>
          </p:nvPr>
        </p:nvSpPr>
        <p:spPr/>
        <p:txBody>
          <a:bodyPr/>
          <a:lstStyle/>
          <a:p>
            <a:fld id="{D07771B2-D7F7-364E-B6F3-F7FE93606BCE}" type="slidenum">
              <a:rPr lang="en-US" smtClean="0">
                <a:latin typeface="Lucida Sans" charset="0"/>
                <a:ea typeface="ＭＳ Ｐゴシック" charset="0"/>
              </a:rPr>
              <a:pPr/>
              <a:t>‹#›</a:t>
            </a:fld>
            <a:endParaRPr lang="en-US">
              <a:latin typeface="Lucida Sans" charset="0"/>
              <a:ea typeface="ＭＳ Ｐゴシック" charset="0"/>
            </a:endParaRPr>
          </a:p>
        </p:txBody>
      </p:sp>
    </p:spTree>
    <p:extLst>
      <p:ext uri="{BB962C8B-B14F-4D97-AF65-F5344CB8AC3E}">
        <p14:creationId xmlns:p14="http://schemas.microsoft.com/office/powerpoint/2010/main" val="349716392"/>
      </p:ext>
    </p:extLst>
  </p:cSld>
  <p:clrMapOvr>
    <a:masterClrMapping/>
  </p:clrMapOvr>
  <p:extLst>
    <p:ext uri="{DCECCB84-F9BA-43D5-87BE-67443E8EF086}">
      <p15:sldGuideLst xmlns:p15="http://schemas.microsoft.com/office/powerpoint/2012/main">
        <p15:guide id="1" orient="horz" pos="2160">
          <p15:clr>
            <a:srgbClr val="FBAE40"/>
          </p15:clr>
        </p15:guide>
        <p15:guide id="2" pos="288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22960" y="758952"/>
            <a:ext cx="7543800" cy="3566160"/>
          </a:xfrm>
        </p:spPr>
        <p:txBody>
          <a:bodyPr anchor="b" anchorCtr="0">
            <a:normAutofit/>
          </a:bodyPr>
          <a:lstStyle>
            <a:lvl1pPr>
              <a:lnSpc>
                <a:spcPct val="85000"/>
              </a:lnSpc>
              <a:defRPr sz="6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822960" y="4453128"/>
            <a:ext cx="7543800" cy="1143000"/>
          </a:xfrm>
        </p:spPr>
        <p:txBody>
          <a:bodyPr lIns="91440" rIns="91440" anchor="t" anchorCtr="0">
            <a:normAutofit/>
          </a:bodyPr>
          <a:lstStyle>
            <a:lvl1pPr marL="0" indent="0">
              <a:buNone/>
              <a:defRPr sz="1800" cap="all" spc="150" baseline="0">
                <a:solidFill>
                  <a:schemeClr val="tx2"/>
                </a:solidFill>
                <a:latin typeface="+mj-lt"/>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0CDC23-E565-C848-9AF6-12BD09C53D91}" type="datetimeFigureOut">
              <a:rPr lang="en-US" smtClean="0">
                <a:latin typeface="Lucida Sans" charset="0"/>
                <a:ea typeface="ＭＳ Ｐゴシック" charset="0"/>
              </a:rPr>
              <a:pPr/>
              <a:t>5/25/2023</a:t>
            </a:fld>
            <a:endParaRPr lang="en-US">
              <a:latin typeface="Lucida Sans" charset="0"/>
              <a:ea typeface="ＭＳ Ｐゴシック" charset="0"/>
            </a:endParaRPr>
          </a:p>
        </p:txBody>
      </p:sp>
      <p:sp>
        <p:nvSpPr>
          <p:cNvPr id="5" name="Footer Placeholder 4"/>
          <p:cNvSpPr>
            <a:spLocks noGrp="1"/>
          </p:cNvSpPr>
          <p:nvPr>
            <p:ph type="ftr" sz="quarter" idx="11"/>
          </p:nvPr>
        </p:nvSpPr>
        <p:spPr/>
        <p:txBody>
          <a:bodyPr/>
          <a:lstStyle>
            <a:lvl1pPr>
              <a:defRPr>
                <a:solidFill>
                  <a:schemeClr val="tx1"/>
                </a:solidFill>
              </a:defRPr>
            </a:lvl1pPr>
          </a:lstStyle>
          <a:p>
            <a:endParaRPr lang="en-US" dirty="0">
              <a:solidFill>
                <a:srgbClr val="000000"/>
              </a:solidFill>
              <a:latin typeface="Lucida Sans" charset="0"/>
              <a:ea typeface="ＭＳ Ｐゴシック" charset="0"/>
            </a:endParaRPr>
          </a:p>
        </p:txBody>
      </p:sp>
      <p:sp>
        <p:nvSpPr>
          <p:cNvPr id="6" name="Slide Number Placeholder 5"/>
          <p:cNvSpPr>
            <a:spLocks noGrp="1"/>
          </p:cNvSpPr>
          <p:nvPr>
            <p:ph type="sldNum" sz="quarter" idx="12"/>
          </p:nvPr>
        </p:nvSpPr>
        <p:spPr/>
        <p:txBody>
          <a:bodyPr/>
          <a:lstStyle/>
          <a:p>
            <a:fld id="{D07771B2-D7F7-364E-B6F3-F7FE93606BCE}" type="slidenum">
              <a:rPr lang="en-US" smtClean="0">
                <a:latin typeface="Lucida Sans" charset="0"/>
                <a:ea typeface="ＭＳ Ｐゴシック" charset="0"/>
              </a:rPr>
              <a:pPr/>
              <a:t>‹#›</a:t>
            </a:fld>
            <a:endParaRPr lang="en-US">
              <a:latin typeface="Lucida Sans" charset="0"/>
              <a:ea typeface="ＭＳ Ｐゴシック" charset="0"/>
            </a:endParaRPr>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Rectangle 9"/>
          <p:cNvSpPr/>
          <p:nvPr userDrawn="1"/>
        </p:nvSpPr>
        <p:spPr>
          <a:xfrm rot="16200000">
            <a:off x="-3414010" y="3339060"/>
            <a:ext cx="6858003" cy="17988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userDrawn="1"/>
        </p:nvSpPr>
        <p:spPr>
          <a:xfrm rot="16200000" flipV="1">
            <a:off x="-3329835" y="3406139"/>
            <a:ext cx="6858003"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55432166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822960" y="286604"/>
            <a:ext cx="75438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822960" y="1845735"/>
            <a:ext cx="370332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440" y="1845738"/>
            <a:ext cx="3703320" cy="402335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40CDC23-E565-C848-9AF6-12BD09C53D91}" type="datetimeFigureOut">
              <a:rPr lang="en-US" smtClean="0">
                <a:latin typeface="Lucida Sans" charset="0"/>
                <a:ea typeface="ＭＳ Ｐゴシック" charset="0"/>
              </a:rPr>
              <a:pPr/>
              <a:t>5/25/2023</a:t>
            </a:fld>
            <a:endParaRPr lang="en-US">
              <a:latin typeface="Lucida Sans" charset="0"/>
              <a:ea typeface="ＭＳ Ｐゴシック" charset="0"/>
            </a:endParaRPr>
          </a:p>
        </p:txBody>
      </p:sp>
      <p:sp>
        <p:nvSpPr>
          <p:cNvPr id="6" name="Footer Placeholder 5"/>
          <p:cNvSpPr>
            <a:spLocks noGrp="1"/>
          </p:cNvSpPr>
          <p:nvPr>
            <p:ph type="ftr" sz="quarter" idx="11"/>
          </p:nvPr>
        </p:nvSpPr>
        <p:spPr/>
        <p:txBody>
          <a:bodyPr/>
          <a:lstStyle/>
          <a:p>
            <a:endParaRPr lang="en-US" dirty="0">
              <a:latin typeface="Lucida Sans" charset="0"/>
              <a:ea typeface="ＭＳ Ｐゴシック" charset="0"/>
            </a:endParaRPr>
          </a:p>
        </p:txBody>
      </p:sp>
      <p:sp>
        <p:nvSpPr>
          <p:cNvPr id="7" name="Slide Number Placeholder 6"/>
          <p:cNvSpPr>
            <a:spLocks noGrp="1"/>
          </p:cNvSpPr>
          <p:nvPr>
            <p:ph type="sldNum" sz="quarter" idx="12"/>
          </p:nvPr>
        </p:nvSpPr>
        <p:spPr/>
        <p:txBody>
          <a:bodyPr/>
          <a:lstStyle/>
          <a:p>
            <a:fld id="{D07771B2-D7F7-364E-B6F3-F7FE93606BCE}" type="slidenum">
              <a:rPr lang="en-US" smtClean="0">
                <a:latin typeface="Lucida Sans" charset="0"/>
                <a:ea typeface="ＭＳ Ｐゴシック" charset="0"/>
              </a:rPr>
              <a:pPr/>
              <a:t>‹#›</a:t>
            </a:fld>
            <a:endParaRPr lang="en-US">
              <a:latin typeface="Lucida Sans" charset="0"/>
              <a:ea typeface="ＭＳ Ｐゴシック" charset="0"/>
            </a:endParaRPr>
          </a:p>
        </p:txBody>
      </p:sp>
    </p:spTree>
    <p:extLst>
      <p:ext uri="{BB962C8B-B14F-4D97-AF65-F5344CB8AC3E}">
        <p14:creationId xmlns:p14="http://schemas.microsoft.com/office/powerpoint/2010/main" val="42395935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481328"/>
            <a:ext cx="4038600" cy="4525963"/>
          </a:xfrm>
        </p:spPr>
        <p:txBody>
          <a:bodyPr/>
          <a:lstStyle>
            <a:lvl1pPr>
              <a:defRPr sz="2800"/>
            </a:lvl1pPr>
            <a:lvl2pPr>
              <a:defRPr sz="2400"/>
            </a:lvl2pPr>
            <a:lvl3pPr>
              <a:defRPr sz="2000"/>
            </a:lvl3pPr>
            <a:lvl4pPr>
              <a:defRPr sz="1800"/>
            </a:lvl4pPr>
            <a:lvl5pPr>
              <a:defRPr sz="18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481328"/>
            <a:ext cx="4038600" cy="4525963"/>
          </a:xfrm>
        </p:spPr>
        <p:txBody>
          <a:bodyPr/>
          <a:lstStyle>
            <a:lvl1pPr>
              <a:defRPr sz="2800"/>
            </a:lvl1pPr>
            <a:lvl2pPr>
              <a:defRPr sz="2400"/>
            </a:lvl2pPr>
            <a:lvl3pPr>
              <a:defRPr sz="2000"/>
            </a:lvl3pPr>
            <a:lvl4pPr>
              <a:defRPr sz="1800"/>
            </a:lvl4pPr>
            <a:lvl5pPr>
              <a:defRPr sz="18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7"/>
          <p:cNvSpPr>
            <a:spLocks noGrp="1"/>
          </p:cNvSpPr>
          <p:nvPr>
            <p:ph type="title"/>
          </p:nvPr>
        </p:nvSpPr>
        <p:spPr/>
        <p:txBody>
          <a:bodyPr rtlCol="0"/>
          <a:lstStyle/>
          <a:p>
            <a:r>
              <a:rPr lang="en-US"/>
              <a:t>Click to edit Master title style</a:t>
            </a:r>
          </a:p>
        </p:txBody>
      </p:sp>
      <p:sp>
        <p:nvSpPr>
          <p:cNvPr id="5" name="Date Placeholder 4">
            <a:extLst>
              <a:ext uri="{FF2B5EF4-FFF2-40B4-BE49-F238E27FC236}">
                <a16:creationId xmlns:a16="http://schemas.microsoft.com/office/drawing/2014/main" id="{88AD2BB2-57EE-4BC5-B4A3-79B78E8559AE}"/>
              </a:ext>
            </a:extLst>
          </p:cNvPr>
          <p:cNvSpPr>
            <a:spLocks noGrp="1"/>
          </p:cNvSpPr>
          <p:nvPr>
            <p:ph type="dt" sz="half" idx="10"/>
          </p:nvPr>
        </p:nvSpPr>
        <p:spPr/>
        <p:txBody>
          <a:bodyPr/>
          <a:lstStyle>
            <a:lvl1pPr>
              <a:defRPr smtClean="0"/>
            </a:lvl1pPr>
            <a:extLst/>
          </a:lstStyle>
          <a:p>
            <a:pPr>
              <a:defRPr/>
            </a:pPr>
            <a:fld id="{95513E44-648A-4E70-92B9-7DFC05BFFF14}" type="datetime1">
              <a:rPr lang="en-US"/>
              <a:pPr>
                <a:defRPr/>
              </a:pPr>
              <a:t>5/25/2023</a:t>
            </a:fld>
            <a:endParaRPr lang="en-US"/>
          </a:p>
        </p:txBody>
      </p:sp>
      <p:sp>
        <p:nvSpPr>
          <p:cNvPr id="6" name="Footer Placeholder 5">
            <a:extLst>
              <a:ext uri="{FF2B5EF4-FFF2-40B4-BE49-F238E27FC236}">
                <a16:creationId xmlns:a16="http://schemas.microsoft.com/office/drawing/2014/main" id="{4CA17B79-9248-439F-8956-44249D50136F}"/>
              </a:ext>
            </a:extLst>
          </p:cNvPr>
          <p:cNvSpPr>
            <a:spLocks noGrp="1"/>
          </p:cNvSpPr>
          <p:nvPr>
            <p:ph type="ftr" sz="quarter" idx="11"/>
          </p:nvPr>
        </p:nvSpPr>
        <p:spPr/>
        <p:txBody>
          <a:bodyPr/>
          <a:lstStyle>
            <a:lvl1pPr>
              <a:defRPr/>
            </a:lvl1pPr>
            <a:extLst/>
          </a:lstStyle>
          <a:p>
            <a:pPr>
              <a:defRPr/>
            </a:pPr>
            <a:r>
              <a:rPr lang="en-US"/>
              <a:t>© Copyright 1992-2014 by Pearson Education, Inc. All Rights Reserved.</a:t>
            </a:r>
          </a:p>
        </p:txBody>
      </p:sp>
      <p:sp>
        <p:nvSpPr>
          <p:cNvPr id="7" name="Slide Number Placeholder 6">
            <a:extLst>
              <a:ext uri="{FF2B5EF4-FFF2-40B4-BE49-F238E27FC236}">
                <a16:creationId xmlns:a16="http://schemas.microsoft.com/office/drawing/2014/main" id="{1DA14FD7-2763-454B-B458-B3858EEA9357}"/>
              </a:ext>
            </a:extLst>
          </p:cNvPr>
          <p:cNvSpPr>
            <a:spLocks noGrp="1"/>
          </p:cNvSpPr>
          <p:nvPr>
            <p:ph type="sldNum" sz="quarter" idx="12"/>
          </p:nvPr>
        </p:nvSpPr>
        <p:spPr/>
        <p:txBody>
          <a:bodyPr/>
          <a:lstStyle>
            <a:lvl1pPr>
              <a:defRPr/>
            </a:lvl1pPr>
          </a:lstStyle>
          <a:p>
            <a:fld id="{19855D8A-A903-462E-A441-2290E5BC366B}" type="slidenum">
              <a:rPr lang="en-US" altLang="en-US"/>
              <a:pPr/>
              <a:t>‹#›</a:t>
            </a:fld>
            <a:endParaRPr lang="en-US" altLang="en-US"/>
          </a:p>
        </p:txBody>
      </p:sp>
    </p:spTree>
    <p:extLst>
      <p:ext uri="{BB962C8B-B14F-4D97-AF65-F5344CB8AC3E}">
        <p14:creationId xmlns:p14="http://schemas.microsoft.com/office/powerpoint/2010/main" val="2179993984"/>
      </p:ext>
    </p:extLst>
  </p:cSld>
  <p:clrMapOvr>
    <a:overrideClrMapping bg1="dk1" tx1="lt1" bg2="dk2" tx2="lt2" accent1="accent1" accent2="accent2" accent3="accent3" accent4="accent4" accent5="accent5" accent6="accent6" hlink="hlink" folHlink="folHlink"/>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822960" y="286604"/>
            <a:ext cx="75438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822960" y="1846052"/>
            <a:ext cx="3703320" cy="736283"/>
          </a:xfrm>
        </p:spPr>
        <p:txBody>
          <a:bodyPr lIns="91440" rIns="91440" anchor="ctr">
            <a:normAutofit/>
          </a:bodyPr>
          <a:lstStyle>
            <a:lvl1pPr marL="0" indent="0">
              <a:buNone/>
              <a:defRPr sz="1500" b="0" cap="all" baseline="0">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822960" y="2582335"/>
            <a:ext cx="370332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63440" y="1846052"/>
            <a:ext cx="3703320" cy="736283"/>
          </a:xfrm>
        </p:spPr>
        <p:txBody>
          <a:bodyPr lIns="91440" rIns="91440" anchor="ctr">
            <a:normAutofit/>
          </a:bodyPr>
          <a:lstStyle>
            <a:lvl1pPr marL="0" indent="0">
              <a:buNone/>
              <a:defRPr sz="1500" b="0" cap="all" baseline="0">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63440" y="2582335"/>
            <a:ext cx="370332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40CDC23-E565-C848-9AF6-12BD09C53D91}" type="datetimeFigureOut">
              <a:rPr lang="en-US" smtClean="0">
                <a:latin typeface="Lucida Sans" charset="0"/>
                <a:ea typeface="ＭＳ Ｐゴシック" charset="0"/>
              </a:rPr>
              <a:pPr/>
              <a:t>5/25/2023</a:t>
            </a:fld>
            <a:endParaRPr lang="en-US">
              <a:latin typeface="Lucida Sans" charset="0"/>
              <a:ea typeface="ＭＳ Ｐゴシック" charset="0"/>
            </a:endParaRPr>
          </a:p>
        </p:txBody>
      </p:sp>
      <p:sp>
        <p:nvSpPr>
          <p:cNvPr id="8" name="Footer Placeholder 7"/>
          <p:cNvSpPr>
            <a:spLocks noGrp="1"/>
          </p:cNvSpPr>
          <p:nvPr>
            <p:ph type="ftr" sz="quarter" idx="11"/>
          </p:nvPr>
        </p:nvSpPr>
        <p:spPr/>
        <p:txBody>
          <a:bodyPr/>
          <a:lstStyle/>
          <a:p>
            <a:endParaRPr lang="en-US" dirty="0">
              <a:latin typeface="Lucida Sans" charset="0"/>
              <a:ea typeface="ＭＳ Ｐゴシック" charset="0"/>
            </a:endParaRPr>
          </a:p>
        </p:txBody>
      </p:sp>
      <p:sp>
        <p:nvSpPr>
          <p:cNvPr id="9" name="Slide Number Placeholder 8"/>
          <p:cNvSpPr>
            <a:spLocks noGrp="1"/>
          </p:cNvSpPr>
          <p:nvPr>
            <p:ph type="sldNum" sz="quarter" idx="12"/>
          </p:nvPr>
        </p:nvSpPr>
        <p:spPr/>
        <p:txBody>
          <a:bodyPr/>
          <a:lstStyle/>
          <a:p>
            <a:fld id="{D07771B2-D7F7-364E-B6F3-F7FE93606BCE}" type="slidenum">
              <a:rPr lang="en-US" smtClean="0">
                <a:latin typeface="Lucida Sans" charset="0"/>
                <a:ea typeface="ＭＳ Ｐゴシック" charset="0"/>
              </a:rPr>
              <a:pPr/>
              <a:t>‹#›</a:t>
            </a:fld>
            <a:endParaRPr lang="en-US">
              <a:latin typeface="Lucida Sans" charset="0"/>
              <a:ea typeface="ＭＳ Ｐゴシック" charset="0"/>
            </a:endParaRPr>
          </a:p>
        </p:txBody>
      </p:sp>
    </p:spTree>
    <p:extLst>
      <p:ext uri="{BB962C8B-B14F-4D97-AF65-F5344CB8AC3E}">
        <p14:creationId xmlns:p14="http://schemas.microsoft.com/office/powerpoint/2010/main" val="315023852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22960" y="286605"/>
            <a:ext cx="7543800" cy="805596"/>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40CDC23-E565-C848-9AF6-12BD09C53D91}" type="datetimeFigureOut">
              <a:rPr lang="en-US" smtClean="0">
                <a:latin typeface="Lucida Sans" charset="0"/>
                <a:ea typeface="ＭＳ Ｐゴシック" charset="0"/>
              </a:rPr>
              <a:pPr/>
              <a:t>5/25/2023</a:t>
            </a:fld>
            <a:endParaRPr lang="en-US">
              <a:latin typeface="Lucida Sans" charset="0"/>
              <a:ea typeface="ＭＳ Ｐゴシック" charset="0"/>
            </a:endParaRPr>
          </a:p>
        </p:txBody>
      </p:sp>
      <p:sp>
        <p:nvSpPr>
          <p:cNvPr id="4" name="Footer Placeholder 3"/>
          <p:cNvSpPr>
            <a:spLocks noGrp="1"/>
          </p:cNvSpPr>
          <p:nvPr>
            <p:ph type="ftr" sz="quarter" idx="11"/>
          </p:nvPr>
        </p:nvSpPr>
        <p:spPr/>
        <p:txBody>
          <a:bodyPr/>
          <a:lstStyle/>
          <a:p>
            <a:endParaRPr lang="en-US" dirty="0">
              <a:latin typeface="Lucida Sans" charset="0"/>
              <a:ea typeface="ＭＳ Ｐゴシック" charset="0"/>
            </a:endParaRPr>
          </a:p>
        </p:txBody>
      </p:sp>
      <p:sp>
        <p:nvSpPr>
          <p:cNvPr id="5" name="Slide Number Placeholder 4"/>
          <p:cNvSpPr>
            <a:spLocks noGrp="1"/>
          </p:cNvSpPr>
          <p:nvPr>
            <p:ph type="sldNum" sz="quarter" idx="12"/>
          </p:nvPr>
        </p:nvSpPr>
        <p:spPr/>
        <p:txBody>
          <a:bodyPr/>
          <a:lstStyle/>
          <a:p>
            <a:fld id="{D07771B2-D7F7-364E-B6F3-F7FE93606BCE}" type="slidenum">
              <a:rPr lang="en-US" smtClean="0">
                <a:latin typeface="Lucida Sans" charset="0"/>
                <a:ea typeface="ＭＳ Ｐゴシック" charset="0"/>
              </a:rPr>
              <a:pPr/>
              <a:t>‹#›</a:t>
            </a:fld>
            <a:endParaRPr lang="en-US">
              <a:latin typeface="Lucida Sans" charset="0"/>
              <a:ea typeface="ＭＳ Ｐゴシック" charset="0"/>
            </a:endParaRPr>
          </a:p>
        </p:txBody>
      </p:sp>
    </p:spTree>
    <p:extLst>
      <p:ext uri="{BB962C8B-B14F-4D97-AF65-F5344CB8AC3E}">
        <p14:creationId xmlns:p14="http://schemas.microsoft.com/office/powerpoint/2010/main" val="13699971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5"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594359"/>
            <a:ext cx="2400300" cy="2286000"/>
          </a:xfrm>
        </p:spPr>
        <p:txBody>
          <a:bodyPr anchor="b">
            <a:normAutofit/>
          </a:bodyPr>
          <a:lstStyle>
            <a:lvl1pPr>
              <a:defRPr sz="27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3460239" y="731520"/>
            <a:ext cx="5009393"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42900" y="2926081"/>
            <a:ext cx="2400300" cy="3379124"/>
          </a:xfrm>
        </p:spPr>
        <p:txBody>
          <a:bodyPr lIns="91440" rIns="91440">
            <a:normAutofit/>
          </a:bodyPr>
          <a:lstStyle>
            <a:lvl1pPr marL="0" indent="0">
              <a:buNone/>
              <a:defRPr sz="1125">
                <a:solidFill>
                  <a:srgbClr val="FFFFFF"/>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a:xfrm>
            <a:off x="349136" y="6459787"/>
            <a:ext cx="1963883" cy="365125"/>
          </a:xfrm>
        </p:spPr>
        <p:txBody>
          <a:bodyPr/>
          <a:lstStyle>
            <a:lvl1pPr algn="l">
              <a:defRPr/>
            </a:lvl1pPr>
          </a:lstStyle>
          <a:p>
            <a:fld id="{240CDC23-E565-C848-9AF6-12BD09C53D91}" type="datetimeFigureOut">
              <a:rPr lang="en-US" smtClean="0">
                <a:latin typeface="Lucida Sans" charset="0"/>
                <a:ea typeface="ＭＳ Ｐゴシック" charset="0"/>
              </a:rPr>
              <a:pPr/>
              <a:t>5/25/2023</a:t>
            </a:fld>
            <a:endParaRPr lang="en-US">
              <a:latin typeface="Lucida Sans" charset="0"/>
              <a:ea typeface="ＭＳ Ｐゴシック" charset="0"/>
            </a:endParaRPr>
          </a:p>
        </p:txBody>
      </p:sp>
      <p:sp>
        <p:nvSpPr>
          <p:cNvPr id="6" name="Footer Placeholder 5"/>
          <p:cNvSpPr>
            <a:spLocks noGrp="1"/>
          </p:cNvSpPr>
          <p:nvPr>
            <p:ph type="ftr" sz="quarter" idx="11"/>
          </p:nvPr>
        </p:nvSpPr>
        <p:spPr>
          <a:xfrm>
            <a:off x="3600450" y="6459787"/>
            <a:ext cx="3486150" cy="365125"/>
          </a:xfrm>
        </p:spPr>
        <p:txBody>
          <a:bodyPr/>
          <a:lstStyle>
            <a:lvl1pPr algn="l">
              <a:defRPr>
                <a:solidFill>
                  <a:schemeClr val="tx2"/>
                </a:solidFill>
              </a:defRPr>
            </a:lvl1pPr>
          </a:lstStyle>
          <a:p>
            <a:endParaRPr lang="en-US" dirty="0">
              <a:solidFill>
                <a:srgbClr val="637052"/>
              </a:solidFill>
              <a:latin typeface="Lucida Sans" charset="0"/>
              <a:ea typeface="ＭＳ Ｐゴシック" charset="0"/>
            </a:endParaRPr>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D07771B2-D7F7-364E-B6F3-F7FE93606BCE}" type="slidenum">
              <a:rPr lang="en-US" smtClean="0">
                <a:solidFill>
                  <a:srgbClr val="637052"/>
                </a:solidFill>
                <a:latin typeface="Lucida Sans" charset="0"/>
                <a:ea typeface="ＭＳ Ｐゴシック" charset="0"/>
              </a:rPr>
              <a:pPr/>
              <a:t>‹#›</a:t>
            </a:fld>
            <a:endParaRPr lang="en-US">
              <a:solidFill>
                <a:srgbClr val="637052"/>
              </a:solidFill>
              <a:latin typeface="Lucida Sans" charset="0"/>
              <a:ea typeface="ＭＳ Ｐゴシック" charset="0"/>
            </a:endParaRPr>
          </a:p>
        </p:txBody>
      </p:sp>
    </p:spTree>
    <p:extLst>
      <p:ext uri="{BB962C8B-B14F-4D97-AF65-F5344CB8AC3E}">
        <p14:creationId xmlns:p14="http://schemas.microsoft.com/office/powerpoint/2010/main" val="333821227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40CDC23-E565-C848-9AF6-12BD09C53D91}" type="datetimeFigureOut">
              <a:rPr lang="en-US" smtClean="0">
                <a:latin typeface="Lucida Sans" charset="0"/>
                <a:ea typeface="ＭＳ Ｐゴシック" charset="0"/>
              </a:rPr>
              <a:pPr/>
              <a:t>5/25/2023</a:t>
            </a:fld>
            <a:r>
              <a:rPr lang="en-US" smtClean="0">
                <a:latin typeface="Lucida Sans" charset="0"/>
                <a:ea typeface="ＭＳ Ｐゴシック" charset="0"/>
              </a:rPr>
              <a:t>sss</a:t>
            </a:r>
            <a:endParaRPr lang="en-US" dirty="0">
              <a:latin typeface="Lucida Sans" charset="0"/>
              <a:ea typeface="ＭＳ Ｐゴシック" charset="0"/>
            </a:endParaRPr>
          </a:p>
        </p:txBody>
      </p:sp>
      <p:sp>
        <p:nvSpPr>
          <p:cNvPr id="5" name="Footer Placeholder 4"/>
          <p:cNvSpPr>
            <a:spLocks noGrp="1"/>
          </p:cNvSpPr>
          <p:nvPr>
            <p:ph type="ftr" sz="quarter" idx="11"/>
          </p:nvPr>
        </p:nvSpPr>
        <p:spPr/>
        <p:txBody>
          <a:bodyPr/>
          <a:lstStyle>
            <a:lvl1pPr>
              <a:defRPr>
                <a:solidFill>
                  <a:schemeClr val="tx1"/>
                </a:solidFill>
              </a:defRPr>
            </a:lvl1pPr>
          </a:lstStyle>
          <a:p>
            <a:r>
              <a:rPr lang="en-US" smtClean="0">
                <a:solidFill>
                  <a:srgbClr val="000000"/>
                </a:solidFill>
                <a:latin typeface="Lucida Sans" charset="0"/>
                <a:ea typeface="ＭＳ Ｐゴシック" charset="0"/>
              </a:rPr>
              <a:t>Slides adapted from Jure Leskovec</a:t>
            </a:r>
            <a:endParaRPr lang="en-US" sz="600" dirty="0">
              <a:solidFill>
                <a:srgbClr val="000000"/>
              </a:solidFill>
              <a:latin typeface="Lucida Sans" charset="0"/>
              <a:ea typeface="ＭＳ Ｐゴシック" charset="0"/>
            </a:endParaRPr>
          </a:p>
        </p:txBody>
      </p:sp>
      <p:sp>
        <p:nvSpPr>
          <p:cNvPr id="6" name="Slide Number Placeholder 5"/>
          <p:cNvSpPr>
            <a:spLocks noGrp="1"/>
          </p:cNvSpPr>
          <p:nvPr>
            <p:ph type="sldNum" sz="quarter" idx="12"/>
          </p:nvPr>
        </p:nvSpPr>
        <p:spPr/>
        <p:txBody>
          <a:bodyPr/>
          <a:lstStyle/>
          <a:p>
            <a:fld id="{D07771B2-D7F7-364E-B6F3-F7FE93606BCE}" type="slidenum">
              <a:rPr lang="en-US" smtClean="0">
                <a:latin typeface="Lucida Sans" charset="0"/>
                <a:ea typeface="ＭＳ Ｐゴシック" charset="0"/>
              </a:rPr>
              <a:pPr/>
              <a:t>‹#›</a:t>
            </a:fld>
            <a:endParaRPr lang="en-US">
              <a:latin typeface="Lucida Sans" charset="0"/>
              <a:ea typeface="ＭＳ Ｐゴシック" charset="0"/>
            </a:endParaRPr>
          </a:p>
        </p:txBody>
      </p:sp>
    </p:spTree>
    <p:extLst>
      <p:ext uri="{BB962C8B-B14F-4D97-AF65-F5344CB8AC3E}">
        <p14:creationId xmlns:p14="http://schemas.microsoft.com/office/powerpoint/2010/main" val="33587395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type="title" preserve="1">
  <p:cSld name="1_Title Slide">
    <p:spTree>
      <p:nvGrpSpPr>
        <p:cNvPr id="1" name=""/>
        <p:cNvGrpSpPr/>
        <p:nvPr/>
      </p:nvGrpSpPr>
      <p:grpSpPr>
        <a:xfrm>
          <a:off x="0" y="0"/>
          <a:ext cx="0" cy="0"/>
          <a:chOff x="0" y="0"/>
          <a:chExt cx="0" cy="0"/>
        </a:xfrm>
      </p:grpSpPr>
      <p:sp>
        <p:nvSpPr>
          <p:cNvPr id="205826" name="Rectangle 2"/>
          <p:cNvSpPr>
            <a:spLocks noGrp="1" noChangeArrowheads="1"/>
          </p:cNvSpPr>
          <p:nvPr>
            <p:ph type="ctrTitle"/>
          </p:nvPr>
        </p:nvSpPr>
        <p:spPr>
          <a:xfrm>
            <a:off x="4572000" y="681037"/>
            <a:ext cx="3890964" cy="1731963"/>
          </a:xfrm>
        </p:spPr>
        <p:txBody>
          <a:bodyPr/>
          <a:lstStyle>
            <a:lvl1pPr algn="ctr">
              <a:defRPr sz="2400" b="1"/>
            </a:lvl1pPr>
          </a:lstStyle>
          <a:p>
            <a:r>
              <a:rPr lang="en-US"/>
              <a:t>Click to edit Master title style</a:t>
            </a:r>
            <a:endParaRPr lang="en-US" dirty="0"/>
          </a:p>
        </p:txBody>
      </p:sp>
      <p:sp>
        <p:nvSpPr>
          <p:cNvPr id="205827" name="Rectangle 3"/>
          <p:cNvSpPr>
            <a:spLocks noGrp="1" noChangeArrowheads="1"/>
          </p:cNvSpPr>
          <p:nvPr>
            <p:ph type="subTitle" idx="1"/>
          </p:nvPr>
        </p:nvSpPr>
        <p:spPr>
          <a:xfrm>
            <a:off x="4572000" y="3835400"/>
            <a:ext cx="3886200" cy="2235200"/>
          </a:xfrm>
        </p:spPr>
        <p:txBody>
          <a:bodyPr/>
          <a:lstStyle>
            <a:lvl1pPr marL="0" indent="0" algn="ctr">
              <a:spcBef>
                <a:spcPts val="675"/>
              </a:spcBef>
              <a:buFont typeface="Times" pitchFamily="-65" charset="0"/>
              <a:buNone/>
              <a:defRPr/>
            </a:lvl1pPr>
          </a:lstStyle>
          <a:p>
            <a:r>
              <a:rPr lang="en-US"/>
              <a:t>Click to edit Master subtitle style</a:t>
            </a:r>
            <a:endParaRPr lang="en-US" dirty="0"/>
          </a:p>
        </p:txBody>
      </p:sp>
      <p:sp>
        <p:nvSpPr>
          <p:cNvPr id="5" name="Rectangle 4"/>
          <p:cNvSpPr>
            <a:spLocks noGrp="1" noChangeArrowheads="1"/>
          </p:cNvSpPr>
          <p:nvPr>
            <p:ph type="dt" sz="half" idx="10"/>
          </p:nvPr>
        </p:nvSpPr>
        <p:spPr>
          <a:xfrm>
            <a:off x="7239000" y="6273800"/>
            <a:ext cx="1219200" cy="457200"/>
          </a:xfrm>
        </p:spPr>
        <p:txBody>
          <a:bodyPr anchor="b"/>
          <a:lstStyle>
            <a:lvl1pPr>
              <a:defRPr>
                <a:solidFill>
                  <a:schemeClr val="bg2"/>
                </a:solidFill>
              </a:defRPr>
            </a:lvl1pPr>
          </a:lstStyle>
          <a:p>
            <a:pPr>
              <a:defRPr/>
            </a:pPr>
            <a:endParaRPr lang="en-US" dirty="0">
              <a:solidFill>
                <a:srgbClr val="CCDDEA"/>
              </a:solidFill>
              <a:latin typeface="Lucida Sans" charset="0"/>
              <a:ea typeface="ＭＳ Ｐゴシック" charset="0"/>
            </a:endParaRPr>
          </a:p>
        </p:txBody>
      </p:sp>
      <p:sp>
        <p:nvSpPr>
          <p:cNvPr id="6" name="Rectangle 5"/>
          <p:cNvSpPr>
            <a:spLocks noGrp="1" noChangeArrowheads="1"/>
          </p:cNvSpPr>
          <p:nvPr>
            <p:ph type="ftr" sz="quarter" idx="11"/>
          </p:nvPr>
        </p:nvSpPr>
        <p:spPr>
          <a:xfrm>
            <a:off x="5334000" y="6273800"/>
            <a:ext cx="1905000" cy="457200"/>
          </a:xfrm>
        </p:spPr>
        <p:txBody>
          <a:bodyPr anchor="b"/>
          <a:lstStyle>
            <a:lvl1pPr>
              <a:defRPr>
                <a:solidFill>
                  <a:schemeClr val="bg2"/>
                </a:solidFill>
              </a:defRPr>
            </a:lvl1pPr>
          </a:lstStyle>
          <a:p>
            <a:pPr>
              <a:defRPr/>
            </a:pPr>
            <a:endParaRPr lang="en-US" dirty="0">
              <a:solidFill>
                <a:srgbClr val="CCDDEA"/>
              </a:solidFill>
              <a:latin typeface="Lucida Sans" charset="0"/>
              <a:ea typeface="ＭＳ Ｐゴシック" charset="0"/>
            </a:endParaRPr>
          </a:p>
        </p:txBody>
      </p:sp>
      <p:sp>
        <p:nvSpPr>
          <p:cNvPr id="11" name="Rectangle 6"/>
          <p:cNvSpPr>
            <a:spLocks noGrp="1" noChangeArrowheads="1"/>
          </p:cNvSpPr>
          <p:nvPr>
            <p:ph type="sldNum" sz="quarter" idx="12"/>
          </p:nvPr>
        </p:nvSpPr>
        <p:spPr>
          <a:xfrm>
            <a:off x="4572000" y="6273800"/>
            <a:ext cx="765174" cy="457200"/>
          </a:xfrm>
        </p:spPr>
        <p:txBody>
          <a:bodyPr anchor="b"/>
          <a:lstStyle>
            <a:lvl1pPr>
              <a:defRPr>
                <a:solidFill>
                  <a:schemeClr val="bg2"/>
                </a:solidFill>
              </a:defRPr>
            </a:lvl1pPr>
          </a:lstStyle>
          <a:p>
            <a:fld id="{E74C7FEE-6B48-4643-BCFB-F13B0E13E171}" type="slidenum">
              <a:rPr lang="en-US" smtClean="0">
                <a:solidFill>
                  <a:srgbClr val="CCDDEA"/>
                </a:solidFill>
                <a:latin typeface="Lucida Sans" charset="0"/>
                <a:ea typeface="ＭＳ Ｐゴシック" charset="0"/>
              </a:rPr>
              <a:pPr/>
              <a:t>‹#›</a:t>
            </a:fld>
            <a:endParaRPr lang="en-US" dirty="0">
              <a:solidFill>
                <a:srgbClr val="CCDDEA"/>
              </a:solidFill>
              <a:latin typeface="Lucida Sans" charset="0"/>
              <a:ea typeface="ＭＳ Ｐゴシック" charset="0"/>
            </a:endParaRPr>
          </a:p>
        </p:txBody>
      </p:sp>
    </p:spTree>
    <p:extLst>
      <p:ext uri="{BB962C8B-B14F-4D97-AF65-F5344CB8AC3E}">
        <p14:creationId xmlns:p14="http://schemas.microsoft.com/office/powerpoint/2010/main" val="144669210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04800" y="1671637"/>
            <a:ext cx="4040188"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04800" y="2311400"/>
            <a:ext cx="4040188" cy="3962400"/>
          </a:xfrm>
        </p:spPr>
        <p:txBody>
          <a:bodyPr/>
          <a:lstStyle>
            <a:lvl1pPr>
              <a:defRPr sz="2400"/>
            </a:lvl1pPr>
            <a:lvl2pPr>
              <a:defRPr sz="20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492627" y="1671637"/>
            <a:ext cx="4041775"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492627" y="2311400"/>
            <a:ext cx="4041775" cy="3962400"/>
          </a:xfrm>
        </p:spPr>
        <p:txBody>
          <a:bodyPr/>
          <a:lstStyle>
            <a:lvl1pPr>
              <a:defRPr sz="2400"/>
            </a:lvl1pPr>
            <a:lvl2pPr>
              <a:defRPr sz="20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5"/>
          <p:cNvSpPr>
            <a:spLocks noGrp="1" noChangeArrowheads="1"/>
          </p:cNvSpPr>
          <p:nvPr>
            <p:ph type="dt" sz="half" idx="10"/>
          </p:nvPr>
        </p:nvSpPr>
        <p:spPr>
          <a:xfrm>
            <a:off x="6248400" y="6273800"/>
            <a:ext cx="1981200" cy="457200"/>
          </a:xfrm>
          <a:ln/>
        </p:spPr>
        <p:txBody>
          <a:bodyPr/>
          <a:lstStyle>
            <a:lvl1pPr>
              <a:defRPr/>
            </a:lvl1pPr>
          </a:lstStyle>
          <a:p>
            <a:pPr>
              <a:defRPr/>
            </a:pPr>
            <a:endParaRPr lang="en-US">
              <a:latin typeface="Lucida Sans" charset="0"/>
              <a:ea typeface="ＭＳ Ｐゴシック" charset="0"/>
            </a:endParaRPr>
          </a:p>
        </p:txBody>
      </p:sp>
      <p:sp>
        <p:nvSpPr>
          <p:cNvPr id="8" name="Rectangle 6"/>
          <p:cNvSpPr>
            <a:spLocks noGrp="1" noChangeArrowheads="1"/>
          </p:cNvSpPr>
          <p:nvPr>
            <p:ph type="ftr" sz="quarter" idx="11"/>
          </p:nvPr>
        </p:nvSpPr>
        <p:spPr>
          <a:xfrm>
            <a:off x="2819400" y="6273800"/>
            <a:ext cx="2895600" cy="457200"/>
          </a:xfrm>
          <a:ln/>
        </p:spPr>
        <p:txBody>
          <a:bodyPr/>
          <a:lstStyle>
            <a:lvl1pPr>
              <a:defRPr/>
            </a:lvl1pPr>
          </a:lstStyle>
          <a:p>
            <a:pPr>
              <a:defRPr/>
            </a:pPr>
            <a:endParaRPr lang="en-US">
              <a:latin typeface="Lucida Sans" charset="0"/>
              <a:ea typeface="ＭＳ Ｐゴシック" charset="0"/>
            </a:endParaRPr>
          </a:p>
        </p:txBody>
      </p:sp>
      <p:sp>
        <p:nvSpPr>
          <p:cNvPr id="9" name="Rectangle 7"/>
          <p:cNvSpPr>
            <a:spLocks noGrp="1" noChangeArrowheads="1"/>
          </p:cNvSpPr>
          <p:nvPr>
            <p:ph type="sldNum" sz="quarter" idx="12"/>
          </p:nvPr>
        </p:nvSpPr>
        <p:spPr>
          <a:ln/>
        </p:spPr>
        <p:txBody>
          <a:bodyPr/>
          <a:lstStyle>
            <a:lvl1pPr>
              <a:defRPr/>
            </a:lvl1pPr>
          </a:lstStyle>
          <a:p>
            <a:fld id="{231C68C3-6089-F349-9232-42643877B0CF}" type="slidenum">
              <a:rPr lang="en-US" smtClean="0">
                <a:latin typeface="Lucida Sans" charset="0"/>
                <a:ea typeface="ＭＳ Ｐゴシック" charset="0"/>
              </a:rPr>
              <a:pPr/>
              <a:t>‹#›</a:t>
            </a:fld>
            <a:endParaRPr lang="en-US">
              <a:latin typeface="Lucida Sans" charset="0"/>
              <a:ea typeface="ＭＳ Ｐゴシック" charset="0"/>
            </a:endParaRPr>
          </a:p>
        </p:txBody>
      </p:sp>
      <p:sp>
        <p:nvSpPr>
          <p:cNvPr id="10" name="Rectangle 2"/>
          <p:cNvSpPr>
            <a:spLocks noChangeArrowheads="1"/>
          </p:cNvSpPr>
          <p:nvPr userDrawn="1"/>
        </p:nvSpPr>
        <p:spPr bwMode="auto">
          <a:xfrm rot="5400000">
            <a:off x="-3406143" y="3406142"/>
            <a:ext cx="6858001" cy="45719"/>
          </a:xfrm>
          <a:prstGeom prst="rect">
            <a:avLst/>
          </a:prstGeom>
          <a:solidFill>
            <a:srgbClr val="A40508"/>
          </a:solidFill>
          <a:ln w="9525">
            <a:solidFill>
              <a:srgbClr val="A4001D"/>
            </a:solidFill>
            <a:miter lim="800000"/>
            <a:headEnd/>
            <a:tailEnd/>
          </a:ln>
          <a:effec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A50021"/>
              </a:solidFill>
              <a:effectLst/>
              <a:uLnTx/>
              <a:uFillTx/>
              <a:latin typeface="Lucida Sans" charset="0"/>
              <a:ea typeface="ＭＳ Ｐゴシック" charset="0"/>
              <a:cs typeface="+mn-cs"/>
            </a:endParaRPr>
          </a:p>
        </p:txBody>
      </p:sp>
      <p:sp>
        <p:nvSpPr>
          <p:cNvPr id="11" name="Title 1"/>
          <p:cNvSpPr>
            <a:spLocks noGrp="1"/>
          </p:cNvSpPr>
          <p:nvPr>
            <p:ph type="title"/>
          </p:nvPr>
        </p:nvSpPr>
        <p:spPr>
          <a:xfrm>
            <a:off x="1371600" y="508000"/>
            <a:ext cx="7467600" cy="990600"/>
          </a:xfrm>
        </p:spPr>
        <p:txBody>
          <a:bodyPr/>
          <a:lstStyle/>
          <a:p>
            <a:r>
              <a:rPr lang="en-US"/>
              <a:t>Click to edit Master title style</a:t>
            </a:r>
            <a:endParaRPr lang="en-US" dirty="0"/>
          </a:p>
        </p:txBody>
      </p:sp>
    </p:spTree>
    <p:extLst>
      <p:ext uri="{BB962C8B-B14F-4D97-AF65-F5344CB8AC3E}">
        <p14:creationId xmlns:p14="http://schemas.microsoft.com/office/powerpoint/2010/main" val="194036514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nd Content over Tex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04800" y="1752601"/>
            <a:ext cx="7772400" cy="21717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04800" y="4076701"/>
            <a:ext cx="7772400" cy="21717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p:cNvSpPr>
            <a:spLocks noGrp="1" noChangeArrowheads="1"/>
          </p:cNvSpPr>
          <p:nvPr>
            <p:ph type="dt" sz="half" idx="10"/>
          </p:nvPr>
        </p:nvSpPr>
        <p:spPr>
          <a:ln/>
        </p:spPr>
        <p:txBody>
          <a:bodyPr/>
          <a:lstStyle>
            <a:lvl1pPr>
              <a:defRPr/>
            </a:lvl1pPr>
          </a:lstStyle>
          <a:p>
            <a:pPr>
              <a:defRPr/>
            </a:pPr>
            <a:endParaRPr lang="en-US">
              <a:latin typeface="Lucida Sans" charset="0"/>
              <a:ea typeface="ＭＳ Ｐゴシック" charset="0"/>
            </a:endParaRPr>
          </a:p>
        </p:txBody>
      </p:sp>
      <p:sp>
        <p:nvSpPr>
          <p:cNvPr id="6" name="Rectangle 6"/>
          <p:cNvSpPr>
            <a:spLocks noGrp="1" noChangeArrowheads="1"/>
          </p:cNvSpPr>
          <p:nvPr>
            <p:ph type="ftr" sz="quarter" idx="11"/>
          </p:nvPr>
        </p:nvSpPr>
        <p:spPr>
          <a:ln/>
        </p:spPr>
        <p:txBody>
          <a:bodyPr/>
          <a:lstStyle>
            <a:lvl1pPr>
              <a:defRPr/>
            </a:lvl1pPr>
          </a:lstStyle>
          <a:p>
            <a:pPr>
              <a:defRPr/>
            </a:pPr>
            <a:endParaRPr lang="en-US">
              <a:latin typeface="Lucida Sans" charset="0"/>
              <a:ea typeface="ＭＳ Ｐゴシック" charset="0"/>
            </a:endParaRPr>
          </a:p>
        </p:txBody>
      </p:sp>
      <p:sp>
        <p:nvSpPr>
          <p:cNvPr id="7" name="Rectangle 7"/>
          <p:cNvSpPr>
            <a:spLocks noGrp="1" noChangeArrowheads="1"/>
          </p:cNvSpPr>
          <p:nvPr>
            <p:ph type="sldNum" sz="quarter" idx="12"/>
          </p:nvPr>
        </p:nvSpPr>
        <p:spPr>
          <a:ln/>
        </p:spPr>
        <p:txBody>
          <a:bodyPr/>
          <a:lstStyle>
            <a:lvl1pPr>
              <a:defRPr/>
            </a:lvl1pPr>
          </a:lstStyle>
          <a:p>
            <a:fld id="{E943D734-B240-FB4D-AF6E-6869FD669100}" type="slidenum">
              <a:rPr lang="en-US" smtClean="0">
                <a:latin typeface="Lucida Sans" charset="0"/>
                <a:ea typeface="ＭＳ Ｐゴシック" charset="0"/>
              </a:rPr>
              <a:pPr/>
              <a:t>‹#›</a:t>
            </a:fld>
            <a:endParaRPr lang="en-US">
              <a:latin typeface="Lucida Sans" charset="0"/>
              <a:ea typeface="ＭＳ Ｐゴシック" charset="0"/>
            </a:endParaRPr>
          </a:p>
        </p:txBody>
      </p:sp>
      <p:sp>
        <p:nvSpPr>
          <p:cNvPr id="9" name="Rectangle 2"/>
          <p:cNvSpPr>
            <a:spLocks noChangeArrowheads="1"/>
          </p:cNvSpPr>
          <p:nvPr userDrawn="1"/>
        </p:nvSpPr>
        <p:spPr bwMode="auto">
          <a:xfrm rot="5400000">
            <a:off x="-3406143" y="3406142"/>
            <a:ext cx="6858001" cy="45719"/>
          </a:xfrm>
          <a:prstGeom prst="rect">
            <a:avLst/>
          </a:prstGeom>
          <a:solidFill>
            <a:srgbClr val="A40508"/>
          </a:solidFill>
          <a:ln w="9525">
            <a:solidFill>
              <a:srgbClr val="A4001D"/>
            </a:solidFill>
            <a:miter lim="800000"/>
            <a:headEnd/>
            <a:tailEnd/>
          </a:ln>
          <a:effec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A50021"/>
              </a:solidFill>
              <a:effectLst/>
              <a:uLnTx/>
              <a:uFillTx/>
              <a:latin typeface="Lucida Sans" charset="0"/>
              <a:ea typeface="ＭＳ Ｐゴシック" charset="0"/>
              <a:cs typeface="+mn-cs"/>
            </a:endParaRPr>
          </a:p>
        </p:txBody>
      </p:sp>
      <p:sp>
        <p:nvSpPr>
          <p:cNvPr id="10" name="Title 1"/>
          <p:cNvSpPr>
            <a:spLocks noGrp="1"/>
          </p:cNvSpPr>
          <p:nvPr>
            <p:ph type="title"/>
          </p:nvPr>
        </p:nvSpPr>
        <p:spPr>
          <a:xfrm>
            <a:off x="1371600" y="508000"/>
            <a:ext cx="7467600" cy="990600"/>
          </a:xfrm>
        </p:spPr>
        <p:txBody>
          <a:bodyPr/>
          <a:lstStyle/>
          <a:p>
            <a:r>
              <a:rPr lang="en-US"/>
              <a:t>Click to edit Master title style</a:t>
            </a:r>
            <a:endParaRPr lang="en-US" dirty="0"/>
          </a:p>
        </p:txBody>
      </p:sp>
    </p:spTree>
    <p:extLst>
      <p:ext uri="{BB962C8B-B14F-4D97-AF65-F5344CB8AC3E}">
        <p14:creationId xmlns:p14="http://schemas.microsoft.com/office/powerpoint/2010/main" val="17212061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endParaRPr lang="en-US">
              <a:latin typeface="Lucida Sans" charset="0"/>
              <a:ea typeface="ＭＳ Ｐゴシック" charset="0"/>
            </a:endParaRPr>
          </a:p>
        </p:txBody>
      </p:sp>
      <p:sp>
        <p:nvSpPr>
          <p:cNvPr id="3" name="Rectangle 6"/>
          <p:cNvSpPr>
            <a:spLocks noGrp="1" noChangeArrowheads="1"/>
          </p:cNvSpPr>
          <p:nvPr>
            <p:ph type="ftr" sz="quarter" idx="11"/>
          </p:nvPr>
        </p:nvSpPr>
        <p:spPr>
          <a:ln/>
        </p:spPr>
        <p:txBody>
          <a:bodyPr/>
          <a:lstStyle>
            <a:lvl1pPr>
              <a:defRPr/>
            </a:lvl1pPr>
          </a:lstStyle>
          <a:p>
            <a:pPr>
              <a:defRPr/>
            </a:pPr>
            <a:endParaRPr lang="en-US">
              <a:latin typeface="Lucida Sans" charset="0"/>
              <a:ea typeface="ＭＳ Ｐゴシック" charset="0"/>
            </a:endParaRPr>
          </a:p>
        </p:txBody>
      </p:sp>
      <p:sp>
        <p:nvSpPr>
          <p:cNvPr id="4" name="Rectangle 7"/>
          <p:cNvSpPr>
            <a:spLocks noGrp="1" noChangeArrowheads="1"/>
          </p:cNvSpPr>
          <p:nvPr>
            <p:ph type="sldNum" sz="quarter" idx="12"/>
          </p:nvPr>
        </p:nvSpPr>
        <p:spPr>
          <a:ln/>
        </p:spPr>
        <p:txBody>
          <a:bodyPr/>
          <a:lstStyle>
            <a:lvl1pPr>
              <a:defRPr/>
            </a:lvl1pPr>
          </a:lstStyle>
          <a:p>
            <a:fld id="{B228E5E2-1321-4548-96C8-615581C5A8C2}" type="slidenum">
              <a:rPr lang="en-US" smtClean="0">
                <a:latin typeface="Lucida Sans" charset="0"/>
                <a:ea typeface="ＭＳ Ｐゴシック" charset="0"/>
              </a:rPr>
              <a:pPr/>
              <a:t>‹#›</a:t>
            </a:fld>
            <a:endParaRPr lang="en-US">
              <a:latin typeface="Lucida Sans" charset="0"/>
              <a:ea typeface="ＭＳ Ｐゴシック" charset="0"/>
            </a:endParaRPr>
          </a:p>
        </p:txBody>
      </p:sp>
    </p:spTree>
    <p:extLst>
      <p:ext uri="{BB962C8B-B14F-4D97-AF65-F5344CB8AC3E}">
        <p14:creationId xmlns:p14="http://schemas.microsoft.com/office/powerpoint/2010/main" val="394790209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2_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04800" y="1671637"/>
            <a:ext cx="4040188"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04800" y="2311400"/>
            <a:ext cx="4040188" cy="3962400"/>
          </a:xfrm>
        </p:spPr>
        <p:txBody>
          <a:bodyPr/>
          <a:lstStyle>
            <a:lvl1pPr>
              <a:defRPr sz="2400"/>
            </a:lvl1pPr>
            <a:lvl2pPr>
              <a:defRPr sz="20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492627" y="1671637"/>
            <a:ext cx="4041775"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492627" y="2311400"/>
            <a:ext cx="4041775" cy="3962400"/>
          </a:xfrm>
        </p:spPr>
        <p:txBody>
          <a:bodyPr/>
          <a:lstStyle>
            <a:lvl1pPr>
              <a:defRPr sz="2400"/>
            </a:lvl1pPr>
            <a:lvl2pPr>
              <a:defRPr sz="20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5"/>
          <p:cNvSpPr>
            <a:spLocks noGrp="1" noChangeArrowheads="1"/>
          </p:cNvSpPr>
          <p:nvPr>
            <p:ph type="dt" sz="half" idx="10"/>
          </p:nvPr>
        </p:nvSpPr>
        <p:spPr>
          <a:xfrm>
            <a:off x="6248400" y="6273800"/>
            <a:ext cx="1981200" cy="457200"/>
          </a:xfrm>
          <a:ln/>
        </p:spPr>
        <p:txBody>
          <a:bodyPr/>
          <a:lstStyle>
            <a:lvl1pPr>
              <a:defRPr/>
            </a:lvl1pPr>
          </a:lstStyle>
          <a:p>
            <a:pPr>
              <a:defRPr/>
            </a:pPr>
            <a:endParaRPr lang="en-US">
              <a:latin typeface="Lucida Sans" charset="0"/>
              <a:ea typeface="ＭＳ Ｐゴシック" charset="0"/>
            </a:endParaRPr>
          </a:p>
        </p:txBody>
      </p:sp>
      <p:sp>
        <p:nvSpPr>
          <p:cNvPr id="8" name="Rectangle 6"/>
          <p:cNvSpPr>
            <a:spLocks noGrp="1" noChangeArrowheads="1"/>
          </p:cNvSpPr>
          <p:nvPr>
            <p:ph type="ftr" sz="quarter" idx="11"/>
          </p:nvPr>
        </p:nvSpPr>
        <p:spPr>
          <a:xfrm>
            <a:off x="2819400" y="6273800"/>
            <a:ext cx="2895600" cy="457200"/>
          </a:xfrm>
          <a:ln/>
        </p:spPr>
        <p:txBody>
          <a:bodyPr/>
          <a:lstStyle>
            <a:lvl1pPr>
              <a:defRPr/>
            </a:lvl1pPr>
          </a:lstStyle>
          <a:p>
            <a:pPr>
              <a:defRPr/>
            </a:pPr>
            <a:endParaRPr lang="en-US">
              <a:latin typeface="Lucida Sans" charset="0"/>
              <a:ea typeface="ＭＳ Ｐゴシック" charset="0"/>
            </a:endParaRPr>
          </a:p>
        </p:txBody>
      </p:sp>
      <p:sp>
        <p:nvSpPr>
          <p:cNvPr id="9" name="Rectangle 7"/>
          <p:cNvSpPr>
            <a:spLocks noGrp="1" noChangeArrowheads="1"/>
          </p:cNvSpPr>
          <p:nvPr>
            <p:ph type="sldNum" sz="quarter" idx="12"/>
          </p:nvPr>
        </p:nvSpPr>
        <p:spPr>
          <a:ln/>
        </p:spPr>
        <p:txBody>
          <a:bodyPr/>
          <a:lstStyle>
            <a:lvl1pPr>
              <a:defRPr/>
            </a:lvl1pPr>
          </a:lstStyle>
          <a:p>
            <a:fld id="{231C68C3-6089-F349-9232-42643877B0CF}" type="slidenum">
              <a:rPr lang="en-US" smtClean="0">
                <a:latin typeface="Lucida Sans" charset="0"/>
                <a:ea typeface="ＭＳ Ｐゴシック" charset="0"/>
              </a:rPr>
              <a:pPr/>
              <a:t>‹#›</a:t>
            </a:fld>
            <a:endParaRPr lang="en-US">
              <a:latin typeface="Lucida Sans" charset="0"/>
              <a:ea typeface="ＭＳ Ｐゴシック" charset="0"/>
            </a:endParaRPr>
          </a:p>
        </p:txBody>
      </p:sp>
      <p:sp>
        <p:nvSpPr>
          <p:cNvPr id="10" name="Rectangle 2"/>
          <p:cNvSpPr>
            <a:spLocks noChangeArrowheads="1"/>
          </p:cNvSpPr>
          <p:nvPr userDrawn="1"/>
        </p:nvSpPr>
        <p:spPr bwMode="auto">
          <a:xfrm rot="5400000">
            <a:off x="-3406143" y="3406142"/>
            <a:ext cx="6858001" cy="45719"/>
          </a:xfrm>
          <a:prstGeom prst="rect">
            <a:avLst/>
          </a:prstGeom>
          <a:solidFill>
            <a:srgbClr val="A40508"/>
          </a:solidFill>
          <a:ln w="9525">
            <a:solidFill>
              <a:srgbClr val="A4001D"/>
            </a:solidFill>
            <a:miter lim="800000"/>
            <a:headEnd/>
            <a:tailEnd/>
          </a:ln>
          <a:effec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A50021"/>
              </a:solidFill>
              <a:effectLst/>
              <a:uLnTx/>
              <a:uFillTx/>
              <a:latin typeface="Lucida Sans" charset="0"/>
              <a:ea typeface="ＭＳ Ｐゴシック" charset="0"/>
              <a:cs typeface="+mn-cs"/>
            </a:endParaRPr>
          </a:p>
        </p:txBody>
      </p:sp>
      <p:sp>
        <p:nvSpPr>
          <p:cNvPr id="11" name="Title 1"/>
          <p:cNvSpPr>
            <a:spLocks noGrp="1"/>
          </p:cNvSpPr>
          <p:nvPr>
            <p:ph type="title"/>
          </p:nvPr>
        </p:nvSpPr>
        <p:spPr>
          <a:xfrm>
            <a:off x="1371600" y="508000"/>
            <a:ext cx="7467600" cy="990600"/>
          </a:xfrm>
        </p:spPr>
        <p:txBody>
          <a:bodyPr/>
          <a:lstStyle/>
          <a:p>
            <a:r>
              <a:rPr lang="en-US"/>
              <a:t>Click to edit Master title style</a:t>
            </a:r>
            <a:endParaRPr lang="en-US" dirty="0"/>
          </a:p>
        </p:txBody>
      </p:sp>
    </p:spTree>
    <p:extLst>
      <p:ext uri="{BB962C8B-B14F-4D97-AF65-F5344CB8AC3E}">
        <p14:creationId xmlns:p14="http://schemas.microsoft.com/office/powerpoint/2010/main" val="307833972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_Title and Content over Tex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04800" y="1752601"/>
            <a:ext cx="7772400" cy="21717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04800" y="4076701"/>
            <a:ext cx="7772400" cy="21717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p:cNvSpPr>
            <a:spLocks noGrp="1" noChangeArrowheads="1"/>
          </p:cNvSpPr>
          <p:nvPr>
            <p:ph type="dt" sz="half" idx="10"/>
          </p:nvPr>
        </p:nvSpPr>
        <p:spPr>
          <a:ln/>
        </p:spPr>
        <p:txBody>
          <a:bodyPr/>
          <a:lstStyle>
            <a:lvl1pPr>
              <a:defRPr/>
            </a:lvl1pPr>
          </a:lstStyle>
          <a:p>
            <a:pPr>
              <a:defRPr/>
            </a:pPr>
            <a:endParaRPr lang="en-US">
              <a:latin typeface="Lucida Sans" charset="0"/>
              <a:ea typeface="ＭＳ Ｐゴシック" charset="0"/>
            </a:endParaRPr>
          </a:p>
        </p:txBody>
      </p:sp>
      <p:sp>
        <p:nvSpPr>
          <p:cNvPr id="6" name="Rectangle 6"/>
          <p:cNvSpPr>
            <a:spLocks noGrp="1" noChangeArrowheads="1"/>
          </p:cNvSpPr>
          <p:nvPr>
            <p:ph type="ftr" sz="quarter" idx="11"/>
          </p:nvPr>
        </p:nvSpPr>
        <p:spPr>
          <a:ln/>
        </p:spPr>
        <p:txBody>
          <a:bodyPr/>
          <a:lstStyle>
            <a:lvl1pPr>
              <a:defRPr/>
            </a:lvl1pPr>
          </a:lstStyle>
          <a:p>
            <a:pPr>
              <a:defRPr/>
            </a:pPr>
            <a:endParaRPr lang="en-US">
              <a:latin typeface="Lucida Sans" charset="0"/>
              <a:ea typeface="ＭＳ Ｐゴシック" charset="0"/>
            </a:endParaRPr>
          </a:p>
        </p:txBody>
      </p:sp>
      <p:sp>
        <p:nvSpPr>
          <p:cNvPr id="7" name="Rectangle 7"/>
          <p:cNvSpPr>
            <a:spLocks noGrp="1" noChangeArrowheads="1"/>
          </p:cNvSpPr>
          <p:nvPr>
            <p:ph type="sldNum" sz="quarter" idx="12"/>
          </p:nvPr>
        </p:nvSpPr>
        <p:spPr>
          <a:ln/>
        </p:spPr>
        <p:txBody>
          <a:bodyPr/>
          <a:lstStyle>
            <a:lvl1pPr>
              <a:defRPr/>
            </a:lvl1pPr>
          </a:lstStyle>
          <a:p>
            <a:fld id="{E943D734-B240-FB4D-AF6E-6869FD669100}" type="slidenum">
              <a:rPr lang="en-US" smtClean="0">
                <a:latin typeface="Lucida Sans" charset="0"/>
                <a:ea typeface="ＭＳ Ｐゴシック" charset="0"/>
              </a:rPr>
              <a:pPr/>
              <a:t>‹#›</a:t>
            </a:fld>
            <a:endParaRPr lang="en-US">
              <a:latin typeface="Lucida Sans" charset="0"/>
              <a:ea typeface="ＭＳ Ｐゴシック" charset="0"/>
            </a:endParaRPr>
          </a:p>
        </p:txBody>
      </p:sp>
      <p:sp>
        <p:nvSpPr>
          <p:cNvPr id="9" name="Rectangle 2"/>
          <p:cNvSpPr>
            <a:spLocks noChangeArrowheads="1"/>
          </p:cNvSpPr>
          <p:nvPr userDrawn="1"/>
        </p:nvSpPr>
        <p:spPr bwMode="auto">
          <a:xfrm rot="5400000">
            <a:off x="-3406143" y="3406142"/>
            <a:ext cx="6858001" cy="45719"/>
          </a:xfrm>
          <a:prstGeom prst="rect">
            <a:avLst/>
          </a:prstGeom>
          <a:solidFill>
            <a:srgbClr val="A40508"/>
          </a:solidFill>
          <a:ln w="9525">
            <a:solidFill>
              <a:srgbClr val="A4001D"/>
            </a:solidFill>
            <a:miter lim="800000"/>
            <a:headEnd/>
            <a:tailEnd/>
          </a:ln>
          <a:effec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A50021"/>
              </a:solidFill>
              <a:effectLst/>
              <a:uLnTx/>
              <a:uFillTx/>
              <a:latin typeface="Lucida Sans" charset="0"/>
              <a:ea typeface="ＭＳ Ｐゴシック" charset="0"/>
              <a:cs typeface="+mn-cs"/>
            </a:endParaRPr>
          </a:p>
        </p:txBody>
      </p:sp>
      <p:sp>
        <p:nvSpPr>
          <p:cNvPr id="10" name="Title 1"/>
          <p:cNvSpPr>
            <a:spLocks noGrp="1"/>
          </p:cNvSpPr>
          <p:nvPr>
            <p:ph type="title"/>
          </p:nvPr>
        </p:nvSpPr>
        <p:spPr>
          <a:xfrm>
            <a:off x="1371600" y="508000"/>
            <a:ext cx="7467600" cy="990600"/>
          </a:xfrm>
        </p:spPr>
        <p:txBody>
          <a:bodyPr/>
          <a:lstStyle/>
          <a:p>
            <a:r>
              <a:rPr lang="en-US"/>
              <a:t>Click to edit Master title style</a:t>
            </a:r>
            <a:endParaRPr lang="en-US" dirty="0"/>
          </a:p>
        </p:txBody>
      </p:sp>
    </p:spTree>
    <p:extLst>
      <p:ext uri="{BB962C8B-B14F-4D97-AF65-F5344CB8AC3E}">
        <p14:creationId xmlns:p14="http://schemas.microsoft.com/office/powerpoint/2010/main" val="29618724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8229600" cy="1143000"/>
          </a:xfrm>
        </p:spPr>
        <p:txBody>
          <a:bodyPr/>
          <a:lstStyle>
            <a:lvl1pPr>
              <a:defRPr/>
            </a:lvl1pPr>
            <a:extLst/>
          </a:lstStyle>
          <a:p>
            <a:r>
              <a:rPr lang="en-US"/>
              <a:t>Click to edit Master title style</a:t>
            </a:r>
          </a:p>
        </p:txBody>
      </p:sp>
      <p:sp>
        <p:nvSpPr>
          <p:cNvPr id="3" name="Text Placeholder 2"/>
          <p:cNvSpPr>
            <a:spLocks noGrp="1"/>
          </p:cNvSpPr>
          <p:nvPr>
            <p:ph type="body" idx="1"/>
          </p:nvPr>
        </p:nvSpPr>
        <p:spPr>
          <a:xfrm>
            <a:off x="457200" y="5410200"/>
            <a:ext cx="4040188"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a:r>
              <a:rPr lang="en-US"/>
              <a:t>Click to edit Master text styles</a:t>
            </a:r>
          </a:p>
        </p:txBody>
      </p:sp>
      <p:sp>
        <p:nvSpPr>
          <p:cNvPr id="4" name="Text Placeholder 3"/>
          <p:cNvSpPr>
            <a:spLocks noGrp="1"/>
          </p:cNvSpPr>
          <p:nvPr>
            <p:ph type="body" sz="half" idx="3"/>
          </p:nvPr>
        </p:nvSpPr>
        <p:spPr>
          <a:xfrm>
            <a:off x="4645026" y="5410200"/>
            <a:ext cx="4041775"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a:r>
              <a:rPr lang="en-US"/>
              <a:t>Click to edit Master text styles</a:t>
            </a:r>
          </a:p>
        </p:txBody>
      </p:sp>
      <p:sp>
        <p:nvSpPr>
          <p:cNvPr id="5" name="Content Placeholder 4"/>
          <p:cNvSpPr>
            <a:spLocks noGrp="1"/>
          </p:cNvSpPr>
          <p:nvPr>
            <p:ph sz="quarter" idx="2"/>
          </p:nvPr>
        </p:nvSpPr>
        <p:spPr>
          <a:xfrm>
            <a:off x="457200" y="1444294"/>
            <a:ext cx="4040188" cy="3941763"/>
          </a:xfrm>
          <a:ln>
            <a:noFill/>
            <a:prstDash val="sysDash"/>
            <a:miter lim="800000"/>
          </a:ln>
        </p:spPr>
        <p:txBody>
          <a:bodyPr/>
          <a:lstStyle>
            <a:lvl1pPr>
              <a:defRPr sz="2400"/>
            </a:lvl1pPr>
            <a:lvl2pPr>
              <a:defRPr sz="2000"/>
            </a:lvl2pPr>
            <a:lvl3pPr>
              <a:defRPr sz="1800"/>
            </a:lvl3pPr>
            <a:lvl4pPr>
              <a:defRPr sz="1600"/>
            </a:lvl4pPr>
            <a:lvl5pPr>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45025" y="1444294"/>
            <a:ext cx="4041775" cy="3941763"/>
          </a:xfrm>
          <a:ln>
            <a:noFill/>
            <a:prstDash val="sysDash"/>
            <a:miter lim="800000"/>
          </a:ln>
        </p:spPr>
        <p:txBody>
          <a:bodyPr/>
          <a:lstStyle>
            <a:lvl1pPr>
              <a:spcBef>
                <a:spcPts val="0"/>
              </a:spcBef>
              <a:defRPr sz="2400"/>
            </a:lvl1pPr>
            <a:lvl2pPr>
              <a:defRPr sz="2000"/>
            </a:lvl2pPr>
            <a:lvl3pPr>
              <a:defRPr sz="1800"/>
            </a:lvl3pPr>
            <a:lvl4pPr>
              <a:defRPr sz="1600"/>
            </a:lvl4pPr>
            <a:lvl5pPr>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F83F6E9-398D-454F-8D19-198056021329}"/>
              </a:ext>
            </a:extLst>
          </p:cNvPr>
          <p:cNvSpPr>
            <a:spLocks noGrp="1"/>
          </p:cNvSpPr>
          <p:nvPr>
            <p:ph type="dt" sz="half" idx="10"/>
          </p:nvPr>
        </p:nvSpPr>
        <p:spPr/>
        <p:txBody>
          <a:bodyPr/>
          <a:lstStyle>
            <a:lvl1pPr>
              <a:defRPr smtClean="0"/>
            </a:lvl1pPr>
            <a:extLst/>
          </a:lstStyle>
          <a:p>
            <a:pPr>
              <a:defRPr/>
            </a:pPr>
            <a:fld id="{D01E4843-B0B6-4611-9415-067AD40D6BF3}" type="datetime1">
              <a:rPr lang="en-US"/>
              <a:pPr>
                <a:defRPr/>
              </a:pPr>
              <a:t>5/25/2023</a:t>
            </a:fld>
            <a:endParaRPr lang="en-US"/>
          </a:p>
        </p:txBody>
      </p:sp>
      <p:sp>
        <p:nvSpPr>
          <p:cNvPr id="9" name="Slide Number Placeholder 8">
            <a:extLst>
              <a:ext uri="{FF2B5EF4-FFF2-40B4-BE49-F238E27FC236}">
                <a16:creationId xmlns:a16="http://schemas.microsoft.com/office/drawing/2014/main" id="{C0AD5E64-0AD1-45FA-9DE0-A203B947E40B}"/>
              </a:ext>
            </a:extLst>
          </p:cNvPr>
          <p:cNvSpPr>
            <a:spLocks noGrp="1"/>
          </p:cNvSpPr>
          <p:nvPr>
            <p:ph type="sldNum" sz="quarter" idx="12"/>
          </p:nvPr>
        </p:nvSpPr>
        <p:spPr/>
        <p:txBody>
          <a:bodyPr/>
          <a:lstStyle>
            <a:lvl1pPr>
              <a:defRPr/>
            </a:lvl1pPr>
          </a:lstStyle>
          <a:p>
            <a:fld id="{311DCD9A-B6AE-4FBE-83DA-6939BD2C149D}" type="slidenum">
              <a:rPr lang="en-US" altLang="en-US"/>
              <a:pPr/>
              <a:t>‹#›</a:t>
            </a:fld>
            <a:endParaRPr lang="en-US" altLang="en-US"/>
          </a:p>
        </p:txBody>
      </p:sp>
    </p:spTree>
    <p:extLst>
      <p:ext uri="{BB962C8B-B14F-4D97-AF65-F5344CB8AC3E}">
        <p14:creationId xmlns:p14="http://schemas.microsoft.com/office/powerpoint/2010/main" val="1288386920"/>
      </p:ext>
    </p:extLst>
  </p:cSld>
  <p:clrMapOvr>
    <a:overrideClrMapping bg1="lt1" tx1="dk1" bg2="lt2" tx2="dk2" accent1="accent1" accent2="accent2" accent3="accent3" accent4="accent4" accent5="accent5" accent6="accent6" hlink="hlink" folHlink="folHlink"/>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3_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04800" y="1671637"/>
            <a:ext cx="4040188"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04800" y="2311400"/>
            <a:ext cx="4040188" cy="3962400"/>
          </a:xfrm>
        </p:spPr>
        <p:txBody>
          <a:bodyPr/>
          <a:lstStyle>
            <a:lvl1pPr>
              <a:defRPr sz="2400"/>
            </a:lvl1pPr>
            <a:lvl2pPr>
              <a:defRPr sz="20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492627" y="1671637"/>
            <a:ext cx="4041775"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492627" y="2311400"/>
            <a:ext cx="4041775" cy="3962400"/>
          </a:xfrm>
        </p:spPr>
        <p:txBody>
          <a:bodyPr/>
          <a:lstStyle>
            <a:lvl1pPr>
              <a:defRPr sz="2400"/>
            </a:lvl1pPr>
            <a:lvl2pPr>
              <a:defRPr sz="20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5"/>
          <p:cNvSpPr>
            <a:spLocks noGrp="1" noChangeArrowheads="1"/>
          </p:cNvSpPr>
          <p:nvPr>
            <p:ph type="dt" sz="half" idx="10"/>
          </p:nvPr>
        </p:nvSpPr>
        <p:spPr>
          <a:xfrm>
            <a:off x="6248400" y="6273800"/>
            <a:ext cx="1981200" cy="457200"/>
          </a:xfrm>
          <a:ln/>
        </p:spPr>
        <p:txBody>
          <a:bodyPr/>
          <a:lstStyle>
            <a:lvl1pPr>
              <a:defRPr/>
            </a:lvl1pPr>
          </a:lstStyle>
          <a:p>
            <a:pPr>
              <a:defRPr/>
            </a:pPr>
            <a:endParaRPr lang="en-US">
              <a:latin typeface="Lucida Sans" charset="0"/>
              <a:ea typeface="ＭＳ Ｐゴシック" charset="0"/>
            </a:endParaRPr>
          </a:p>
        </p:txBody>
      </p:sp>
      <p:sp>
        <p:nvSpPr>
          <p:cNvPr id="8" name="Rectangle 6"/>
          <p:cNvSpPr>
            <a:spLocks noGrp="1" noChangeArrowheads="1"/>
          </p:cNvSpPr>
          <p:nvPr>
            <p:ph type="ftr" sz="quarter" idx="11"/>
          </p:nvPr>
        </p:nvSpPr>
        <p:spPr>
          <a:xfrm>
            <a:off x="2819400" y="6273800"/>
            <a:ext cx="2895600" cy="457200"/>
          </a:xfrm>
          <a:ln/>
        </p:spPr>
        <p:txBody>
          <a:bodyPr/>
          <a:lstStyle>
            <a:lvl1pPr>
              <a:defRPr/>
            </a:lvl1pPr>
          </a:lstStyle>
          <a:p>
            <a:pPr>
              <a:defRPr/>
            </a:pPr>
            <a:endParaRPr lang="en-US">
              <a:latin typeface="Lucida Sans" charset="0"/>
              <a:ea typeface="ＭＳ Ｐゴシック" charset="0"/>
            </a:endParaRPr>
          </a:p>
        </p:txBody>
      </p:sp>
      <p:sp>
        <p:nvSpPr>
          <p:cNvPr id="9" name="Rectangle 7"/>
          <p:cNvSpPr>
            <a:spLocks noGrp="1" noChangeArrowheads="1"/>
          </p:cNvSpPr>
          <p:nvPr>
            <p:ph type="sldNum" sz="quarter" idx="12"/>
          </p:nvPr>
        </p:nvSpPr>
        <p:spPr>
          <a:ln/>
        </p:spPr>
        <p:txBody>
          <a:bodyPr/>
          <a:lstStyle>
            <a:lvl1pPr>
              <a:defRPr/>
            </a:lvl1pPr>
          </a:lstStyle>
          <a:p>
            <a:fld id="{231C68C3-6089-F349-9232-42643877B0CF}" type="slidenum">
              <a:rPr lang="en-US" smtClean="0">
                <a:latin typeface="Lucida Sans" charset="0"/>
                <a:ea typeface="ＭＳ Ｐゴシック" charset="0"/>
              </a:rPr>
              <a:pPr/>
              <a:t>‹#›</a:t>
            </a:fld>
            <a:endParaRPr lang="en-US">
              <a:latin typeface="Lucida Sans" charset="0"/>
              <a:ea typeface="ＭＳ Ｐゴシック" charset="0"/>
            </a:endParaRPr>
          </a:p>
        </p:txBody>
      </p:sp>
      <p:sp>
        <p:nvSpPr>
          <p:cNvPr id="10" name="Rectangle 2"/>
          <p:cNvSpPr>
            <a:spLocks noChangeArrowheads="1"/>
          </p:cNvSpPr>
          <p:nvPr userDrawn="1"/>
        </p:nvSpPr>
        <p:spPr bwMode="auto">
          <a:xfrm rot="5400000">
            <a:off x="-3406143" y="3406142"/>
            <a:ext cx="6858001" cy="45719"/>
          </a:xfrm>
          <a:prstGeom prst="rect">
            <a:avLst/>
          </a:prstGeom>
          <a:solidFill>
            <a:srgbClr val="A40508"/>
          </a:solidFill>
          <a:ln w="9525">
            <a:solidFill>
              <a:srgbClr val="A4001D"/>
            </a:solidFill>
            <a:miter lim="800000"/>
            <a:headEnd/>
            <a:tailEnd/>
          </a:ln>
          <a:effec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A50021"/>
              </a:solidFill>
              <a:effectLst/>
              <a:uLnTx/>
              <a:uFillTx/>
              <a:latin typeface="Lucida Sans" charset="0"/>
              <a:ea typeface="ＭＳ Ｐゴシック" charset="0"/>
              <a:cs typeface="+mn-cs"/>
            </a:endParaRPr>
          </a:p>
        </p:txBody>
      </p:sp>
      <p:sp>
        <p:nvSpPr>
          <p:cNvPr id="11" name="Title 1"/>
          <p:cNvSpPr>
            <a:spLocks noGrp="1"/>
          </p:cNvSpPr>
          <p:nvPr>
            <p:ph type="title"/>
          </p:nvPr>
        </p:nvSpPr>
        <p:spPr>
          <a:xfrm>
            <a:off x="1371600" y="508000"/>
            <a:ext cx="7467600" cy="990600"/>
          </a:xfrm>
        </p:spPr>
        <p:txBody>
          <a:bodyPr/>
          <a:lstStyle/>
          <a:p>
            <a:r>
              <a:rPr lang="en-US"/>
              <a:t>Click to edit Master title style</a:t>
            </a:r>
            <a:endParaRPr lang="en-US" dirty="0"/>
          </a:p>
        </p:txBody>
      </p:sp>
    </p:spTree>
    <p:extLst>
      <p:ext uri="{BB962C8B-B14F-4D97-AF65-F5344CB8AC3E}">
        <p14:creationId xmlns:p14="http://schemas.microsoft.com/office/powerpoint/2010/main" val="257959051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2_Title and Content over Tex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04800" y="1752601"/>
            <a:ext cx="7772400" cy="21717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04800" y="4076701"/>
            <a:ext cx="7772400" cy="21717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p:cNvSpPr>
            <a:spLocks noGrp="1" noChangeArrowheads="1"/>
          </p:cNvSpPr>
          <p:nvPr>
            <p:ph type="dt" sz="half" idx="10"/>
          </p:nvPr>
        </p:nvSpPr>
        <p:spPr>
          <a:ln/>
        </p:spPr>
        <p:txBody>
          <a:bodyPr/>
          <a:lstStyle>
            <a:lvl1pPr>
              <a:defRPr/>
            </a:lvl1pPr>
          </a:lstStyle>
          <a:p>
            <a:pPr>
              <a:defRPr/>
            </a:pPr>
            <a:endParaRPr lang="en-US">
              <a:latin typeface="Lucida Sans" charset="0"/>
              <a:ea typeface="ＭＳ Ｐゴシック" charset="0"/>
            </a:endParaRPr>
          </a:p>
        </p:txBody>
      </p:sp>
      <p:sp>
        <p:nvSpPr>
          <p:cNvPr id="6" name="Rectangle 6"/>
          <p:cNvSpPr>
            <a:spLocks noGrp="1" noChangeArrowheads="1"/>
          </p:cNvSpPr>
          <p:nvPr>
            <p:ph type="ftr" sz="quarter" idx="11"/>
          </p:nvPr>
        </p:nvSpPr>
        <p:spPr>
          <a:ln/>
        </p:spPr>
        <p:txBody>
          <a:bodyPr/>
          <a:lstStyle>
            <a:lvl1pPr>
              <a:defRPr/>
            </a:lvl1pPr>
          </a:lstStyle>
          <a:p>
            <a:pPr>
              <a:defRPr/>
            </a:pPr>
            <a:endParaRPr lang="en-US">
              <a:latin typeface="Lucida Sans" charset="0"/>
              <a:ea typeface="ＭＳ Ｐゴシック" charset="0"/>
            </a:endParaRPr>
          </a:p>
        </p:txBody>
      </p:sp>
      <p:sp>
        <p:nvSpPr>
          <p:cNvPr id="7" name="Rectangle 7"/>
          <p:cNvSpPr>
            <a:spLocks noGrp="1" noChangeArrowheads="1"/>
          </p:cNvSpPr>
          <p:nvPr>
            <p:ph type="sldNum" sz="quarter" idx="12"/>
          </p:nvPr>
        </p:nvSpPr>
        <p:spPr>
          <a:ln/>
        </p:spPr>
        <p:txBody>
          <a:bodyPr/>
          <a:lstStyle>
            <a:lvl1pPr>
              <a:defRPr/>
            </a:lvl1pPr>
          </a:lstStyle>
          <a:p>
            <a:fld id="{E943D734-B240-FB4D-AF6E-6869FD669100}" type="slidenum">
              <a:rPr lang="en-US" smtClean="0">
                <a:latin typeface="Lucida Sans" charset="0"/>
                <a:ea typeface="ＭＳ Ｐゴシック" charset="0"/>
              </a:rPr>
              <a:pPr/>
              <a:t>‹#›</a:t>
            </a:fld>
            <a:endParaRPr lang="en-US">
              <a:latin typeface="Lucida Sans" charset="0"/>
              <a:ea typeface="ＭＳ Ｐゴシック" charset="0"/>
            </a:endParaRPr>
          </a:p>
        </p:txBody>
      </p:sp>
      <p:sp>
        <p:nvSpPr>
          <p:cNvPr id="9" name="Rectangle 2"/>
          <p:cNvSpPr>
            <a:spLocks noChangeArrowheads="1"/>
          </p:cNvSpPr>
          <p:nvPr userDrawn="1"/>
        </p:nvSpPr>
        <p:spPr bwMode="auto">
          <a:xfrm rot="5400000">
            <a:off x="-3406143" y="3406142"/>
            <a:ext cx="6858001" cy="45719"/>
          </a:xfrm>
          <a:prstGeom prst="rect">
            <a:avLst/>
          </a:prstGeom>
          <a:solidFill>
            <a:srgbClr val="A40508"/>
          </a:solidFill>
          <a:ln w="9525">
            <a:solidFill>
              <a:srgbClr val="A4001D"/>
            </a:solidFill>
            <a:miter lim="800000"/>
            <a:headEnd/>
            <a:tailEnd/>
          </a:ln>
          <a:effec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A50021"/>
              </a:solidFill>
              <a:effectLst/>
              <a:uLnTx/>
              <a:uFillTx/>
              <a:latin typeface="Lucida Sans" charset="0"/>
              <a:ea typeface="ＭＳ Ｐゴシック" charset="0"/>
              <a:cs typeface="+mn-cs"/>
            </a:endParaRPr>
          </a:p>
        </p:txBody>
      </p:sp>
      <p:sp>
        <p:nvSpPr>
          <p:cNvPr id="10" name="Title 1"/>
          <p:cNvSpPr>
            <a:spLocks noGrp="1"/>
          </p:cNvSpPr>
          <p:nvPr>
            <p:ph type="title"/>
          </p:nvPr>
        </p:nvSpPr>
        <p:spPr>
          <a:xfrm>
            <a:off x="1371600" y="508000"/>
            <a:ext cx="7467600" cy="990600"/>
          </a:xfrm>
        </p:spPr>
        <p:txBody>
          <a:bodyPr/>
          <a:lstStyle/>
          <a:p>
            <a:r>
              <a:rPr lang="en-US"/>
              <a:t>Click to edit Master title style</a:t>
            </a:r>
            <a:endParaRPr lang="en-US" dirty="0"/>
          </a:p>
        </p:txBody>
      </p:sp>
    </p:spTree>
    <p:extLst>
      <p:ext uri="{BB962C8B-B14F-4D97-AF65-F5344CB8AC3E}">
        <p14:creationId xmlns:p14="http://schemas.microsoft.com/office/powerpoint/2010/main" val="43427313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22960" y="159603"/>
            <a:ext cx="7543800" cy="907196"/>
          </a:xfrm>
        </p:spPr>
        <p:txBody>
          <a:bodyPr/>
          <a:lstStyle/>
          <a:p>
            <a:r>
              <a:rPr lang="en-US" dirty="0"/>
              <a:t>Click to edit Master title style</a:t>
            </a:r>
          </a:p>
        </p:txBody>
      </p:sp>
      <p:sp>
        <p:nvSpPr>
          <p:cNvPr id="3" name="Content Placeholder 2"/>
          <p:cNvSpPr>
            <a:spLocks noGrp="1"/>
          </p:cNvSpPr>
          <p:nvPr>
            <p:ph idx="1"/>
          </p:nvPr>
        </p:nvSpPr>
        <p:spPr>
          <a:xfrm>
            <a:off x="822961" y="1600200"/>
            <a:ext cx="7543801" cy="4572000"/>
          </a:xfrm>
        </p:spPr>
        <p:txBody>
          <a:bodyPr/>
          <a:lstStyle>
            <a:lvl1pPr marL="7938" indent="-7938">
              <a:buNone/>
              <a:tabLst/>
              <a:defRPr sz="2800" baseline="0"/>
            </a:lvl1pPr>
            <a:lvl2pPr marL="404803" indent="-253994">
              <a:tabLst/>
              <a:defRPr sz="2400" baseline="0"/>
            </a:lvl2pPr>
            <a:lvl3pPr marL="515925" indent="-228594">
              <a:tabLst/>
              <a:defRPr sz="2000" baseline="0"/>
            </a:lvl3pPr>
            <a:lvl4pPr marL="690546" indent="-265106">
              <a:tabLst/>
              <a:defRPr sz="1600" baseline="0"/>
            </a:lvl4pPr>
            <a:lvl5pPr marL="801668" indent="-239707">
              <a:tabLst/>
              <a:defRPr sz="1400" baseline="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pPr defTabSz="685800" fontAlgn="auto">
              <a:spcBef>
                <a:spcPts val="0"/>
              </a:spcBef>
              <a:spcAft>
                <a:spcPts val="0"/>
              </a:spcAft>
            </a:pPr>
            <a:fld id="{240CDC23-E565-C848-9AF6-12BD09C53D91}" type="datetimeFigureOut">
              <a:rPr lang="en-US" smtClean="0">
                <a:latin typeface="Calibri" panose="020F0502020204030204"/>
                <a:cs typeface="+mn-cs"/>
              </a:rPr>
              <a:pPr defTabSz="685800" fontAlgn="auto">
                <a:spcBef>
                  <a:spcPts val="0"/>
                </a:spcBef>
                <a:spcAft>
                  <a:spcPts val="0"/>
                </a:spcAft>
              </a:pPr>
              <a:t>5/25/2023</a:t>
            </a:fld>
            <a:endParaRPr lang="en-US">
              <a:latin typeface="Calibri" panose="020F0502020204030204"/>
              <a:cs typeface="+mn-cs"/>
            </a:endParaRPr>
          </a:p>
        </p:txBody>
      </p:sp>
      <p:sp>
        <p:nvSpPr>
          <p:cNvPr id="5" name="Footer Placeholder 4"/>
          <p:cNvSpPr>
            <a:spLocks noGrp="1"/>
          </p:cNvSpPr>
          <p:nvPr>
            <p:ph type="ftr" sz="quarter" idx="11"/>
          </p:nvPr>
        </p:nvSpPr>
        <p:spPr>
          <a:xfrm>
            <a:off x="2764640" y="6705603"/>
            <a:ext cx="3617103" cy="119311"/>
          </a:xfrm>
        </p:spPr>
        <p:txBody>
          <a:bodyPr/>
          <a:lstStyle>
            <a:lvl1pPr>
              <a:defRPr sz="600">
                <a:solidFill>
                  <a:schemeClr val="tx1"/>
                </a:solidFill>
              </a:defRPr>
            </a:lvl1pPr>
          </a:lstStyle>
          <a:p>
            <a:pPr defTabSz="685800" fontAlgn="auto">
              <a:spcBef>
                <a:spcPts val="0"/>
              </a:spcBef>
              <a:spcAft>
                <a:spcPts val="0"/>
              </a:spcAft>
            </a:pPr>
            <a:r>
              <a:rPr lang="en-US" smtClean="0">
                <a:solidFill>
                  <a:srgbClr val="000000"/>
                </a:solidFill>
                <a:latin typeface="Calibri" panose="020F0502020204030204"/>
                <a:cs typeface="+mn-cs"/>
              </a:rPr>
              <a:t>Slides adapted from Jure Leskovec</a:t>
            </a:r>
            <a:endParaRPr lang="en-US" sz="525" smtClean="0">
              <a:solidFill>
                <a:srgbClr val="000000"/>
              </a:solidFill>
              <a:latin typeface="Calibri" panose="020F0502020204030204"/>
              <a:cs typeface="+mn-cs"/>
            </a:endParaRPr>
          </a:p>
          <a:p>
            <a:pPr fontAlgn="auto">
              <a:spcBef>
                <a:spcPts val="0"/>
              </a:spcBef>
              <a:spcAft>
                <a:spcPts val="0"/>
              </a:spcAft>
            </a:pPr>
            <a:endParaRPr lang="en-US" dirty="0">
              <a:solidFill>
                <a:srgbClr val="000000"/>
              </a:solidFill>
              <a:latin typeface="Calibri" panose="020F0502020204030204"/>
              <a:cs typeface="+mn-cs"/>
            </a:endParaRPr>
          </a:p>
        </p:txBody>
      </p:sp>
      <p:sp>
        <p:nvSpPr>
          <p:cNvPr id="6" name="Slide Number Placeholder 5"/>
          <p:cNvSpPr>
            <a:spLocks noGrp="1"/>
          </p:cNvSpPr>
          <p:nvPr>
            <p:ph type="sldNum" sz="quarter" idx="12"/>
          </p:nvPr>
        </p:nvSpPr>
        <p:spPr/>
        <p:txBody>
          <a:bodyPr/>
          <a:lstStyle/>
          <a:p>
            <a:pPr defTabSz="685800" fontAlgn="auto">
              <a:spcBef>
                <a:spcPts val="0"/>
              </a:spcBef>
              <a:spcAft>
                <a:spcPts val="0"/>
              </a:spcAft>
            </a:pPr>
            <a:fld id="{D07771B2-D7F7-364E-B6F3-F7FE93606BCE}" type="slidenum">
              <a:rPr lang="en-US" smtClean="0">
                <a:latin typeface="Calibri" panose="020F0502020204030204"/>
                <a:cs typeface="+mn-cs"/>
              </a:rPr>
              <a:pPr defTabSz="685800" fontAlgn="auto">
                <a:spcBef>
                  <a:spcPts val="0"/>
                </a:spcBef>
                <a:spcAft>
                  <a:spcPts val="0"/>
                </a:spcAft>
              </a:pPr>
              <a:t>‹#›</a:t>
            </a:fld>
            <a:endParaRPr lang="en-US">
              <a:latin typeface="Calibri" panose="020F0502020204030204"/>
              <a:cs typeface="+mn-cs"/>
            </a:endParaRPr>
          </a:p>
        </p:txBody>
      </p:sp>
    </p:spTree>
    <p:extLst>
      <p:ext uri="{BB962C8B-B14F-4D97-AF65-F5344CB8AC3E}">
        <p14:creationId xmlns:p14="http://schemas.microsoft.com/office/powerpoint/2010/main" val="483468477"/>
      </p:ext>
    </p:extLst>
  </p:cSld>
  <p:clrMapOvr>
    <a:masterClrMapping/>
  </p:clrMapOvr>
  <p:extLst>
    <p:ext uri="{DCECCB84-F9BA-43D5-87BE-67443E8EF086}">
      <p15:sldGuideLst xmlns:p15="http://schemas.microsoft.com/office/powerpoint/2012/main">
        <p15:guide id="1" orient="horz" pos="2160">
          <p15:clr>
            <a:srgbClr val="FBAE40"/>
          </p15:clr>
        </p15:guide>
        <p15:guide id="2" pos="2880">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22960" y="159603"/>
            <a:ext cx="7543800" cy="907196"/>
          </a:xfrm>
        </p:spPr>
        <p:txBody>
          <a:bodyPr/>
          <a:lstStyle/>
          <a:p>
            <a:r>
              <a:rPr lang="en-US" dirty="0"/>
              <a:t>Click to edit Master title style</a:t>
            </a:r>
          </a:p>
        </p:txBody>
      </p:sp>
      <p:sp>
        <p:nvSpPr>
          <p:cNvPr id="3" name="Content Placeholder 2"/>
          <p:cNvSpPr>
            <a:spLocks noGrp="1"/>
          </p:cNvSpPr>
          <p:nvPr>
            <p:ph idx="1"/>
          </p:nvPr>
        </p:nvSpPr>
        <p:spPr>
          <a:xfrm>
            <a:off x="822961" y="1600200"/>
            <a:ext cx="7543801" cy="4572000"/>
          </a:xfrm>
        </p:spPr>
        <p:txBody>
          <a:bodyPr/>
          <a:lstStyle>
            <a:lvl1pPr marL="7938" indent="-7938">
              <a:buNone/>
              <a:tabLst/>
              <a:defRPr sz="2800" baseline="0"/>
            </a:lvl1pPr>
            <a:lvl2pPr marL="404803" indent="-253994">
              <a:tabLst/>
              <a:defRPr sz="2400" baseline="0"/>
            </a:lvl2pPr>
            <a:lvl3pPr marL="515925" indent="-228594">
              <a:tabLst/>
              <a:defRPr sz="2000" baseline="0"/>
            </a:lvl3pPr>
            <a:lvl4pPr marL="690546" indent="-265106">
              <a:tabLst/>
              <a:defRPr sz="1600" baseline="0"/>
            </a:lvl4pPr>
            <a:lvl5pPr marL="801668" indent="-239707">
              <a:tabLst/>
              <a:defRPr sz="1400" baseline="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pPr defTabSz="685800" fontAlgn="auto">
              <a:spcBef>
                <a:spcPts val="0"/>
              </a:spcBef>
              <a:spcAft>
                <a:spcPts val="0"/>
              </a:spcAft>
            </a:pPr>
            <a:fld id="{240CDC23-E565-C848-9AF6-12BD09C53D91}" type="datetimeFigureOut">
              <a:rPr lang="en-US" smtClean="0">
                <a:latin typeface="Calibri" panose="020F0502020204030204"/>
                <a:cs typeface="+mn-cs"/>
              </a:rPr>
              <a:pPr defTabSz="685800" fontAlgn="auto">
                <a:spcBef>
                  <a:spcPts val="0"/>
                </a:spcBef>
                <a:spcAft>
                  <a:spcPts val="0"/>
                </a:spcAft>
              </a:pPr>
              <a:t>5/25/2023</a:t>
            </a:fld>
            <a:endParaRPr lang="en-US">
              <a:latin typeface="Calibri" panose="020F0502020204030204"/>
              <a:cs typeface="+mn-cs"/>
            </a:endParaRPr>
          </a:p>
        </p:txBody>
      </p:sp>
      <p:sp>
        <p:nvSpPr>
          <p:cNvPr id="5" name="Footer Placeholder 4"/>
          <p:cNvSpPr>
            <a:spLocks noGrp="1"/>
          </p:cNvSpPr>
          <p:nvPr>
            <p:ph type="ftr" sz="quarter" idx="11"/>
          </p:nvPr>
        </p:nvSpPr>
        <p:spPr>
          <a:xfrm>
            <a:off x="2764640" y="6705603"/>
            <a:ext cx="3617103" cy="119311"/>
          </a:xfrm>
        </p:spPr>
        <p:txBody>
          <a:bodyPr/>
          <a:lstStyle>
            <a:lvl1pPr>
              <a:defRPr sz="600">
                <a:solidFill>
                  <a:schemeClr val="tx1"/>
                </a:solidFill>
              </a:defRPr>
            </a:lvl1pPr>
          </a:lstStyle>
          <a:p>
            <a:pPr defTabSz="685800" fontAlgn="auto">
              <a:spcBef>
                <a:spcPts val="0"/>
              </a:spcBef>
              <a:spcAft>
                <a:spcPts val="0"/>
              </a:spcAft>
            </a:pPr>
            <a:r>
              <a:rPr lang="en-US" smtClean="0">
                <a:solidFill>
                  <a:srgbClr val="000000"/>
                </a:solidFill>
                <a:latin typeface="Calibri" panose="020F0502020204030204"/>
                <a:cs typeface="+mn-cs"/>
              </a:rPr>
              <a:t>Slides adapted from Jure Leskovec</a:t>
            </a:r>
            <a:endParaRPr lang="en-US" sz="525" smtClean="0">
              <a:solidFill>
                <a:srgbClr val="000000"/>
              </a:solidFill>
              <a:latin typeface="Calibri" panose="020F0502020204030204"/>
              <a:cs typeface="+mn-cs"/>
            </a:endParaRPr>
          </a:p>
          <a:p>
            <a:pPr fontAlgn="auto">
              <a:spcBef>
                <a:spcPts val="0"/>
              </a:spcBef>
              <a:spcAft>
                <a:spcPts val="0"/>
              </a:spcAft>
            </a:pPr>
            <a:endParaRPr lang="en-US" dirty="0">
              <a:solidFill>
                <a:srgbClr val="000000"/>
              </a:solidFill>
              <a:latin typeface="Calibri" panose="020F0502020204030204"/>
              <a:cs typeface="+mn-cs"/>
            </a:endParaRPr>
          </a:p>
        </p:txBody>
      </p:sp>
      <p:sp>
        <p:nvSpPr>
          <p:cNvPr id="6" name="Slide Number Placeholder 5"/>
          <p:cNvSpPr>
            <a:spLocks noGrp="1"/>
          </p:cNvSpPr>
          <p:nvPr>
            <p:ph type="sldNum" sz="quarter" idx="12"/>
          </p:nvPr>
        </p:nvSpPr>
        <p:spPr/>
        <p:txBody>
          <a:bodyPr/>
          <a:lstStyle/>
          <a:p>
            <a:pPr defTabSz="685800" fontAlgn="auto">
              <a:spcBef>
                <a:spcPts val="0"/>
              </a:spcBef>
              <a:spcAft>
                <a:spcPts val="0"/>
              </a:spcAft>
            </a:pPr>
            <a:fld id="{D07771B2-D7F7-364E-B6F3-F7FE93606BCE}" type="slidenum">
              <a:rPr lang="en-US" smtClean="0">
                <a:latin typeface="Calibri" panose="020F0502020204030204"/>
                <a:cs typeface="+mn-cs"/>
              </a:rPr>
              <a:pPr defTabSz="685800" fontAlgn="auto">
                <a:spcBef>
                  <a:spcPts val="0"/>
                </a:spcBef>
                <a:spcAft>
                  <a:spcPts val="0"/>
                </a:spcAft>
              </a:pPr>
              <a:t>‹#›</a:t>
            </a:fld>
            <a:endParaRPr lang="en-US">
              <a:latin typeface="Calibri" panose="020F0502020204030204"/>
              <a:cs typeface="+mn-cs"/>
            </a:endParaRPr>
          </a:p>
        </p:txBody>
      </p:sp>
    </p:spTree>
    <p:extLst>
      <p:ext uri="{BB962C8B-B14F-4D97-AF65-F5344CB8AC3E}">
        <p14:creationId xmlns:p14="http://schemas.microsoft.com/office/powerpoint/2010/main" val="1375715255"/>
      </p:ext>
    </p:extLst>
  </p:cSld>
  <p:clrMapOvr>
    <a:masterClrMapping/>
  </p:clrMapOvr>
  <p:extLst>
    <p:ext uri="{DCECCB84-F9BA-43D5-87BE-67443E8EF086}">
      <p15:sldGuideLst xmlns:p15="http://schemas.microsoft.com/office/powerpoint/2012/main">
        <p15:guide id="1" orient="horz" pos="2160">
          <p15:clr>
            <a:srgbClr val="FBAE40"/>
          </p15:clr>
        </p15:guide>
        <p15:guide id="2" pos="2880">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822960" y="286605"/>
            <a:ext cx="75438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822960" y="1845735"/>
            <a:ext cx="370332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440" y="1845739"/>
            <a:ext cx="3703320" cy="402335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pPr defTabSz="685800" fontAlgn="auto">
              <a:spcBef>
                <a:spcPts val="0"/>
              </a:spcBef>
              <a:spcAft>
                <a:spcPts val="0"/>
              </a:spcAft>
            </a:pPr>
            <a:fld id="{240CDC23-E565-C848-9AF6-12BD09C53D91}" type="datetimeFigureOut">
              <a:rPr lang="en-US" smtClean="0">
                <a:latin typeface="Calibri" panose="020F0502020204030204"/>
                <a:cs typeface="+mn-cs"/>
              </a:rPr>
              <a:pPr defTabSz="685800" fontAlgn="auto">
                <a:spcBef>
                  <a:spcPts val="0"/>
                </a:spcBef>
                <a:spcAft>
                  <a:spcPts val="0"/>
                </a:spcAft>
              </a:pPr>
              <a:t>5/25/2023</a:t>
            </a:fld>
            <a:endParaRPr lang="en-US">
              <a:latin typeface="Calibri" panose="020F0502020204030204"/>
              <a:cs typeface="+mn-cs"/>
            </a:endParaRPr>
          </a:p>
        </p:txBody>
      </p:sp>
      <p:sp>
        <p:nvSpPr>
          <p:cNvPr id="6" name="Footer Placeholder 5"/>
          <p:cNvSpPr>
            <a:spLocks noGrp="1"/>
          </p:cNvSpPr>
          <p:nvPr>
            <p:ph type="ftr" sz="quarter" idx="11"/>
          </p:nvPr>
        </p:nvSpPr>
        <p:spPr/>
        <p:txBody>
          <a:bodyPr/>
          <a:lstStyle/>
          <a:p>
            <a:pPr defTabSz="685800" fontAlgn="auto">
              <a:spcBef>
                <a:spcPts val="0"/>
              </a:spcBef>
              <a:spcAft>
                <a:spcPts val="0"/>
              </a:spcAft>
            </a:pPr>
            <a:endParaRPr lang="en-US" dirty="0">
              <a:latin typeface="Calibri" panose="020F0502020204030204"/>
              <a:cs typeface="+mn-cs"/>
            </a:endParaRPr>
          </a:p>
        </p:txBody>
      </p:sp>
      <p:sp>
        <p:nvSpPr>
          <p:cNvPr id="7" name="Slide Number Placeholder 6"/>
          <p:cNvSpPr>
            <a:spLocks noGrp="1"/>
          </p:cNvSpPr>
          <p:nvPr>
            <p:ph type="sldNum" sz="quarter" idx="12"/>
          </p:nvPr>
        </p:nvSpPr>
        <p:spPr/>
        <p:txBody>
          <a:bodyPr/>
          <a:lstStyle/>
          <a:p>
            <a:pPr defTabSz="685800" fontAlgn="auto">
              <a:spcBef>
                <a:spcPts val="0"/>
              </a:spcBef>
              <a:spcAft>
                <a:spcPts val="0"/>
              </a:spcAft>
            </a:pPr>
            <a:fld id="{D07771B2-D7F7-364E-B6F3-F7FE93606BCE}" type="slidenum">
              <a:rPr lang="en-US" smtClean="0">
                <a:latin typeface="Calibri" panose="020F0502020204030204"/>
                <a:cs typeface="+mn-cs"/>
              </a:rPr>
              <a:pPr defTabSz="685800" fontAlgn="auto">
                <a:spcBef>
                  <a:spcPts val="0"/>
                </a:spcBef>
                <a:spcAft>
                  <a:spcPts val="0"/>
                </a:spcAft>
              </a:pPr>
              <a:t>‹#›</a:t>
            </a:fld>
            <a:endParaRPr lang="en-US">
              <a:latin typeface="Calibri" panose="020F0502020204030204"/>
              <a:cs typeface="+mn-cs"/>
            </a:endParaRPr>
          </a:p>
        </p:txBody>
      </p:sp>
    </p:spTree>
    <p:extLst>
      <p:ext uri="{BB962C8B-B14F-4D97-AF65-F5344CB8AC3E}">
        <p14:creationId xmlns:p14="http://schemas.microsoft.com/office/powerpoint/2010/main" val="259118015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822960" y="286605"/>
            <a:ext cx="75438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822960" y="1846053"/>
            <a:ext cx="3703320" cy="736283"/>
          </a:xfrm>
        </p:spPr>
        <p:txBody>
          <a:bodyPr lIns="91440" rIns="91440" anchor="ctr">
            <a:normAutofit/>
          </a:bodyPr>
          <a:lstStyle>
            <a:lvl1pPr marL="0" indent="0">
              <a:buNone/>
              <a:defRPr sz="1500" b="0" cap="all" baseline="0">
                <a:solidFill>
                  <a:schemeClr val="tx2"/>
                </a:solidFill>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en-US"/>
              <a:t>Click to edit Master text styles</a:t>
            </a:r>
          </a:p>
        </p:txBody>
      </p:sp>
      <p:sp>
        <p:nvSpPr>
          <p:cNvPr id="4" name="Content Placeholder 3"/>
          <p:cNvSpPr>
            <a:spLocks noGrp="1"/>
          </p:cNvSpPr>
          <p:nvPr>
            <p:ph sz="half" idx="2"/>
          </p:nvPr>
        </p:nvSpPr>
        <p:spPr>
          <a:xfrm>
            <a:off x="822960" y="2582335"/>
            <a:ext cx="370332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63440" y="1846053"/>
            <a:ext cx="3703320" cy="736283"/>
          </a:xfrm>
        </p:spPr>
        <p:txBody>
          <a:bodyPr lIns="91440" rIns="91440" anchor="ctr">
            <a:normAutofit/>
          </a:bodyPr>
          <a:lstStyle>
            <a:lvl1pPr marL="0" indent="0">
              <a:buNone/>
              <a:defRPr sz="1500" b="0" cap="all" baseline="0">
                <a:solidFill>
                  <a:schemeClr val="tx2"/>
                </a:solidFill>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63440" y="2582335"/>
            <a:ext cx="370332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pPr defTabSz="685800" fontAlgn="auto">
              <a:spcBef>
                <a:spcPts val="0"/>
              </a:spcBef>
              <a:spcAft>
                <a:spcPts val="0"/>
              </a:spcAft>
            </a:pPr>
            <a:fld id="{240CDC23-E565-C848-9AF6-12BD09C53D91}" type="datetimeFigureOut">
              <a:rPr lang="en-US" smtClean="0">
                <a:latin typeface="Calibri" panose="020F0502020204030204"/>
                <a:cs typeface="+mn-cs"/>
              </a:rPr>
              <a:pPr defTabSz="685800" fontAlgn="auto">
                <a:spcBef>
                  <a:spcPts val="0"/>
                </a:spcBef>
                <a:spcAft>
                  <a:spcPts val="0"/>
                </a:spcAft>
              </a:pPr>
              <a:t>5/25/2023</a:t>
            </a:fld>
            <a:endParaRPr lang="en-US">
              <a:latin typeface="Calibri" panose="020F0502020204030204"/>
              <a:cs typeface="+mn-cs"/>
            </a:endParaRPr>
          </a:p>
        </p:txBody>
      </p:sp>
      <p:sp>
        <p:nvSpPr>
          <p:cNvPr id="8" name="Footer Placeholder 7"/>
          <p:cNvSpPr>
            <a:spLocks noGrp="1"/>
          </p:cNvSpPr>
          <p:nvPr>
            <p:ph type="ftr" sz="quarter" idx="11"/>
          </p:nvPr>
        </p:nvSpPr>
        <p:spPr/>
        <p:txBody>
          <a:bodyPr/>
          <a:lstStyle/>
          <a:p>
            <a:pPr defTabSz="685800" fontAlgn="auto">
              <a:spcBef>
                <a:spcPts val="0"/>
              </a:spcBef>
              <a:spcAft>
                <a:spcPts val="0"/>
              </a:spcAft>
            </a:pPr>
            <a:endParaRPr lang="en-US" dirty="0">
              <a:latin typeface="Calibri" panose="020F0502020204030204"/>
              <a:cs typeface="+mn-cs"/>
            </a:endParaRPr>
          </a:p>
        </p:txBody>
      </p:sp>
      <p:sp>
        <p:nvSpPr>
          <p:cNvPr id="9" name="Slide Number Placeholder 8"/>
          <p:cNvSpPr>
            <a:spLocks noGrp="1"/>
          </p:cNvSpPr>
          <p:nvPr>
            <p:ph type="sldNum" sz="quarter" idx="12"/>
          </p:nvPr>
        </p:nvSpPr>
        <p:spPr/>
        <p:txBody>
          <a:bodyPr/>
          <a:lstStyle/>
          <a:p>
            <a:pPr defTabSz="685800" fontAlgn="auto">
              <a:spcBef>
                <a:spcPts val="0"/>
              </a:spcBef>
              <a:spcAft>
                <a:spcPts val="0"/>
              </a:spcAft>
            </a:pPr>
            <a:fld id="{D07771B2-D7F7-364E-B6F3-F7FE93606BCE}" type="slidenum">
              <a:rPr lang="en-US" smtClean="0">
                <a:latin typeface="Calibri" panose="020F0502020204030204"/>
                <a:cs typeface="+mn-cs"/>
              </a:rPr>
              <a:pPr defTabSz="685800" fontAlgn="auto">
                <a:spcBef>
                  <a:spcPts val="0"/>
                </a:spcBef>
                <a:spcAft>
                  <a:spcPts val="0"/>
                </a:spcAft>
              </a:pPr>
              <a:t>‹#›</a:t>
            </a:fld>
            <a:endParaRPr lang="en-US">
              <a:latin typeface="Calibri" panose="020F0502020204030204"/>
              <a:cs typeface="+mn-cs"/>
            </a:endParaRPr>
          </a:p>
        </p:txBody>
      </p:sp>
    </p:spTree>
    <p:extLst>
      <p:ext uri="{BB962C8B-B14F-4D97-AF65-F5344CB8AC3E}">
        <p14:creationId xmlns:p14="http://schemas.microsoft.com/office/powerpoint/2010/main" val="226378300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04800" y="1671638"/>
            <a:ext cx="4040188" cy="639763"/>
          </a:xfrm>
        </p:spPr>
        <p:txBody>
          <a:bodyPr anchor="b"/>
          <a:lstStyle>
            <a:lvl1pPr marL="0" indent="0">
              <a:buNone/>
              <a:defRPr sz="2400" b="1"/>
            </a:lvl1pPr>
            <a:lvl2pPr marL="457189" indent="0">
              <a:buNone/>
              <a:defRPr sz="2000" b="1"/>
            </a:lvl2pPr>
            <a:lvl3pPr marL="914378" indent="0">
              <a:buNone/>
              <a:defRPr sz="1800" b="1"/>
            </a:lvl3pPr>
            <a:lvl4pPr marL="1371566" indent="0">
              <a:buNone/>
              <a:defRPr sz="1600" b="1"/>
            </a:lvl4pPr>
            <a:lvl5pPr marL="1828754" indent="0">
              <a:buNone/>
              <a:defRPr sz="1600" b="1"/>
            </a:lvl5pPr>
            <a:lvl6pPr marL="2285943" indent="0">
              <a:buNone/>
              <a:defRPr sz="1600" b="1"/>
            </a:lvl6pPr>
            <a:lvl7pPr marL="2743132"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4" name="Content Placeholder 3"/>
          <p:cNvSpPr>
            <a:spLocks noGrp="1"/>
          </p:cNvSpPr>
          <p:nvPr>
            <p:ph sz="half" idx="2"/>
          </p:nvPr>
        </p:nvSpPr>
        <p:spPr>
          <a:xfrm>
            <a:off x="304800" y="2311400"/>
            <a:ext cx="4040188" cy="3962400"/>
          </a:xfrm>
        </p:spPr>
        <p:txBody>
          <a:bodyPr/>
          <a:lstStyle>
            <a:lvl1pPr>
              <a:defRPr sz="2400"/>
            </a:lvl1pPr>
            <a:lvl2pPr>
              <a:defRPr sz="20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492627" y="1671638"/>
            <a:ext cx="4041775" cy="639763"/>
          </a:xfrm>
        </p:spPr>
        <p:txBody>
          <a:bodyPr anchor="b"/>
          <a:lstStyle>
            <a:lvl1pPr marL="0" indent="0">
              <a:buNone/>
              <a:defRPr sz="2400" b="1"/>
            </a:lvl1pPr>
            <a:lvl2pPr marL="457189" indent="0">
              <a:buNone/>
              <a:defRPr sz="2000" b="1"/>
            </a:lvl2pPr>
            <a:lvl3pPr marL="914378" indent="0">
              <a:buNone/>
              <a:defRPr sz="1800" b="1"/>
            </a:lvl3pPr>
            <a:lvl4pPr marL="1371566" indent="0">
              <a:buNone/>
              <a:defRPr sz="1600" b="1"/>
            </a:lvl4pPr>
            <a:lvl5pPr marL="1828754" indent="0">
              <a:buNone/>
              <a:defRPr sz="1600" b="1"/>
            </a:lvl5pPr>
            <a:lvl6pPr marL="2285943" indent="0">
              <a:buNone/>
              <a:defRPr sz="1600" b="1"/>
            </a:lvl6pPr>
            <a:lvl7pPr marL="2743132"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492627" y="2311400"/>
            <a:ext cx="4041775" cy="3962400"/>
          </a:xfrm>
        </p:spPr>
        <p:txBody>
          <a:bodyPr/>
          <a:lstStyle>
            <a:lvl1pPr>
              <a:defRPr sz="2400"/>
            </a:lvl1pPr>
            <a:lvl2pPr>
              <a:defRPr sz="20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5"/>
          <p:cNvSpPr>
            <a:spLocks noGrp="1" noChangeArrowheads="1"/>
          </p:cNvSpPr>
          <p:nvPr>
            <p:ph type="dt" sz="half" idx="10"/>
          </p:nvPr>
        </p:nvSpPr>
        <p:spPr>
          <a:xfrm>
            <a:off x="6248400" y="6273800"/>
            <a:ext cx="1981200" cy="457200"/>
          </a:xfrm>
          <a:ln/>
        </p:spPr>
        <p:txBody>
          <a:bodyPr/>
          <a:lstStyle>
            <a:lvl1pPr>
              <a:defRPr/>
            </a:lvl1pPr>
          </a:lstStyle>
          <a:p>
            <a:pPr defTabSz="685800" fontAlgn="auto">
              <a:spcBef>
                <a:spcPts val="0"/>
              </a:spcBef>
              <a:spcAft>
                <a:spcPts val="0"/>
              </a:spcAft>
              <a:defRPr/>
            </a:pPr>
            <a:endParaRPr lang="en-US">
              <a:latin typeface="Calibri" panose="020F0502020204030204"/>
              <a:cs typeface="+mn-cs"/>
            </a:endParaRPr>
          </a:p>
        </p:txBody>
      </p:sp>
      <p:sp>
        <p:nvSpPr>
          <p:cNvPr id="8" name="Rectangle 6"/>
          <p:cNvSpPr>
            <a:spLocks noGrp="1" noChangeArrowheads="1"/>
          </p:cNvSpPr>
          <p:nvPr>
            <p:ph type="ftr" sz="quarter" idx="11"/>
          </p:nvPr>
        </p:nvSpPr>
        <p:spPr>
          <a:xfrm>
            <a:off x="2819400" y="6273800"/>
            <a:ext cx="2895600" cy="457200"/>
          </a:xfrm>
          <a:ln/>
        </p:spPr>
        <p:txBody>
          <a:bodyPr/>
          <a:lstStyle>
            <a:lvl1pPr>
              <a:defRPr/>
            </a:lvl1pPr>
          </a:lstStyle>
          <a:p>
            <a:pPr defTabSz="685800" fontAlgn="auto">
              <a:spcBef>
                <a:spcPts val="0"/>
              </a:spcBef>
              <a:spcAft>
                <a:spcPts val="0"/>
              </a:spcAft>
              <a:defRPr/>
            </a:pPr>
            <a:endParaRPr lang="en-US">
              <a:latin typeface="Calibri" panose="020F0502020204030204"/>
              <a:cs typeface="+mn-cs"/>
            </a:endParaRPr>
          </a:p>
        </p:txBody>
      </p:sp>
      <p:sp>
        <p:nvSpPr>
          <p:cNvPr id="9" name="Rectangle 7"/>
          <p:cNvSpPr>
            <a:spLocks noGrp="1" noChangeArrowheads="1"/>
          </p:cNvSpPr>
          <p:nvPr>
            <p:ph type="sldNum" sz="quarter" idx="12"/>
          </p:nvPr>
        </p:nvSpPr>
        <p:spPr>
          <a:ln/>
        </p:spPr>
        <p:txBody>
          <a:bodyPr/>
          <a:lstStyle>
            <a:lvl1pPr>
              <a:defRPr/>
            </a:lvl1pPr>
          </a:lstStyle>
          <a:p>
            <a:pPr defTabSz="685800" fontAlgn="auto">
              <a:spcBef>
                <a:spcPts val="0"/>
              </a:spcBef>
              <a:spcAft>
                <a:spcPts val="0"/>
              </a:spcAft>
            </a:pPr>
            <a:fld id="{231C68C3-6089-F349-9232-42643877B0CF}" type="slidenum">
              <a:rPr lang="en-US" smtClean="0">
                <a:latin typeface="Calibri" panose="020F0502020204030204"/>
                <a:cs typeface="+mn-cs"/>
              </a:rPr>
              <a:pPr defTabSz="685800" fontAlgn="auto">
                <a:spcBef>
                  <a:spcPts val="0"/>
                </a:spcBef>
                <a:spcAft>
                  <a:spcPts val="0"/>
                </a:spcAft>
              </a:pPr>
              <a:t>‹#›</a:t>
            </a:fld>
            <a:endParaRPr lang="en-US">
              <a:latin typeface="Calibri" panose="020F0502020204030204"/>
              <a:cs typeface="+mn-cs"/>
            </a:endParaRPr>
          </a:p>
        </p:txBody>
      </p:sp>
      <p:sp>
        <p:nvSpPr>
          <p:cNvPr id="10" name="Rectangle 2"/>
          <p:cNvSpPr>
            <a:spLocks noChangeArrowheads="1"/>
          </p:cNvSpPr>
          <p:nvPr userDrawn="1"/>
        </p:nvSpPr>
        <p:spPr bwMode="auto">
          <a:xfrm rot="5400000">
            <a:off x="-3406142" y="3406143"/>
            <a:ext cx="6858001" cy="45719"/>
          </a:xfrm>
          <a:prstGeom prst="rect">
            <a:avLst/>
          </a:prstGeom>
          <a:solidFill>
            <a:srgbClr val="A40508"/>
          </a:solidFill>
          <a:ln w="9525">
            <a:solidFill>
              <a:srgbClr val="A4001D"/>
            </a:solidFill>
            <a:miter lim="800000"/>
            <a:headEnd/>
            <a:tailEnd/>
          </a:ln>
          <a:effectLst/>
        </p:spPr>
        <p:txBody>
          <a:bodyPr wrap="none"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A50021"/>
              </a:solidFill>
              <a:effectLst/>
              <a:uLnTx/>
              <a:uFillTx/>
              <a:latin typeface="Calibri" panose="020F0502020204030204"/>
              <a:ea typeface="+mn-ea"/>
              <a:cs typeface="+mn-cs"/>
            </a:endParaRPr>
          </a:p>
        </p:txBody>
      </p:sp>
      <p:sp>
        <p:nvSpPr>
          <p:cNvPr id="11" name="Title 1"/>
          <p:cNvSpPr>
            <a:spLocks noGrp="1"/>
          </p:cNvSpPr>
          <p:nvPr>
            <p:ph type="title"/>
          </p:nvPr>
        </p:nvSpPr>
        <p:spPr>
          <a:xfrm>
            <a:off x="1371600" y="508000"/>
            <a:ext cx="7467600" cy="990600"/>
          </a:xfrm>
        </p:spPr>
        <p:txBody>
          <a:bodyPr/>
          <a:lstStyle/>
          <a:p>
            <a:r>
              <a:rPr lang="en-US"/>
              <a:t>Click to edit Master title style</a:t>
            </a:r>
            <a:endParaRPr lang="en-US" dirty="0"/>
          </a:p>
        </p:txBody>
      </p:sp>
    </p:spTree>
    <p:extLst>
      <p:ext uri="{BB962C8B-B14F-4D97-AF65-F5344CB8AC3E}">
        <p14:creationId xmlns:p14="http://schemas.microsoft.com/office/powerpoint/2010/main" val="344042221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5"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594359"/>
            <a:ext cx="2400300" cy="2286000"/>
          </a:xfrm>
        </p:spPr>
        <p:txBody>
          <a:bodyPr anchor="b">
            <a:normAutofit/>
          </a:bodyPr>
          <a:lstStyle>
            <a:lvl1pPr>
              <a:defRPr sz="27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3460239" y="731520"/>
            <a:ext cx="5009393" cy="5257800"/>
          </a:xfrm>
        </p:spPr>
        <p:txBody>
          <a:bodyPr/>
          <a:lstStyle>
            <a:lvl1pPr>
              <a:defRPr sz="3200" baseline="0">
                <a:solidFill>
                  <a:schemeClr val="accent2"/>
                </a:solidFill>
              </a:defRPr>
            </a:lvl1pPr>
            <a:lvl2pPr>
              <a:defRPr sz="2800" baseline="0">
                <a:solidFill>
                  <a:schemeClr val="accent2"/>
                </a:solidFill>
              </a:defRPr>
            </a:lvl2pPr>
            <a:lvl3pPr>
              <a:defRPr sz="2400" baseline="0">
                <a:solidFill>
                  <a:schemeClr val="accent2"/>
                </a:solidFill>
              </a:defRPr>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342900" y="2926081"/>
            <a:ext cx="2400300" cy="3379124"/>
          </a:xfrm>
        </p:spPr>
        <p:txBody>
          <a:bodyPr lIns="91440" rIns="91440">
            <a:normAutofit/>
          </a:bodyPr>
          <a:lstStyle>
            <a:lvl1pPr marL="0" indent="0">
              <a:buNone/>
              <a:defRPr sz="1125">
                <a:solidFill>
                  <a:srgbClr val="FFFFFF"/>
                </a:solidFill>
              </a:defRPr>
            </a:lvl1pPr>
            <a:lvl2pPr marL="342892" indent="0">
              <a:buNone/>
              <a:defRPr sz="900"/>
            </a:lvl2pPr>
            <a:lvl3pPr marL="685783" indent="0">
              <a:buNone/>
              <a:defRPr sz="750"/>
            </a:lvl3pPr>
            <a:lvl4pPr marL="1028675" indent="0">
              <a:buNone/>
              <a:defRPr sz="675"/>
            </a:lvl4pPr>
            <a:lvl5pPr marL="1371566" indent="0">
              <a:buNone/>
              <a:defRPr sz="675"/>
            </a:lvl5pPr>
            <a:lvl6pPr marL="1714457" indent="0">
              <a:buNone/>
              <a:defRPr sz="675"/>
            </a:lvl6pPr>
            <a:lvl7pPr marL="2057348" indent="0">
              <a:buNone/>
              <a:defRPr sz="675"/>
            </a:lvl7pPr>
            <a:lvl8pPr marL="2400240" indent="0">
              <a:buNone/>
              <a:defRPr sz="675"/>
            </a:lvl8pPr>
            <a:lvl9pPr marL="2743132" indent="0">
              <a:buNone/>
              <a:defRPr sz="675"/>
            </a:lvl9pPr>
          </a:lstStyle>
          <a:p>
            <a:pPr lvl="0"/>
            <a:r>
              <a:rPr lang="en-US"/>
              <a:t>Click to edit Master text styles</a:t>
            </a:r>
          </a:p>
        </p:txBody>
      </p:sp>
      <p:sp>
        <p:nvSpPr>
          <p:cNvPr id="5" name="Date Placeholder 4"/>
          <p:cNvSpPr>
            <a:spLocks noGrp="1"/>
          </p:cNvSpPr>
          <p:nvPr>
            <p:ph type="dt" sz="half" idx="10"/>
          </p:nvPr>
        </p:nvSpPr>
        <p:spPr>
          <a:xfrm>
            <a:off x="349136" y="6459788"/>
            <a:ext cx="1963883" cy="365125"/>
          </a:xfrm>
        </p:spPr>
        <p:txBody>
          <a:bodyPr/>
          <a:lstStyle>
            <a:lvl1pPr algn="l">
              <a:defRPr/>
            </a:lvl1pPr>
          </a:lstStyle>
          <a:p>
            <a:pPr defTabSz="685800" fontAlgn="auto">
              <a:spcBef>
                <a:spcPts val="0"/>
              </a:spcBef>
              <a:spcAft>
                <a:spcPts val="0"/>
              </a:spcAft>
            </a:pPr>
            <a:fld id="{240CDC23-E565-C848-9AF6-12BD09C53D91}" type="datetimeFigureOut">
              <a:rPr lang="en-US" smtClean="0">
                <a:latin typeface="Calibri" panose="020F0502020204030204"/>
                <a:cs typeface="+mn-cs"/>
              </a:rPr>
              <a:pPr defTabSz="685800" fontAlgn="auto">
                <a:spcBef>
                  <a:spcPts val="0"/>
                </a:spcBef>
                <a:spcAft>
                  <a:spcPts val="0"/>
                </a:spcAft>
              </a:pPr>
              <a:t>5/25/2023</a:t>
            </a:fld>
            <a:endParaRPr lang="en-US">
              <a:latin typeface="Calibri" panose="020F0502020204030204"/>
              <a:cs typeface="+mn-cs"/>
            </a:endParaRPr>
          </a:p>
        </p:txBody>
      </p:sp>
      <p:sp>
        <p:nvSpPr>
          <p:cNvPr id="6" name="Footer Placeholder 5"/>
          <p:cNvSpPr>
            <a:spLocks noGrp="1"/>
          </p:cNvSpPr>
          <p:nvPr>
            <p:ph type="ftr" sz="quarter" idx="11"/>
          </p:nvPr>
        </p:nvSpPr>
        <p:spPr>
          <a:xfrm>
            <a:off x="3600450" y="6459788"/>
            <a:ext cx="3486150" cy="365125"/>
          </a:xfrm>
        </p:spPr>
        <p:txBody>
          <a:bodyPr/>
          <a:lstStyle>
            <a:lvl1pPr algn="l">
              <a:defRPr>
                <a:solidFill>
                  <a:schemeClr val="tx2"/>
                </a:solidFill>
              </a:defRPr>
            </a:lvl1pPr>
          </a:lstStyle>
          <a:p>
            <a:pPr defTabSz="685800" fontAlgn="auto">
              <a:spcBef>
                <a:spcPts val="0"/>
              </a:spcBef>
              <a:spcAft>
                <a:spcPts val="0"/>
              </a:spcAft>
            </a:pPr>
            <a:endParaRPr lang="en-US" dirty="0">
              <a:solidFill>
                <a:srgbClr val="637052"/>
              </a:solidFill>
              <a:latin typeface="Calibri" panose="020F0502020204030204"/>
              <a:cs typeface="+mn-cs"/>
            </a:endParaRPr>
          </a:p>
        </p:txBody>
      </p:sp>
      <p:sp>
        <p:nvSpPr>
          <p:cNvPr id="7" name="Slide Number Placeholder 6"/>
          <p:cNvSpPr>
            <a:spLocks noGrp="1"/>
          </p:cNvSpPr>
          <p:nvPr>
            <p:ph type="sldNum" sz="quarter" idx="12"/>
          </p:nvPr>
        </p:nvSpPr>
        <p:spPr/>
        <p:txBody>
          <a:bodyPr/>
          <a:lstStyle>
            <a:lvl1pPr>
              <a:defRPr>
                <a:solidFill>
                  <a:schemeClr val="tx2"/>
                </a:solidFill>
              </a:defRPr>
            </a:lvl1pPr>
          </a:lstStyle>
          <a:p>
            <a:pPr defTabSz="685800" fontAlgn="auto">
              <a:spcBef>
                <a:spcPts val="0"/>
              </a:spcBef>
              <a:spcAft>
                <a:spcPts val="0"/>
              </a:spcAft>
            </a:pPr>
            <a:fld id="{D07771B2-D7F7-364E-B6F3-F7FE93606BCE}" type="slidenum">
              <a:rPr lang="en-US" smtClean="0">
                <a:solidFill>
                  <a:srgbClr val="637052"/>
                </a:solidFill>
                <a:latin typeface="Calibri" panose="020F0502020204030204"/>
                <a:cs typeface="+mn-cs"/>
              </a:rPr>
              <a:pPr defTabSz="685800" fontAlgn="auto">
                <a:spcBef>
                  <a:spcPts val="0"/>
                </a:spcBef>
                <a:spcAft>
                  <a:spcPts val="0"/>
                </a:spcAft>
              </a:pPr>
              <a:t>‹#›</a:t>
            </a:fld>
            <a:endParaRPr lang="en-US">
              <a:solidFill>
                <a:srgbClr val="637052"/>
              </a:solidFill>
              <a:latin typeface="Calibri" panose="020F0502020204030204"/>
              <a:cs typeface="+mn-cs"/>
            </a:endParaRPr>
          </a:p>
        </p:txBody>
      </p:sp>
    </p:spTree>
    <p:extLst>
      <p:ext uri="{BB962C8B-B14F-4D97-AF65-F5344CB8AC3E}">
        <p14:creationId xmlns:p14="http://schemas.microsoft.com/office/powerpoint/2010/main" val="17395962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p:txBody>
          <a:bodyPr rtlCol="0"/>
          <a:lstStyle/>
          <a:p>
            <a:r>
              <a:rPr lang="en-US"/>
              <a:t>Click to edit Master title style</a:t>
            </a:r>
          </a:p>
        </p:txBody>
      </p:sp>
      <p:sp>
        <p:nvSpPr>
          <p:cNvPr id="3" name="Date Placeholder 2">
            <a:extLst>
              <a:ext uri="{FF2B5EF4-FFF2-40B4-BE49-F238E27FC236}">
                <a16:creationId xmlns:a16="http://schemas.microsoft.com/office/drawing/2014/main" id="{A13D6138-F871-4C47-AC8B-BEEE56B03D35}"/>
              </a:ext>
            </a:extLst>
          </p:cNvPr>
          <p:cNvSpPr>
            <a:spLocks noGrp="1"/>
          </p:cNvSpPr>
          <p:nvPr>
            <p:ph type="dt" sz="half" idx="10"/>
          </p:nvPr>
        </p:nvSpPr>
        <p:spPr/>
        <p:txBody>
          <a:bodyPr/>
          <a:lstStyle>
            <a:lvl1pPr>
              <a:defRPr smtClean="0"/>
            </a:lvl1pPr>
            <a:extLst/>
          </a:lstStyle>
          <a:p>
            <a:pPr>
              <a:defRPr/>
            </a:pPr>
            <a:fld id="{938EE717-B75C-4E51-A322-3A8E1DB32937}" type="datetime1">
              <a:rPr lang="en-US"/>
              <a:pPr>
                <a:defRPr/>
              </a:pPr>
              <a:t>5/25/2023</a:t>
            </a:fld>
            <a:endParaRPr lang="en-US"/>
          </a:p>
        </p:txBody>
      </p:sp>
      <p:sp>
        <p:nvSpPr>
          <p:cNvPr id="4" name="Footer Placeholder 3">
            <a:extLst>
              <a:ext uri="{FF2B5EF4-FFF2-40B4-BE49-F238E27FC236}">
                <a16:creationId xmlns:a16="http://schemas.microsoft.com/office/drawing/2014/main" id="{DF81A1EF-8965-4D45-8AAD-7159388406E6}"/>
              </a:ext>
            </a:extLst>
          </p:cNvPr>
          <p:cNvSpPr>
            <a:spLocks noGrp="1"/>
          </p:cNvSpPr>
          <p:nvPr>
            <p:ph type="ftr" sz="quarter" idx="11"/>
          </p:nvPr>
        </p:nvSpPr>
        <p:spPr/>
        <p:txBody>
          <a:bodyPr/>
          <a:lstStyle>
            <a:lvl1pPr>
              <a:defRPr/>
            </a:lvl1pPr>
            <a:extLst/>
          </a:lstStyle>
          <a:p>
            <a:pPr>
              <a:defRPr/>
            </a:pPr>
            <a:r>
              <a:rPr lang="en-US"/>
              <a:t>© Copyright 1992-2014 by Pearson Education, Inc. All Rights Reserved.</a:t>
            </a:r>
          </a:p>
        </p:txBody>
      </p:sp>
      <p:sp>
        <p:nvSpPr>
          <p:cNvPr id="5" name="Slide Number Placeholder 4">
            <a:extLst>
              <a:ext uri="{FF2B5EF4-FFF2-40B4-BE49-F238E27FC236}">
                <a16:creationId xmlns:a16="http://schemas.microsoft.com/office/drawing/2014/main" id="{85134201-6FD2-4A37-A926-E536C03FC123}"/>
              </a:ext>
            </a:extLst>
          </p:cNvPr>
          <p:cNvSpPr>
            <a:spLocks noGrp="1"/>
          </p:cNvSpPr>
          <p:nvPr>
            <p:ph type="sldNum" sz="quarter" idx="12"/>
          </p:nvPr>
        </p:nvSpPr>
        <p:spPr/>
        <p:txBody>
          <a:bodyPr/>
          <a:lstStyle>
            <a:lvl1pPr>
              <a:defRPr/>
            </a:lvl1pPr>
          </a:lstStyle>
          <a:p>
            <a:fld id="{A9D47BF3-DB78-4172-8A13-FB7BF58FD83C}" type="slidenum">
              <a:rPr lang="en-US" altLang="en-US"/>
              <a:pPr/>
              <a:t>‹#›</a:t>
            </a:fld>
            <a:endParaRPr lang="en-US" altLang="en-US"/>
          </a:p>
        </p:txBody>
      </p:sp>
    </p:spTree>
    <p:extLst>
      <p:ext uri="{BB962C8B-B14F-4D97-AF65-F5344CB8AC3E}">
        <p14:creationId xmlns:p14="http://schemas.microsoft.com/office/powerpoint/2010/main" val="337339751"/>
      </p:ext>
    </p:extLst>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17">
            <a:extLst>
              <a:ext uri="{FF2B5EF4-FFF2-40B4-BE49-F238E27FC236}">
                <a16:creationId xmlns:a16="http://schemas.microsoft.com/office/drawing/2014/main" id="{AD6CF5A6-B96C-446E-81A8-FB1E6E22B993}"/>
              </a:ext>
            </a:extLst>
          </p:cNvPr>
          <p:cNvSpPr>
            <a:spLocks noGrp="1"/>
          </p:cNvSpPr>
          <p:nvPr>
            <p:ph type="sldNum" sz="quarter" idx="12"/>
          </p:nvPr>
        </p:nvSpPr>
        <p:spPr/>
        <p:txBody>
          <a:bodyPr/>
          <a:lstStyle>
            <a:lvl1pPr>
              <a:defRPr/>
            </a:lvl1pPr>
          </a:lstStyle>
          <a:p>
            <a:fld id="{60940066-17C5-4C1C-837B-3144FA92FF82}" type="slidenum">
              <a:rPr lang="en-US" altLang="en-US"/>
              <a:pPr/>
              <a:t>‹#›</a:t>
            </a:fld>
            <a:endParaRPr lang="en-US" altLang="en-US"/>
          </a:p>
        </p:txBody>
      </p:sp>
    </p:spTree>
    <p:extLst>
      <p:ext uri="{BB962C8B-B14F-4D97-AF65-F5344CB8AC3E}">
        <p14:creationId xmlns:p14="http://schemas.microsoft.com/office/powerpoint/2010/main" val="34942828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14400" y="4876800"/>
            <a:ext cx="7481776" cy="457200"/>
          </a:xfrm>
        </p:spPr>
        <p:txBody>
          <a:bodyPr anchor="t">
            <a:noAutofit/>
            <a:sp3d prstMaterial="softEdge">
              <a:bevelT w="0" h="0"/>
            </a:sp3d>
          </a:bodyPr>
          <a:lstStyle>
            <a:lvl1pPr algn="r">
              <a:buNone/>
              <a:defRPr sz="2500" b="0">
                <a:solidFill>
                  <a:schemeClr val="accent1"/>
                </a:solidFill>
                <a:effectLst/>
              </a:defRPr>
            </a:lvl1pPr>
            <a:extLst/>
          </a:lstStyle>
          <a:p>
            <a:r>
              <a:rPr lang="en-US"/>
              <a:t>Click to edit Master title style</a:t>
            </a:r>
          </a:p>
        </p:txBody>
      </p:sp>
      <p:sp>
        <p:nvSpPr>
          <p:cNvPr id="3" name="Text Placeholder 2"/>
          <p:cNvSpPr>
            <a:spLocks noGrp="1"/>
          </p:cNvSpPr>
          <p:nvPr>
            <p:ph type="body" idx="2"/>
          </p:nvPr>
        </p:nvSpPr>
        <p:spPr>
          <a:xfrm>
            <a:off x="4419600" y="5355102"/>
            <a:ext cx="3974592" cy="914400"/>
          </a:xfrm>
        </p:spPr>
        <p:txBody>
          <a:bodyPr/>
          <a:lstStyle>
            <a:lvl1pPr marL="0" indent="0" algn="r">
              <a:buNone/>
              <a:defRPr sz="1600"/>
            </a:lvl1pPr>
            <a:lvl2pPr>
              <a:buNone/>
              <a:defRPr sz="1200"/>
            </a:lvl2pPr>
            <a:lvl3pPr>
              <a:buNone/>
              <a:defRPr sz="1000"/>
            </a:lvl3pPr>
            <a:lvl4pPr>
              <a:buNone/>
              <a:defRPr sz="900"/>
            </a:lvl4pPr>
            <a:lvl5pPr>
              <a:buNone/>
              <a:defRPr sz="900"/>
            </a:lvl5pPr>
            <a:extLst/>
          </a:lstStyle>
          <a:p>
            <a:pPr lvl="0"/>
            <a:r>
              <a:rPr lang="en-US"/>
              <a:t>Click to edit Master text styles</a:t>
            </a:r>
          </a:p>
        </p:txBody>
      </p:sp>
      <p:sp>
        <p:nvSpPr>
          <p:cNvPr id="4" name="Content Placeholder 3"/>
          <p:cNvSpPr>
            <a:spLocks noGrp="1"/>
          </p:cNvSpPr>
          <p:nvPr>
            <p:ph sz="half" idx="1"/>
          </p:nvPr>
        </p:nvSpPr>
        <p:spPr>
          <a:xfrm>
            <a:off x="914400" y="274320"/>
            <a:ext cx="7479792" cy="4572000"/>
          </a:xfrm>
        </p:spPr>
        <p:txBody>
          <a:bodyPr/>
          <a:lstStyle>
            <a:lvl1pPr>
              <a:defRPr sz="3200"/>
            </a:lvl1pPr>
            <a:lvl2pPr>
              <a:defRPr sz="2800"/>
            </a:lvl2pPr>
            <a:lvl3pPr>
              <a:defRPr sz="2400"/>
            </a:lvl3pPr>
            <a:lvl4pPr>
              <a:defRPr sz="2000"/>
            </a:lvl4pPr>
            <a:lvl5pPr>
              <a:defRPr sz="20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929958DB-84D6-4FB7-B1FB-7431BE81C9BC}"/>
              </a:ext>
            </a:extLst>
          </p:cNvPr>
          <p:cNvSpPr>
            <a:spLocks noGrp="1"/>
          </p:cNvSpPr>
          <p:nvPr>
            <p:ph type="dt" sz="half" idx="10"/>
          </p:nvPr>
        </p:nvSpPr>
        <p:spPr/>
        <p:txBody>
          <a:bodyPr/>
          <a:lstStyle>
            <a:lvl1pPr>
              <a:defRPr smtClean="0"/>
            </a:lvl1pPr>
            <a:extLst/>
          </a:lstStyle>
          <a:p>
            <a:pPr>
              <a:defRPr/>
            </a:pPr>
            <a:fld id="{46E6775F-41D3-4D6B-A084-EC58E058EBEC}" type="datetime1">
              <a:rPr lang="en-US"/>
              <a:pPr>
                <a:defRPr/>
              </a:pPr>
              <a:t>5/25/2023</a:t>
            </a:fld>
            <a:endParaRPr lang="en-US"/>
          </a:p>
        </p:txBody>
      </p:sp>
      <p:sp>
        <p:nvSpPr>
          <p:cNvPr id="6" name="Footer Placeholder 5">
            <a:extLst>
              <a:ext uri="{FF2B5EF4-FFF2-40B4-BE49-F238E27FC236}">
                <a16:creationId xmlns:a16="http://schemas.microsoft.com/office/drawing/2014/main" id="{0EAD9626-81BA-405F-9F24-170985BF45A5}"/>
              </a:ext>
            </a:extLst>
          </p:cNvPr>
          <p:cNvSpPr>
            <a:spLocks noGrp="1"/>
          </p:cNvSpPr>
          <p:nvPr>
            <p:ph type="ftr" sz="quarter" idx="11"/>
          </p:nvPr>
        </p:nvSpPr>
        <p:spPr/>
        <p:txBody>
          <a:bodyPr/>
          <a:lstStyle>
            <a:lvl1pPr>
              <a:defRPr/>
            </a:lvl1pPr>
            <a:extLst/>
          </a:lstStyle>
          <a:p>
            <a:pPr>
              <a:defRPr/>
            </a:pPr>
            <a:r>
              <a:rPr lang="en-US"/>
              <a:t>© Copyright 1992-2014 by Pearson Education, Inc. All Rights Reserved.</a:t>
            </a:r>
          </a:p>
        </p:txBody>
      </p:sp>
      <p:sp>
        <p:nvSpPr>
          <p:cNvPr id="7" name="Slide Number Placeholder 6">
            <a:extLst>
              <a:ext uri="{FF2B5EF4-FFF2-40B4-BE49-F238E27FC236}">
                <a16:creationId xmlns:a16="http://schemas.microsoft.com/office/drawing/2014/main" id="{813BAE21-D40C-430C-B8E0-C75C96616FF6}"/>
              </a:ext>
            </a:extLst>
          </p:cNvPr>
          <p:cNvSpPr>
            <a:spLocks noGrp="1"/>
          </p:cNvSpPr>
          <p:nvPr>
            <p:ph type="sldNum" sz="quarter" idx="12"/>
          </p:nvPr>
        </p:nvSpPr>
        <p:spPr/>
        <p:txBody>
          <a:bodyPr/>
          <a:lstStyle>
            <a:lvl1pPr>
              <a:defRPr/>
            </a:lvl1pPr>
          </a:lstStyle>
          <a:p>
            <a:fld id="{2B17013B-B915-49E3-BF9A-76BAC133CA07}" type="slidenum">
              <a:rPr lang="en-US" altLang="en-US"/>
              <a:pPr/>
              <a:t>‹#›</a:t>
            </a:fld>
            <a:endParaRPr lang="en-US" altLang="en-US"/>
          </a:p>
        </p:txBody>
      </p:sp>
    </p:spTree>
    <p:extLst>
      <p:ext uri="{BB962C8B-B14F-4D97-AF65-F5344CB8AC3E}">
        <p14:creationId xmlns:p14="http://schemas.microsoft.com/office/powerpoint/2010/main" val="3177560382"/>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5" name="Freeform 16">
            <a:extLst>
              <a:ext uri="{FF2B5EF4-FFF2-40B4-BE49-F238E27FC236}">
                <a16:creationId xmlns:a16="http://schemas.microsoft.com/office/drawing/2014/main" id="{47EE4CB1-E421-4A7A-BF17-E768B6C0E6B0}"/>
              </a:ext>
            </a:extLst>
          </p:cNvPr>
          <p:cNvSpPr>
            <a:spLocks/>
          </p:cNvSpPr>
          <p:nvPr/>
        </p:nvSpPr>
        <p:spPr bwMode="auto">
          <a:xfrm>
            <a:off x="500063" y="5945188"/>
            <a:ext cx="4940300" cy="9207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a:lstStyle/>
          <a:p>
            <a:pPr fontAlgn="auto">
              <a:spcBef>
                <a:spcPts val="0"/>
              </a:spcBef>
              <a:spcAft>
                <a:spcPts val="0"/>
              </a:spcAft>
              <a:defRPr/>
            </a:pPr>
            <a:endParaRPr lang="en-US">
              <a:latin typeface="+mn-lt"/>
              <a:cs typeface="+mn-cs"/>
            </a:endParaRPr>
          </a:p>
        </p:txBody>
      </p:sp>
      <p:sp>
        <p:nvSpPr>
          <p:cNvPr id="6" name="Freeform 18">
            <a:extLst>
              <a:ext uri="{FF2B5EF4-FFF2-40B4-BE49-F238E27FC236}">
                <a16:creationId xmlns:a16="http://schemas.microsoft.com/office/drawing/2014/main" id="{24426E58-0209-4FD3-B370-EC4D6A698B37}"/>
              </a:ext>
            </a:extLst>
          </p:cNvPr>
          <p:cNvSpPr>
            <a:spLocks/>
          </p:cNvSpPr>
          <p:nvPr/>
        </p:nvSpPr>
        <p:spPr bwMode="auto">
          <a:xfrm>
            <a:off x="485775" y="5938838"/>
            <a:ext cx="3690938" cy="933450"/>
          </a:xfrm>
          <a:custGeom>
            <a:avLst/>
            <a:gdLst>
              <a:gd name="T0" fmla="*/ 0 w 5591"/>
              <a:gd name="T1" fmla="*/ 0 h 588"/>
              <a:gd name="T2" fmla="*/ 2147483647 w 5591"/>
              <a:gd name="T3" fmla="*/ 0 h 588"/>
              <a:gd name="T4" fmla="*/ 2147483647 w 5591"/>
              <a:gd name="T5" fmla="*/ 1330642500 h 588"/>
              <a:gd name="T6" fmla="*/ 20919056 w 5591"/>
              <a:gd name="T7" fmla="*/ 0 h 588"/>
              <a:gd name="T8" fmla="*/ 0 60000 65536"/>
              <a:gd name="T9" fmla="*/ 0 60000 65536"/>
              <a:gd name="T10" fmla="*/ 0 60000 65536"/>
              <a:gd name="T11" fmla="*/ 0 60000 65536"/>
              <a:gd name="T12" fmla="*/ 0 w 5591"/>
              <a:gd name="T13" fmla="*/ 0 h 588"/>
              <a:gd name="T14" fmla="*/ 5591 w 5591"/>
              <a:gd name="T15" fmla="*/ 588 h 588"/>
            </a:gdLst>
            <a:ahLst/>
            <a:cxnLst>
              <a:cxn ang="T8">
                <a:pos x="T0" y="T1"/>
              </a:cxn>
              <a:cxn ang="T9">
                <a:pos x="T2" y="T3"/>
              </a:cxn>
              <a:cxn ang="T10">
                <a:pos x="T4" y="T5"/>
              </a:cxn>
              <a:cxn ang="T11">
                <a:pos x="T6" y="T7"/>
              </a:cxn>
            </a:cxnLst>
            <a:rect l="T12" t="T13" r="T14" b="T15"/>
            <a:pathLst>
              <a:path w="5591" h="588">
                <a:moveTo>
                  <a:pt x="0" y="0"/>
                </a:moveTo>
                <a:lnTo>
                  <a:pt x="5591" y="585"/>
                </a:lnTo>
                <a:lnTo>
                  <a:pt x="4415" y="588"/>
                </a:lnTo>
                <a:lnTo>
                  <a:pt x="12" y="4"/>
                </a:lnTo>
              </a:path>
            </a:pathLst>
          </a:custGeom>
          <a:solidFill>
            <a:srgbClr val="000000"/>
          </a:solidFill>
          <a:ln>
            <a:noFill/>
          </a:ln>
          <a:extLst>
            <a:ext uri="{91240B29-F687-4F45-9708-019B960494DF}">
              <a14:hiddenLine xmlns:a14="http://schemas.microsoft.com/office/drawing/2010/main" w="9525" cap="flat" cmpd="sng" algn="ctr">
                <a:solidFill>
                  <a:srgbClr val="000000"/>
                </a:solidFill>
                <a:prstDash val="solid"/>
                <a:round/>
                <a:headEnd type="none" w="med" len="med"/>
                <a:tailEnd type="none" w="med" len="med"/>
              </a14:hiddenLine>
            </a:ext>
          </a:extLst>
        </p:spPr>
        <p:txBody>
          <a:bodyPr/>
          <a:lstStyle/>
          <a:p>
            <a:endParaRPr lang="en-US"/>
          </a:p>
        </p:txBody>
      </p:sp>
      <p:sp>
        <p:nvSpPr>
          <p:cNvPr id="7" name="Right Triangle 6">
            <a:extLst>
              <a:ext uri="{FF2B5EF4-FFF2-40B4-BE49-F238E27FC236}">
                <a16:creationId xmlns:a16="http://schemas.microsoft.com/office/drawing/2014/main" id="{94414BF0-D884-449D-8026-D6C4E9D569F4}"/>
              </a:ext>
            </a:extLst>
          </p:cNvPr>
          <p:cNvSpPr>
            <a:spLocks/>
          </p:cNvSpPr>
          <p:nvPr/>
        </p:nvSpPr>
        <p:spPr bwMode="auto">
          <a:xfrm>
            <a:off x="-6042" y="5791253"/>
            <a:ext cx="3402314" cy="1080868"/>
          </a:xfrm>
          <a:prstGeom prst="rtTriangle">
            <a:avLst/>
          </a:prstGeom>
          <a:blipFill>
            <a:blip r:embed="rId4"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8" name="Straight Connector 7">
            <a:extLst>
              <a:ext uri="{FF2B5EF4-FFF2-40B4-BE49-F238E27FC236}">
                <a16:creationId xmlns:a16="http://schemas.microsoft.com/office/drawing/2014/main" id="{1A3D6D6E-2608-4017-9481-006C9208386E}"/>
              </a:ext>
            </a:extLst>
          </p:cNvPr>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9" name="Chevron 22">
            <a:extLst>
              <a:ext uri="{FF2B5EF4-FFF2-40B4-BE49-F238E27FC236}">
                <a16:creationId xmlns:a16="http://schemas.microsoft.com/office/drawing/2014/main" id="{08E16FCA-A445-47C2-9687-97264D32853E}"/>
              </a:ext>
            </a:extLst>
          </p:cNvPr>
          <p:cNvSpPr/>
          <p:nvPr/>
        </p:nvSpPr>
        <p:spPr>
          <a:xfrm>
            <a:off x="8664575" y="4987925"/>
            <a:ext cx="182563"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fontAlgn="auto">
              <a:spcBef>
                <a:spcPts val="0"/>
              </a:spcBef>
              <a:spcAft>
                <a:spcPts val="0"/>
              </a:spcAft>
              <a:defRPr/>
            </a:pPr>
            <a:endParaRPr lang="en-US"/>
          </a:p>
        </p:txBody>
      </p:sp>
      <p:sp>
        <p:nvSpPr>
          <p:cNvPr id="10" name="Chevron 23">
            <a:extLst>
              <a:ext uri="{FF2B5EF4-FFF2-40B4-BE49-F238E27FC236}">
                <a16:creationId xmlns:a16="http://schemas.microsoft.com/office/drawing/2014/main" id="{6943D51B-F65D-4B9A-BC61-5ED80B01FF9A}"/>
              </a:ext>
            </a:extLst>
          </p:cNvPr>
          <p:cNvSpPr/>
          <p:nvPr/>
        </p:nvSpPr>
        <p:spPr>
          <a:xfrm>
            <a:off x="8477250" y="4987925"/>
            <a:ext cx="182563"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fontAlgn="auto">
              <a:spcBef>
                <a:spcPts val="0"/>
              </a:spcBef>
              <a:spcAft>
                <a:spcPts val="0"/>
              </a:spcAft>
              <a:defRPr/>
            </a:pPr>
            <a:endParaRPr lang="en-US"/>
          </a:p>
        </p:txBody>
      </p:sp>
      <p:sp>
        <p:nvSpPr>
          <p:cNvPr id="4" name="Text Placeholder 3"/>
          <p:cNvSpPr>
            <a:spLocks noGrp="1"/>
          </p:cNvSpPr>
          <p:nvPr>
            <p:ph type="body" sz="half" idx="2"/>
          </p:nvPr>
        </p:nvSpPr>
        <p:spPr>
          <a:xfrm>
            <a:off x="1141232" y="5443402"/>
            <a:ext cx="7162800" cy="648232"/>
          </a:xfrm>
          <a:noFill/>
        </p:spPr>
        <p:txBody>
          <a:bodyPr tIns="0"/>
          <a:lstStyle>
            <a:lvl1pPr marL="0" marR="18288" indent="0" algn="r">
              <a:buNone/>
              <a:defRPr sz="1400"/>
            </a:lvl1pPr>
            <a:lvl2pPr>
              <a:defRPr sz="1200"/>
            </a:lvl2pPr>
            <a:lvl3pPr>
              <a:defRPr sz="1000"/>
            </a:lvl3pPr>
            <a:lvl4pPr>
              <a:defRPr sz="900"/>
            </a:lvl4pPr>
            <a:lvl5pPr>
              <a:defRPr sz="900"/>
            </a:lvl5pPr>
            <a:extLst/>
          </a:lstStyle>
          <a:p>
            <a:pPr lvl="0"/>
            <a:r>
              <a:rPr lang="en-US"/>
              <a:t>Click to edit Master text styles</a:t>
            </a:r>
          </a:p>
        </p:txBody>
      </p:sp>
      <p:sp>
        <p:nvSpPr>
          <p:cNvPr id="3" name="Picture Placeholder 2"/>
          <p:cNvSpPr>
            <a:spLocks noGrp="1"/>
          </p:cNvSpPr>
          <p:nvPr>
            <p:ph type="pic" idx="1"/>
          </p:nvPr>
        </p:nvSpPr>
        <p:spPr>
          <a:xfrm>
            <a:off x="228600" y="189968"/>
            <a:ext cx="8686800" cy="4389120"/>
          </a:xfrm>
          <a:prstGeom prst="rect">
            <a:avLst/>
          </a:prstGeom>
          <a:solidFill>
            <a:schemeClr val="bg2"/>
          </a:solidFill>
          <a:ln>
            <a:solidFill>
              <a:schemeClr val="bg1"/>
            </a:solidFill>
          </a:ln>
          <a:effectLst>
            <a:innerShdw blurRad="95250">
              <a:srgbClr val="000000"/>
            </a:innerShdw>
          </a:effectLst>
        </p:spPr>
        <p:txBody>
          <a:bodyPr>
            <a:normAutofit/>
          </a:bodyPr>
          <a:lstStyle>
            <a:lvl1pPr marL="0" indent="0">
              <a:buNone/>
              <a:defRPr sz="3200"/>
            </a:lvl1pPr>
            <a:extLst/>
          </a:lstStyle>
          <a:p>
            <a:pPr lvl="0"/>
            <a:r>
              <a:rPr lang="en-US" noProof="0"/>
              <a:t>Click icon to add picture</a:t>
            </a:r>
            <a:endParaRPr lang="en-US" noProof="0" dirty="0"/>
          </a:p>
        </p:txBody>
      </p:sp>
      <p:sp>
        <p:nvSpPr>
          <p:cNvPr id="2" name="Title 1"/>
          <p:cNvSpPr>
            <a:spLocks noGrp="1"/>
          </p:cNvSpPr>
          <p:nvPr>
            <p:ph type="title"/>
          </p:nvPr>
        </p:nvSpPr>
        <p:spPr>
          <a:xfrm>
            <a:off x="228600" y="4865122"/>
            <a:ext cx="8075432" cy="562672"/>
          </a:xfrm>
          <a:noFill/>
        </p:spPr>
        <p:txBody>
          <a:bodyPr anchor="t">
            <a:sp3d prstMaterial="softEdge"/>
          </a:bodyPr>
          <a:lstStyle>
            <a:lvl1pPr marR="0" algn="r">
              <a:buNone/>
              <a:defRPr sz="3000" b="0">
                <a:solidFill>
                  <a:schemeClr val="accent1"/>
                </a:solidFill>
                <a:effectLst>
                  <a:outerShdw blurRad="50800" dist="25000" dir="5400000" algn="t" rotWithShape="0">
                    <a:prstClr val="black">
                      <a:alpha val="45000"/>
                    </a:prstClr>
                  </a:outerShdw>
                </a:effectLst>
              </a:defRPr>
            </a:lvl1pPr>
            <a:extLst/>
          </a:lstStyle>
          <a:p>
            <a:r>
              <a:rPr lang="en-US"/>
              <a:t>Click to edit Master title style</a:t>
            </a:r>
          </a:p>
        </p:txBody>
      </p:sp>
      <p:sp>
        <p:nvSpPr>
          <p:cNvPr id="11" name="Date Placeholder 4">
            <a:extLst>
              <a:ext uri="{FF2B5EF4-FFF2-40B4-BE49-F238E27FC236}">
                <a16:creationId xmlns:a16="http://schemas.microsoft.com/office/drawing/2014/main" id="{36E30BD4-0713-41F0-9F14-47FD649E4647}"/>
              </a:ext>
            </a:extLst>
          </p:cNvPr>
          <p:cNvSpPr>
            <a:spLocks noGrp="1"/>
          </p:cNvSpPr>
          <p:nvPr>
            <p:ph type="dt" sz="half" idx="10"/>
          </p:nvPr>
        </p:nvSpPr>
        <p:spPr/>
        <p:txBody>
          <a:bodyPr/>
          <a:lstStyle>
            <a:lvl1pPr>
              <a:defRPr smtClean="0">
                <a:solidFill>
                  <a:schemeClr val="tx1"/>
                </a:solidFill>
              </a:defRPr>
            </a:lvl1pPr>
            <a:extLst/>
          </a:lstStyle>
          <a:p>
            <a:pPr>
              <a:defRPr/>
            </a:pPr>
            <a:fld id="{04E44951-9209-426F-A08B-2D02DE618D38}" type="datetime1">
              <a:rPr lang="en-US"/>
              <a:pPr>
                <a:defRPr/>
              </a:pPr>
              <a:t>5/25/2023</a:t>
            </a:fld>
            <a:endParaRPr lang="en-US"/>
          </a:p>
        </p:txBody>
      </p:sp>
      <p:sp>
        <p:nvSpPr>
          <p:cNvPr id="12" name="Footer Placeholder 5">
            <a:extLst>
              <a:ext uri="{FF2B5EF4-FFF2-40B4-BE49-F238E27FC236}">
                <a16:creationId xmlns:a16="http://schemas.microsoft.com/office/drawing/2014/main" id="{2CABDBB9-6645-4965-8014-EECEAD3FD40B}"/>
              </a:ext>
            </a:extLst>
          </p:cNvPr>
          <p:cNvSpPr>
            <a:spLocks noGrp="1"/>
          </p:cNvSpPr>
          <p:nvPr>
            <p:ph type="ftr" sz="quarter" idx="11"/>
          </p:nvPr>
        </p:nvSpPr>
        <p:spPr>
          <a:xfrm>
            <a:off x="4379913" y="6408738"/>
            <a:ext cx="2351087" cy="365125"/>
          </a:xfrm>
        </p:spPr>
        <p:txBody>
          <a:bodyPr/>
          <a:lstStyle>
            <a:lvl1pPr>
              <a:defRPr>
                <a:solidFill>
                  <a:schemeClr val="tx1"/>
                </a:solidFill>
              </a:defRPr>
            </a:lvl1pPr>
            <a:extLst/>
          </a:lstStyle>
          <a:p>
            <a:pPr>
              <a:defRPr/>
            </a:pPr>
            <a:r>
              <a:rPr lang="en-US"/>
              <a:t>© Copyright 1992-2014 by Pearson Education, Inc. All Rights Reserved.</a:t>
            </a:r>
          </a:p>
        </p:txBody>
      </p:sp>
      <p:sp>
        <p:nvSpPr>
          <p:cNvPr id="13" name="Slide Number Placeholder 6">
            <a:extLst>
              <a:ext uri="{FF2B5EF4-FFF2-40B4-BE49-F238E27FC236}">
                <a16:creationId xmlns:a16="http://schemas.microsoft.com/office/drawing/2014/main" id="{C170C99D-8F00-4B65-9B8E-4A0100DD3D58}"/>
              </a:ext>
            </a:extLst>
          </p:cNvPr>
          <p:cNvSpPr>
            <a:spLocks noGrp="1"/>
          </p:cNvSpPr>
          <p:nvPr>
            <p:ph type="sldNum" sz="quarter" idx="12"/>
          </p:nvPr>
        </p:nvSpPr>
        <p:spPr/>
        <p:txBody>
          <a:bodyPr/>
          <a:lstStyle>
            <a:lvl1pPr>
              <a:defRPr/>
            </a:lvl1pPr>
          </a:lstStyle>
          <a:p>
            <a:fld id="{98C208BA-57FA-45A3-85E9-51C11D5B46F8}" type="slidenum">
              <a:rPr lang="en-US" altLang="en-US"/>
              <a:pPr/>
              <a:t>‹#›</a:t>
            </a:fld>
            <a:endParaRPr lang="en-US" altLang="en-US"/>
          </a:p>
        </p:txBody>
      </p:sp>
    </p:spTree>
    <p:extLst>
      <p:ext uri="{BB962C8B-B14F-4D97-AF65-F5344CB8AC3E}">
        <p14:creationId xmlns:p14="http://schemas.microsoft.com/office/powerpoint/2010/main" val="3709497613"/>
      </p:ext>
    </p:extLst>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slideLayout" Target="../slideLayouts/slideLayout48.xml"/><Relationship Id="rId3" Type="http://schemas.openxmlformats.org/officeDocument/2006/relationships/slideLayout" Target="../slideLayouts/slideLayout38.xml"/><Relationship Id="rId7" Type="http://schemas.openxmlformats.org/officeDocument/2006/relationships/slideLayout" Target="../slideLayouts/slideLayout42.xml"/><Relationship Id="rId12" Type="http://schemas.openxmlformats.org/officeDocument/2006/relationships/slideLayout" Target="../slideLayouts/slideLayout47.xml"/><Relationship Id="rId17" Type="http://schemas.openxmlformats.org/officeDocument/2006/relationships/theme" Target="../theme/theme4.xml"/><Relationship Id="rId2" Type="http://schemas.openxmlformats.org/officeDocument/2006/relationships/slideLayout" Target="../slideLayouts/slideLayout37.xml"/><Relationship Id="rId16" Type="http://schemas.openxmlformats.org/officeDocument/2006/relationships/slideLayout" Target="../slideLayouts/slideLayout51.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5" Type="http://schemas.openxmlformats.org/officeDocument/2006/relationships/slideLayout" Target="../slideLayouts/slideLayout40.xml"/><Relationship Id="rId15" Type="http://schemas.openxmlformats.org/officeDocument/2006/relationships/slideLayout" Target="../slideLayouts/slideLayout50.xml"/><Relationship Id="rId10" Type="http://schemas.openxmlformats.org/officeDocument/2006/relationships/slideLayout" Target="../slideLayouts/slideLayout45.xml"/><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slideLayout" Target="../slideLayouts/slideLayout49.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54.xml"/><Relationship Id="rId7" Type="http://schemas.openxmlformats.org/officeDocument/2006/relationships/theme" Target="../theme/theme5.xml"/><Relationship Id="rId2" Type="http://schemas.openxmlformats.org/officeDocument/2006/relationships/slideLayout" Target="../slideLayouts/slideLayout53.xml"/><Relationship Id="rId1" Type="http://schemas.openxmlformats.org/officeDocument/2006/relationships/slideLayout" Target="../slideLayouts/slideLayout52.xml"/><Relationship Id="rId6" Type="http://schemas.openxmlformats.org/officeDocument/2006/relationships/slideLayout" Target="../slideLayouts/slideLayout57.xml"/><Relationship Id="rId5" Type="http://schemas.openxmlformats.org/officeDocument/2006/relationships/slideLayout" Target="../slideLayouts/slideLayout56.xml"/><Relationship Id="rId4" Type="http://schemas.openxmlformats.org/officeDocument/2006/relationships/slideLayout" Target="../slideLayouts/slideLayout5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Freeform 12">
            <a:extLst>
              <a:ext uri="{FF2B5EF4-FFF2-40B4-BE49-F238E27FC236}">
                <a16:creationId xmlns:a16="http://schemas.microsoft.com/office/drawing/2014/main" id="{D900DCC5-190A-439C-B4B0-C8CB5FABD64D}"/>
              </a:ext>
            </a:extLst>
          </p:cNvPr>
          <p:cNvSpPr>
            <a:spLocks/>
          </p:cNvSpPr>
          <p:nvPr/>
        </p:nvSpPr>
        <p:spPr bwMode="auto">
          <a:xfrm>
            <a:off x="500063" y="5945188"/>
            <a:ext cx="4940300" cy="9207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a:lstStyle/>
          <a:p>
            <a:pPr fontAlgn="auto">
              <a:spcBef>
                <a:spcPts val="0"/>
              </a:spcBef>
              <a:spcAft>
                <a:spcPts val="0"/>
              </a:spcAft>
              <a:defRPr/>
            </a:pPr>
            <a:endParaRPr lang="en-US">
              <a:latin typeface="+mn-lt"/>
              <a:cs typeface="+mn-cs"/>
            </a:endParaRPr>
          </a:p>
        </p:txBody>
      </p:sp>
      <p:sp>
        <p:nvSpPr>
          <p:cNvPr id="1027" name="Freeform 11">
            <a:extLst>
              <a:ext uri="{FF2B5EF4-FFF2-40B4-BE49-F238E27FC236}">
                <a16:creationId xmlns:a16="http://schemas.microsoft.com/office/drawing/2014/main" id="{97C957EB-5BE5-474A-A83C-5D5B7DA3675A}"/>
              </a:ext>
            </a:extLst>
          </p:cNvPr>
          <p:cNvSpPr>
            <a:spLocks/>
          </p:cNvSpPr>
          <p:nvPr/>
        </p:nvSpPr>
        <p:spPr bwMode="auto">
          <a:xfrm>
            <a:off x="485775" y="5938838"/>
            <a:ext cx="3690938" cy="933450"/>
          </a:xfrm>
          <a:custGeom>
            <a:avLst/>
            <a:gdLst>
              <a:gd name="T0" fmla="*/ 0 w 5591"/>
              <a:gd name="T1" fmla="*/ 0 h 588"/>
              <a:gd name="T2" fmla="*/ 2147483647 w 5591"/>
              <a:gd name="T3" fmla="*/ 0 h 588"/>
              <a:gd name="T4" fmla="*/ 2147483647 w 5591"/>
              <a:gd name="T5" fmla="*/ 1330642500 h 588"/>
              <a:gd name="T6" fmla="*/ 20919056 w 5591"/>
              <a:gd name="T7" fmla="*/ 0 h 588"/>
              <a:gd name="T8" fmla="*/ 0 60000 65536"/>
              <a:gd name="T9" fmla="*/ 0 60000 65536"/>
              <a:gd name="T10" fmla="*/ 0 60000 65536"/>
              <a:gd name="T11" fmla="*/ 0 60000 65536"/>
              <a:gd name="T12" fmla="*/ 0 w 5591"/>
              <a:gd name="T13" fmla="*/ 0 h 588"/>
              <a:gd name="T14" fmla="*/ 5591 w 5591"/>
              <a:gd name="T15" fmla="*/ 588 h 588"/>
            </a:gdLst>
            <a:ahLst/>
            <a:cxnLst>
              <a:cxn ang="T8">
                <a:pos x="T0" y="T1"/>
              </a:cxn>
              <a:cxn ang="T9">
                <a:pos x="T2" y="T3"/>
              </a:cxn>
              <a:cxn ang="T10">
                <a:pos x="T4" y="T5"/>
              </a:cxn>
              <a:cxn ang="T11">
                <a:pos x="T6" y="T7"/>
              </a:cxn>
            </a:cxnLst>
            <a:rect l="T12" t="T13" r="T14" b="T15"/>
            <a:pathLst>
              <a:path w="5591" h="588">
                <a:moveTo>
                  <a:pt x="0" y="0"/>
                </a:moveTo>
                <a:lnTo>
                  <a:pt x="5591" y="585"/>
                </a:lnTo>
                <a:lnTo>
                  <a:pt x="4415" y="588"/>
                </a:lnTo>
                <a:lnTo>
                  <a:pt x="12" y="4"/>
                </a:lnTo>
              </a:path>
            </a:pathLst>
          </a:custGeom>
          <a:solidFill>
            <a:srgbClr val="000000"/>
          </a:solidFill>
          <a:ln>
            <a:noFill/>
          </a:ln>
          <a:extLst>
            <a:ext uri="{91240B29-F687-4F45-9708-019B960494DF}">
              <a14:hiddenLine xmlns:a14="http://schemas.microsoft.com/office/drawing/2010/main" w="9525" cap="flat" cmpd="sng" algn="ctr">
                <a:solidFill>
                  <a:srgbClr val="000000"/>
                </a:solidFill>
                <a:prstDash val="solid"/>
                <a:round/>
                <a:headEnd type="none" w="med" len="med"/>
                <a:tailEnd type="none" w="med" len="med"/>
              </a14:hiddenLine>
            </a:ext>
          </a:extLst>
        </p:spPr>
        <p:txBody>
          <a:bodyPr/>
          <a:lstStyle/>
          <a:p>
            <a:endParaRPr lang="en-US"/>
          </a:p>
        </p:txBody>
      </p:sp>
      <p:sp>
        <p:nvSpPr>
          <p:cNvPr id="14" name="Right Triangle 13">
            <a:extLst>
              <a:ext uri="{FF2B5EF4-FFF2-40B4-BE49-F238E27FC236}">
                <a16:creationId xmlns:a16="http://schemas.microsoft.com/office/drawing/2014/main" id="{F381C3EC-397E-4337-AE01-6F5C24FA69CC}"/>
              </a:ext>
            </a:extLst>
          </p:cNvPr>
          <p:cNvSpPr>
            <a:spLocks/>
          </p:cNvSpPr>
          <p:nvPr/>
        </p:nvSpPr>
        <p:spPr bwMode="auto">
          <a:xfrm>
            <a:off x="-6042" y="5791253"/>
            <a:ext cx="3402314" cy="1080868"/>
          </a:xfrm>
          <a:prstGeom prst="rtTriangle">
            <a:avLst/>
          </a:prstGeom>
          <a:blipFill>
            <a:blip r:embed="rId13"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5" name="Straight Connector 14">
            <a:extLst>
              <a:ext uri="{FF2B5EF4-FFF2-40B4-BE49-F238E27FC236}">
                <a16:creationId xmlns:a16="http://schemas.microsoft.com/office/drawing/2014/main" id="{96A92946-828D-4040-A7B3-9E9DF504743B}"/>
              </a:ext>
            </a:extLst>
          </p:cNvPr>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9" name="Title Placeholder 8">
            <a:extLst>
              <a:ext uri="{FF2B5EF4-FFF2-40B4-BE49-F238E27FC236}">
                <a16:creationId xmlns:a16="http://schemas.microsoft.com/office/drawing/2014/main" id="{699F59E1-02E3-431E-8C9F-79D1096A0703}"/>
              </a:ext>
            </a:extLst>
          </p:cNvPr>
          <p:cNvSpPr>
            <a:spLocks noGrp="1"/>
          </p:cNvSpPr>
          <p:nvPr>
            <p:ph type="title"/>
          </p:nvPr>
        </p:nvSpPr>
        <p:spPr>
          <a:xfrm>
            <a:off x="457200" y="274638"/>
            <a:ext cx="8229600" cy="1143000"/>
          </a:xfrm>
          <a:prstGeom prst="rect">
            <a:avLst/>
          </a:prstGeom>
        </p:spPr>
        <p:txBody>
          <a:bodyPr vert="horz" anchor="ctr">
            <a:normAutofit/>
            <a:scene3d>
              <a:camera prst="orthographicFront"/>
              <a:lightRig rig="soft" dir="t"/>
            </a:scene3d>
            <a:sp3d prstMaterial="softEdge">
              <a:bevelT w="25400" h="25400"/>
            </a:sp3d>
          </a:bodyPr>
          <a:lstStyle/>
          <a:p>
            <a:r>
              <a:rPr lang="en-US"/>
              <a:t>Click to edit Master title style</a:t>
            </a:r>
          </a:p>
        </p:txBody>
      </p:sp>
      <p:sp>
        <p:nvSpPr>
          <p:cNvPr id="1033" name="Text Placeholder 29">
            <a:extLst>
              <a:ext uri="{FF2B5EF4-FFF2-40B4-BE49-F238E27FC236}">
                <a16:creationId xmlns:a16="http://schemas.microsoft.com/office/drawing/2014/main" id="{A4512E88-2E26-4CFE-8AAB-8CF1E9EEBFBF}"/>
              </a:ext>
            </a:extLst>
          </p:cNvPr>
          <p:cNvSpPr>
            <a:spLocks noGrp="1"/>
          </p:cNvSpPr>
          <p:nvPr>
            <p:ph type="body" idx="1"/>
          </p:nvPr>
        </p:nvSpPr>
        <p:spPr bwMode="auto">
          <a:xfrm>
            <a:off x="457200" y="1481138"/>
            <a:ext cx="8229600"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 name="Date Placeholder 9">
            <a:extLst>
              <a:ext uri="{FF2B5EF4-FFF2-40B4-BE49-F238E27FC236}">
                <a16:creationId xmlns:a16="http://schemas.microsoft.com/office/drawing/2014/main" id="{33F951EE-2BA8-458F-AD82-66ADAC880782}"/>
              </a:ext>
            </a:extLst>
          </p:cNvPr>
          <p:cNvSpPr>
            <a:spLocks noGrp="1"/>
          </p:cNvSpPr>
          <p:nvPr>
            <p:ph type="dt" sz="half" idx="2"/>
          </p:nvPr>
        </p:nvSpPr>
        <p:spPr>
          <a:xfrm>
            <a:off x="6727825" y="6408738"/>
            <a:ext cx="1919288" cy="365125"/>
          </a:xfrm>
          <a:prstGeom prst="rect">
            <a:avLst/>
          </a:prstGeom>
        </p:spPr>
        <p:txBody>
          <a:bodyPr vert="horz" anchor="b"/>
          <a:lstStyle>
            <a:lvl1pPr algn="l" eaLnBrk="1" fontAlgn="auto" latinLnBrk="0" hangingPunct="1">
              <a:spcBef>
                <a:spcPts val="0"/>
              </a:spcBef>
              <a:spcAft>
                <a:spcPts val="0"/>
              </a:spcAft>
              <a:defRPr kumimoji="0" sz="1000" smtClean="0">
                <a:solidFill>
                  <a:schemeClr val="tx1"/>
                </a:solidFill>
                <a:latin typeface="+mn-lt"/>
                <a:cs typeface="+mn-cs"/>
              </a:defRPr>
            </a:lvl1pPr>
            <a:extLst/>
          </a:lstStyle>
          <a:p>
            <a:pPr>
              <a:defRPr/>
            </a:pPr>
            <a:fld id="{1C212B47-5913-4F56-9143-23F984DF7BFE}" type="datetime1">
              <a:rPr lang="en-US"/>
              <a:pPr>
                <a:defRPr/>
              </a:pPr>
              <a:t>5/25/2023</a:t>
            </a:fld>
            <a:endParaRPr lang="en-US"/>
          </a:p>
        </p:txBody>
      </p:sp>
      <p:sp>
        <p:nvSpPr>
          <p:cNvPr id="22" name="Footer Placeholder 21">
            <a:extLst>
              <a:ext uri="{FF2B5EF4-FFF2-40B4-BE49-F238E27FC236}">
                <a16:creationId xmlns:a16="http://schemas.microsoft.com/office/drawing/2014/main" id="{E4D550B4-EB4D-4773-A881-C12148A20AB5}"/>
              </a:ext>
            </a:extLst>
          </p:cNvPr>
          <p:cNvSpPr>
            <a:spLocks noGrp="1"/>
          </p:cNvSpPr>
          <p:nvPr>
            <p:ph type="ftr" sz="quarter" idx="3"/>
          </p:nvPr>
        </p:nvSpPr>
        <p:spPr>
          <a:xfrm>
            <a:off x="3962400" y="6408738"/>
            <a:ext cx="2768600" cy="365125"/>
          </a:xfrm>
          <a:prstGeom prst="rect">
            <a:avLst/>
          </a:prstGeom>
        </p:spPr>
        <p:txBody>
          <a:bodyPr vert="horz" anchor="b"/>
          <a:lstStyle>
            <a:lvl1pPr algn="r" eaLnBrk="1" fontAlgn="auto" latinLnBrk="0" hangingPunct="1">
              <a:spcBef>
                <a:spcPts val="0"/>
              </a:spcBef>
              <a:spcAft>
                <a:spcPts val="0"/>
              </a:spcAft>
              <a:defRPr kumimoji="0" sz="1000">
                <a:solidFill>
                  <a:schemeClr val="tx1"/>
                </a:solidFill>
                <a:latin typeface="+mn-lt"/>
                <a:cs typeface="+mn-cs"/>
              </a:defRPr>
            </a:lvl1pPr>
            <a:extLst/>
          </a:lstStyle>
          <a:p>
            <a:pPr>
              <a:defRPr/>
            </a:pPr>
            <a:r>
              <a:rPr lang="en-US"/>
              <a:t>© Copyright 1992-2014 by Pearson Education, Inc. All Rights Reserved.</a:t>
            </a:r>
          </a:p>
        </p:txBody>
      </p:sp>
      <p:sp>
        <p:nvSpPr>
          <p:cNvPr id="18" name="Slide Number Placeholder 17">
            <a:extLst>
              <a:ext uri="{FF2B5EF4-FFF2-40B4-BE49-F238E27FC236}">
                <a16:creationId xmlns:a16="http://schemas.microsoft.com/office/drawing/2014/main" id="{0947CF49-CB39-4996-B231-A7C852AD4D38}"/>
              </a:ext>
            </a:extLst>
          </p:cNvPr>
          <p:cNvSpPr>
            <a:spLocks noGrp="1"/>
          </p:cNvSpPr>
          <p:nvPr>
            <p:ph type="sldNum" sz="quarter" idx="4"/>
          </p:nvPr>
        </p:nvSpPr>
        <p:spPr>
          <a:xfrm>
            <a:off x="8647113" y="6408738"/>
            <a:ext cx="366712" cy="365125"/>
          </a:xfrm>
          <a:prstGeom prst="rect">
            <a:avLst/>
          </a:prstGeom>
        </p:spPr>
        <p:txBody>
          <a:bodyPr vert="horz" wrap="square" lIns="91440" tIns="45720" rIns="91440" bIns="45720" numCol="1" anchor="b" anchorCtr="0" compatLnSpc="1">
            <a:prstTxWarp prst="textNoShape">
              <a:avLst/>
            </a:prstTxWarp>
          </a:bodyPr>
          <a:lstStyle>
            <a:lvl1pPr algn="r">
              <a:defRPr sz="1000">
                <a:latin typeface="Lucida Sans Unicode" panose="020B0602030504020204" pitchFamily="34" charset="0"/>
              </a:defRPr>
            </a:lvl1pPr>
          </a:lstStyle>
          <a:p>
            <a:fld id="{DC1A3759-424A-40EC-8E99-23D647867369}"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 id="2147483750" r:id="rId5"/>
    <p:sldLayoutId id="2147483751" r:id="rId6"/>
    <p:sldLayoutId id="2147483742" r:id="rId7"/>
    <p:sldLayoutId id="2147483752" r:id="rId8"/>
    <p:sldLayoutId id="2147483753" r:id="rId9"/>
    <p:sldLayoutId id="2147483743" r:id="rId10"/>
    <p:sldLayoutId id="2147483744" r:id="rId11"/>
  </p:sldLayoutIdLst>
  <p:hf sldNum="0" hdr="0" dt="0"/>
  <p:txStyles>
    <p:titleStyle>
      <a:lvl1pPr algn="l" rtl="0" eaLnBrk="0" fontAlgn="base" hangingPunct="0">
        <a:spcBef>
          <a:spcPct val="0"/>
        </a:spcBef>
        <a:spcAft>
          <a:spcPct val="0"/>
        </a:spcAft>
        <a:defRPr sz="4100" b="1" kern="1200">
          <a:solidFill>
            <a:schemeClr val="tx2"/>
          </a:solidFill>
          <a:effectLst>
            <a:outerShdw blurRad="31750" dist="25400" dir="5400000" algn="tl" rotWithShape="0">
              <a:srgbClr val="000000">
                <a:alpha val="25000"/>
              </a:srgbClr>
            </a:outerShdw>
          </a:effectLst>
          <a:latin typeface="+mj-lt"/>
          <a:ea typeface="+mj-ea"/>
          <a:cs typeface="+mj-cs"/>
        </a:defRPr>
      </a:lvl1pPr>
      <a:lvl2pPr algn="l" rtl="0" eaLnBrk="0" fontAlgn="base" hangingPunct="0">
        <a:spcBef>
          <a:spcPct val="0"/>
        </a:spcBef>
        <a:spcAft>
          <a:spcPct val="0"/>
        </a:spcAft>
        <a:defRPr sz="4100" b="1">
          <a:solidFill>
            <a:schemeClr val="tx2"/>
          </a:solidFill>
          <a:latin typeface="Lucida Sans Unicode" pitchFamily="34" charset="0"/>
        </a:defRPr>
      </a:lvl2pPr>
      <a:lvl3pPr algn="l" rtl="0" eaLnBrk="0" fontAlgn="base" hangingPunct="0">
        <a:spcBef>
          <a:spcPct val="0"/>
        </a:spcBef>
        <a:spcAft>
          <a:spcPct val="0"/>
        </a:spcAft>
        <a:defRPr sz="4100" b="1">
          <a:solidFill>
            <a:schemeClr val="tx2"/>
          </a:solidFill>
          <a:latin typeface="Lucida Sans Unicode" pitchFamily="34" charset="0"/>
        </a:defRPr>
      </a:lvl3pPr>
      <a:lvl4pPr algn="l" rtl="0" eaLnBrk="0" fontAlgn="base" hangingPunct="0">
        <a:spcBef>
          <a:spcPct val="0"/>
        </a:spcBef>
        <a:spcAft>
          <a:spcPct val="0"/>
        </a:spcAft>
        <a:defRPr sz="4100" b="1">
          <a:solidFill>
            <a:schemeClr val="tx2"/>
          </a:solidFill>
          <a:latin typeface="Lucida Sans Unicode" pitchFamily="34" charset="0"/>
        </a:defRPr>
      </a:lvl4pPr>
      <a:lvl5pPr algn="l" rtl="0" eaLnBrk="0" fontAlgn="base" hangingPunct="0">
        <a:spcBef>
          <a:spcPct val="0"/>
        </a:spcBef>
        <a:spcAft>
          <a:spcPct val="0"/>
        </a:spcAft>
        <a:defRPr sz="4100" b="1">
          <a:solidFill>
            <a:schemeClr val="tx2"/>
          </a:solidFill>
          <a:latin typeface="Lucida Sans Unicode" pitchFamily="34" charset="0"/>
        </a:defRPr>
      </a:lvl5pPr>
      <a:lvl6pPr marL="457200" algn="l" rtl="0" fontAlgn="base">
        <a:spcBef>
          <a:spcPct val="0"/>
        </a:spcBef>
        <a:spcAft>
          <a:spcPct val="0"/>
        </a:spcAft>
        <a:defRPr sz="4100" b="1">
          <a:solidFill>
            <a:schemeClr val="tx2"/>
          </a:solidFill>
          <a:latin typeface="Lucida Sans Unicode" pitchFamily="34" charset="0"/>
        </a:defRPr>
      </a:lvl6pPr>
      <a:lvl7pPr marL="914400" algn="l" rtl="0" fontAlgn="base">
        <a:spcBef>
          <a:spcPct val="0"/>
        </a:spcBef>
        <a:spcAft>
          <a:spcPct val="0"/>
        </a:spcAft>
        <a:defRPr sz="4100" b="1">
          <a:solidFill>
            <a:schemeClr val="tx2"/>
          </a:solidFill>
          <a:latin typeface="Lucida Sans Unicode" pitchFamily="34" charset="0"/>
        </a:defRPr>
      </a:lvl7pPr>
      <a:lvl8pPr marL="1371600" algn="l" rtl="0" fontAlgn="base">
        <a:spcBef>
          <a:spcPct val="0"/>
        </a:spcBef>
        <a:spcAft>
          <a:spcPct val="0"/>
        </a:spcAft>
        <a:defRPr sz="4100" b="1">
          <a:solidFill>
            <a:schemeClr val="tx2"/>
          </a:solidFill>
          <a:latin typeface="Lucida Sans Unicode" pitchFamily="34" charset="0"/>
        </a:defRPr>
      </a:lvl8pPr>
      <a:lvl9pPr marL="1828800" algn="l" rtl="0" fontAlgn="base">
        <a:spcBef>
          <a:spcPct val="0"/>
        </a:spcBef>
        <a:spcAft>
          <a:spcPct val="0"/>
        </a:spcAft>
        <a:defRPr sz="4100" b="1">
          <a:solidFill>
            <a:schemeClr val="tx2"/>
          </a:solidFill>
          <a:latin typeface="Lucida Sans Unicode" pitchFamily="34" charset="0"/>
        </a:defRPr>
      </a:lvl9pPr>
      <a:extLst/>
    </p:titleStyle>
    <p:bodyStyle>
      <a:lvl1pPr marL="365125" indent="-255588" algn="l" rtl="0" eaLnBrk="0" fontAlgn="base" hangingPunct="0">
        <a:spcBef>
          <a:spcPts val="400"/>
        </a:spcBef>
        <a:spcAft>
          <a:spcPct val="0"/>
        </a:spcAft>
        <a:buClr>
          <a:schemeClr val="accent1"/>
        </a:buClr>
        <a:buSzPct val="68000"/>
        <a:buFont typeface="Wingdings 3" panose="05040102010807070707" pitchFamily="18" charset="2"/>
        <a:buChar char=""/>
        <a:defRPr sz="2700" kern="1200">
          <a:solidFill>
            <a:schemeClr val="tx1"/>
          </a:solidFill>
          <a:latin typeface="+mn-lt"/>
          <a:ea typeface="+mn-ea"/>
          <a:cs typeface="+mn-cs"/>
        </a:defRPr>
      </a:lvl1pPr>
      <a:lvl2pPr marL="620713" indent="-228600" algn="l" rtl="0" eaLnBrk="0" fontAlgn="base" hangingPunct="0">
        <a:spcBef>
          <a:spcPts val="325"/>
        </a:spcBef>
        <a:spcAft>
          <a:spcPct val="0"/>
        </a:spcAft>
        <a:buClr>
          <a:schemeClr val="accent1"/>
        </a:buClr>
        <a:buFont typeface="Verdana" panose="020B0604030504040204" pitchFamily="34" charset="0"/>
        <a:buChar char="◦"/>
        <a:defRPr sz="2300" kern="1200">
          <a:solidFill>
            <a:schemeClr val="tx1"/>
          </a:solidFill>
          <a:latin typeface="+mn-lt"/>
          <a:ea typeface="+mn-ea"/>
          <a:cs typeface="+mn-cs"/>
        </a:defRPr>
      </a:lvl2pPr>
      <a:lvl3pPr marL="858838" indent="-228600" algn="l" rtl="0" eaLnBrk="0" fontAlgn="base" hangingPunct="0">
        <a:spcBef>
          <a:spcPts val="350"/>
        </a:spcBef>
        <a:spcAft>
          <a:spcPct val="0"/>
        </a:spcAft>
        <a:buClr>
          <a:schemeClr val="accent2"/>
        </a:buClr>
        <a:buSzPct val="100000"/>
        <a:buFont typeface="Wingdings 2" panose="05020102010507070707" pitchFamily="18" charset="2"/>
        <a:buChar char=""/>
        <a:defRPr sz="2100" kern="1200">
          <a:solidFill>
            <a:schemeClr val="tx1"/>
          </a:solidFill>
          <a:latin typeface="+mn-lt"/>
          <a:ea typeface="+mn-ea"/>
          <a:cs typeface="+mn-cs"/>
        </a:defRPr>
      </a:lvl3pPr>
      <a:lvl4pPr marL="1143000" indent="-228600" algn="l" rtl="0" eaLnBrk="0" fontAlgn="base" hangingPunct="0">
        <a:spcBef>
          <a:spcPts val="350"/>
        </a:spcBef>
        <a:spcAft>
          <a:spcPct val="0"/>
        </a:spcAft>
        <a:buClr>
          <a:schemeClr val="accent2"/>
        </a:buClr>
        <a:defRPr sz="1900" kern="1200">
          <a:solidFill>
            <a:schemeClr val="tx1"/>
          </a:solidFill>
          <a:latin typeface="+mn-lt"/>
          <a:ea typeface="+mn-ea"/>
          <a:cs typeface="+mn-cs"/>
        </a:defRPr>
      </a:lvl4pPr>
      <a:lvl5pPr marL="1143000" indent="-228600" algn="l" rtl="0" eaLnBrk="0" fontAlgn="base" hangingPunct="0">
        <a:spcBef>
          <a:spcPts val="350"/>
        </a:spcBef>
        <a:spcAft>
          <a:spcPct val="0"/>
        </a:spcAft>
        <a:buClr>
          <a:schemeClr val="accent2"/>
        </a:buClr>
        <a:defRPr sz="19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a:xfrm>
            <a:off x="0" y="220786"/>
            <a:ext cx="9144000" cy="2286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457200" y="533400"/>
            <a:ext cx="8229600" cy="9906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600200"/>
            <a:ext cx="8229600" cy="48768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p:cNvSpPr/>
          <p:nvPr userDrawn="1"/>
        </p:nvSpPr>
        <p:spPr>
          <a:xfrm>
            <a:off x="0" y="0"/>
            <a:ext cx="9144000" cy="365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4"/>
          </p:nvPr>
        </p:nvSpPr>
        <p:spPr>
          <a:xfrm>
            <a:off x="7620000" y="18288"/>
            <a:ext cx="1066800" cy="329184"/>
          </a:xfrm>
          <a:prstGeom prst="rect">
            <a:avLst/>
          </a:prstGeom>
        </p:spPr>
        <p:txBody>
          <a:bodyPr vert="horz" lIns="91440" tIns="45720" rIns="91440" bIns="45720" rtlCol="0" anchor="ctr"/>
          <a:lstStyle>
            <a:lvl1pPr algn="l">
              <a:defRPr sz="1400" b="1">
                <a:solidFill>
                  <a:srgbClr val="FFFFFF"/>
                </a:solidFill>
              </a:defRPr>
            </a:lvl1pPr>
          </a:lstStyle>
          <a:p>
            <a:fld id="{0CFEC368-1D7A-4F81-ABF6-AE0E36BAF64C}" type="slidenum">
              <a:rPr lang="en-US" smtClean="0"/>
              <a:pPr/>
              <a:t>‹#›</a:t>
            </a:fld>
            <a:endParaRPr lang="en-US" dirty="0"/>
          </a:p>
        </p:txBody>
      </p:sp>
    </p:spTree>
    <p:extLst>
      <p:ext uri="{BB962C8B-B14F-4D97-AF65-F5344CB8AC3E}">
        <p14:creationId xmlns:p14="http://schemas.microsoft.com/office/powerpoint/2010/main" val="1969571025"/>
      </p:ext>
    </p:extLst>
  </p:cSld>
  <p:clrMap bg1="lt1" tx1="dk1" bg2="lt2" tx2="dk2" accent1="accent1" accent2="accent2" accent3="accent3" accent4="accent4" accent5="accent5" accent6="accent6" hlink="hlink" folHlink="folHlink"/>
  <p:sldLayoutIdLst>
    <p:sldLayoutId id="2147483755" r:id="rId1"/>
    <p:sldLayoutId id="2147483756" r:id="rId2"/>
    <p:sldLayoutId id="2147483757" r:id="rId3"/>
    <p:sldLayoutId id="2147483758" r:id="rId4"/>
    <p:sldLayoutId id="2147483759" r:id="rId5"/>
    <p:sldLayoutId id="2147483760" r:id="rId6"/>
    <p:sldLayoutId id="2147483761" r:id="rId7"/>
    <p:sldLayoutId id="2147483762" r:id="rId8"/>
    <p:sldLayoutId id="2147483763" r:id="rId9"/>
    <p:sldLayoutId id="2147483764" r:id="rId10"/>
    <p:sldLayoutId id="2147483765" r:id="rId11"/>
  </p:sldLayoutIdLst>
  <p:hf hdr="0" ftr="0" dt="0"/>
  <p:txStyles>
    <p:titleStyle>
      <a:lvl1pPr algn="l" defTabSz="914400" rtl="0" eaLnBrk="1" latinLnBrk="0" hangingPunct="1">
        <a:spcBef>
          <a:spcPct val="0"/>
        </a:spcBef>
        <a:buNone/>
        <a:defRPr sz="3600" kern="1200" spc="-100" baseline="0">
          <a:solidFill>
            <a:schemeClr val="tx2"/>
          </a:solidFill>
          <a:latin typeface="+mj-lt"/>
          <a:ea typeface="+mj-ea"/>
          <a:cs typeface="+mj-cs"/>
        </a:defRPr>
      </a:lvl1pPr>
    </p:titleStyle>
    <p:body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2" name="Rectangle 9"/>
          <p:cNvSpPr>
            <a:spLocks noChangeArrowheads="1"/>
          </p:cNvSpPr>
          <p:nvPr/>
        </p:nvSpPr>
        <p:spPr bwMode="auto">
          <a:xfrm>
            <a:off x="0" y="0"/>
            <a:ext cx="9144000" cy="914400"/>
          </a:xfrm>
          <a:prstGeom prst="rect">
            <a:avLst/>
          </a:prstGeom>
          <a:solidFill>
            <a:srgbClr val="4A5D29"/>
          </a:solidFill>
          <a:ln w="9525">
            <a:noFill/>
            <a:miter lim="800000"/>
            <a:headEnd/>
            <a:tailEnd/>
          </a:ln>
        </p:spPr>
        <p:txBody>
          <a:bodyPr wrap="none" anchor="ctr"/>
          <a:lstStyle>
            <a:lvl1pPr eaLnBrk="0" hangingPunct="0">
              <a:defRPr kumimoji="1">
                <a:solidFill>
                  <a:schemeClr val="tx1"/>
                </a:solidFill>
                <a:latin typeface="Arial" panose="020B0604020202020204" pitchFamily="34" charset="0"/>
                <a:ea typeface="MS PGothic" panose="020B0600070205080204" pitchFamily="50" charset="-128"/>
              </a:defRPr>
            </a:lvl1pPr>
            <a:lvl2pPr marL="742950" indent="-285750" eaLnBrk="0" hangingPunct="0">
              <a:defRPr kumimoji="1">
                <a:solidFill>
                  <a:schemeClr val="tx1"/>
                </a:solidFill>
                <a:latin typeface="Arial" panose="020B0604020202020204" pitchFamily="34" charset="0"/>
                <a:ea typeface="MS PGothic" panose="020B0600070205080204" pitchFamily="50" charset="-128"/>
              </a:defRPr>
            </a:lvl2pPr>
            <a:lvl3pPr marL="1143000" indent="-228600" eaLnBrk="0" hangingPunct="0">
              <a:defRPr kumimoji="1">
                <a:solidFill>
                  <a:schemeClr val="tx1"/>
                </a:solidFill>
                <a:latin typeface="Arial" panose="020B0604020202020204" pitchFamily="34" charset="0"/>
                <a:ea typeface="MS PGothic" panose="020B0600070205080204" pitchFamily="50" charset="-128"/>
              </a:defRPr>
            </a:lvl3pPr>
            <a:lvl4pPr marL="1600200" indent="-228600" eaLnBrk="0" hangingPunct="0">
              <a:defRPr kumimoji="1">
                <a:solidFill>
                  <a:schemeClr val="tx1"/>
                </a:solidFill>
                <a:latin typeface="Arial" panose="020B0604020202020204" pitchFamily="34" charset="0"/>
                <a:ea typeface="MS PGothic" panose="020B0600070205080204" pitchFamily="50" charset="-128"/>
              </a:defRPr>
            </a:lvl4pPr>
            <a:lvl5pPr marL="2057400" indent="-228600" eaLnBrk="0" hangingPunct="0">
              <a:defRPr kumimoji="1">
                <a:solidFill>
                  <a:schemeClr val="tx1"/>
                </a:solidFill>
                <a:latin typeface="Arial" panose="020B0604020202020204" pitchFamily="34" charset="0"/>
                <a:ea typeface="MS PGothic"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MS PGothic"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MS PGothic"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MS PGothic"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MS PGothic" panose="020B0600070205080204" pitchFamily="50" charset="-128"/>
              </a:defRPr>
            </a:lvl9pPr>
          </a:lstStyle>
          <a:p>
            <a:pPr eaLnBrk="1" hangingPunct="1">
              <a:defRPr/>
            </a:pPr>
            <a:endParaRPr kumimoji="0" lang="en-US" sz="2400"/>
          </a:p>
        </p:txBody>
      </p:sp>
      <p:sp>
        <p:nvSpPr>
          <p:cNvPr id="2052" name="Rectangle 2"/>
          <p:cNvSpPr>
            <a:spLocks noGrp="1" noChangeArrowheads="1"/>
          </p:cNvSpPr>
          <p:nvPr>
            <p:ph type="title"/>
          </p:nvPr>
        </p:nvSpPr>
        <p:spPr bwMode="auto">
          <a:xfrm>
            <a:off x="381000" y="51620"/>
            <a:ext cx="8350250" cy="819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ja-JP" altLang="en-US" dirty="0"/>
              <a:t>マスタ タイトルの書式設定</a:t>
            </a:r>
          </a:p>
        </p:txBody>
      </p:sp>
      <p:sp>
        <p:nvSpPr>
          <p:cNvPr id="2053" name="Rectangle 3"/>
          <p:cNvSpPr>
            <a:spLocks noGrp="1" noChangeArrowheads="1"/>
          </p:cNvSpPr>
          <p:nvPr>
            <p:ph type="body" idx="1"/>
          </p:nvPr>
        </p:nvSpPr>
        <p:spPr bwMode="auto">
          <a:xfrm>
            <a:off x="247650" y="990600"/>
            <a:ext cx="8648700" cy="537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ja-JP" altLang="en-US" dirty="0"/>
              <a:t>マスタ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p>
        </p:txBody>
      </p:sp>
      <p:sp>
        <p:nvSpPr>
          <p:cNvPr id="14" name="Rectangle 6"/>
          <p:cNvSpPr>
            <a:spLocks noGrp="1" noChangeArrowheads="1"/>
          </p:cNvSpPr>
          <p:nvPr>
            <p:ph type="sldNum" sz="quarter" idx="4"/>
          </p:nvPr>
        </p:nvSpPr>
        <p:spPr bwMode="auto">
          <a:xfrm>
            <a:off x="8534400" y="6477000"/>
            <a:ext cx="609600" cy="38100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eaLnBrk="1" hangingPunct="1">
              <a:defRPr sz="1200">
                <a:solidFill>
                  <a:schemeClr val="tx1"/>
                </a:solidFill>
                <a:cs typeface="Arial" panose="020B0604020202020204" pitchFamily="34" charset="0"/>
              </a:defRPr>
            </a:lvl1pPr>
          </a:lstStyle>
          <a:p>
            <a:pPr>
              <a:defRPr/>
            </a:pPr>
            <a:fld id="{09D9D7DC-64E0-4CB6-A746-DD461219138C}" type="slidenum">
              <a:rPr lang="ar-SA" altLang="ja-JP" smtClean="0"/>
              <a:pPr>
                <a:defRPr/>
              </a:pPr>
              <a:t>‹#›</a:t>
            </a:fld>
            <a:endParaRPr lang="en-US" altLang="ja-JP" dirty="0"/>
          </a:p>
        </p:txBody>
      </p:sp>
      <p:sp>
        <p:nvSpPr>
          <p:cNvPr id="6" name="Rectangle 7"/>
          <p:cNvSpPr>
            <a:spLocks noChangeArrowheads="1"/>
          </p:cNvSpPr>
          <p:nvPr/>
        </p:nvSpPr>
        <p:spPr bwMode="auto">
          <a:xfrm>
            <a:off x="152400" y="6400800"/>
            <a:ext cx="838004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algn="l" rtl="0" eaLnBrk="0" fontAlgn="base" hangingPunct="0">
              <a:spcBef>
                <a:spcPct val="0"/>
              </a:spcBef>
              <a:spcAft>
                <a:spcPct val="0"/>
              </a:spcAft>
              <a:defRPr>
                <a:solidFill>
                  <a:schemeClr val="tx1"/>
                </a:solidFill>
                <a:latin typeface="Arial" pitchFamily="34" charset="0"/>
              </a:defRPr>
            </a:lvl6pPr>
            <a:lvl7pPr marL="2971800" indent="-228600" algn="l" rtl="0" eaLnBrk="0" fontAlgn="base" hangingPunct="0">
              <a:spcBef>
                <a:spcPct val="0"/>
              </a:spcBef>
              <a:spcAft>
                <a:spcPct val="0"/>
              </a:spcAft>
              <a:defRPr>
                <a:solidFill>
                  <a:schemeClr val="tx1"/>
                </a:solidFill>
                <a:latin typeface="Arial" pitchFamily="34" charset="0"/>
              </a:defRPr>
            </a:lvl7pPr>
            <a:lvl8pPr marL="3429000" indent="-228600" algn="l" rtl="0" eaLnBrk="0" fontAlgn="base" hangingPunct="0">
              <a:spcBef>
                <a:spcPct val="0"/>
              </a:spcBef>
              <a:spcAft>
                <a:spcPct val="0"/>
              </a:spcAft>
              <a:defRPr>
                <a:solidFill>
                  <a:schemeClr val="tx1"/>
                </a:solidFill>
                <a:latin typeface="Arial" pitchFamily="34" charset="0"/>
              </a:defRPr>
            </a:lvl8pPr>
            <a:lvl9pPr marL="3886200" indent="-228600" algn="l" rtl="0" eaLnBrk="0" fontAlgn="base" hangingPunct="0">
              <a:spcBef>
                <a:spcPct val="0"/>
              </a:spcBef>
              <a:spcAft>
                <a:spcPct val="0"/>
              </a:spcAft>
              <a:defRPr>
                <a:solidFill>
                  <a:schemeClr val="tx1"/>
                </a:solidFill>
                <a:latin typeface="Arial" pitchFamily="34" charset="0"/>
              </a:defRPr>
            </a:lvl9pPr>
          </a:lstStyle>
          <a:p>
            <a:pPr marL="0" marR="0" indent="0" algn="l" defTabSz="914400" rtl="0" eaLnBrk="0" fontAlgn="base" latinLnBrk="0" hangingPunct="0">
              <a:lnSpc>
                <a:spcPct val="100000"/>
              </a:lnSpc>
              <a:spcBef>
                <a:spcPct val="0"/>
              </a:spcBef>
              <a:spcAft>
                <a:spcPct val="0"/>
              </a:spcAft>
              <a:buClrTx/>
              <a:buSzTx/>
              <a:buFontTx/>
              <a:buNone/>
              <a:tabLst/>
              <a:defRPr/>
            </a:pPr>
            <a:r>
              <a:rPr kumimoji="1" lang="en-US" sz="1200" kern="1200" dirty="0">
                <a:solidFill>
                  <a:schemeClr val="tx1"/>
                </a:solidFill>
                <a:latin typeface="Arial" panose="020B0604020202020204" pitchFamily="34" charset="0"/>
                <a:ea typeface="MS PGothic" panose="020B0600070205080204" pitchFamily="50" charset="-128"/>
                <a:cs typeface="+mn-cs"/>
              </a:rPr>
              <a:t>CCIS,</a:t>
            </a:r>
            <a:r>
              <a:rPr kumimoji="1" lang="en-US" sz="1200" kern="1200" baseline="0" dirty="0">
                <a:solidFill>
                  <a:schemeClr val="tx1"/>
                </a:solidFill>
                <a:latin typeface="Arial" panose="020B0604020202020204" pitchFamily="34" charset="0"/>
                <a:ea typeface="MS PGothic" panose="020B0600070205080204" pitchFamily="50" charset="-128"/>
                <a:cs typeface="+mn-cs"/>
              </a:rPr>
              <a:t> </a:t>
            </a:r>
            <a:r>
              <a:rPr kumimoji="1" lang="en-US" sz="1200" kern="1200" dirty="0">
                <a:solidFill>
                  <a:schemeClr val="tx1"/>
                </a:solidFill>
                <a:latin typeface="Arial" panose="020B0604020202020204" pitchFamily="34" charset="0"/>
                <a:ea typeface="MS PGothic" panose="020B0600070205080204" pitchFamily="50" charset="-128"/>
                <a:cs typeface="+mn-cs"/>
              </a:rPr>
              <a:t>Majmaah University</a:t>
            </a:r>
            <a:r>
              <a:rPr lang="en-US" altLang="en-US" sz="1200" dirty="0">
                <a:solidFill>
                  <a:schemeClr val="tx1"/>
                </a:solidFill>
              </a:rPr>
              <a:t>					</a:t>
            </a:r>
            <a:r>
              <a:rPr lang="en-US" altLang="en-US" sz="1200" dirty="0" smtClean="0">
                <a:solidFill>
                  <a:schemeClr val="tx1"/>
                </a:solidFill>
              </a:rPr>
              <a:t>	</a:t>
            </a:r>
            <a:r>
              <a:rPr lang="en-US" altLang="en-US" sz="1200" baseline="0" dirty="0" smtClean="0">
                <a:solidFill>
                  <a:schemeClr val="tx1"/>
                </a:solidFill>
              </a:rPr>
              <a:t>CS 464: NLP</a:t>
            </a:r>
            <a:endParaRPr kumimoji="1" lang="en-US" altLang="en-US" sz="1200" kern="1200" dirty="0">
              <a:solidFill>
                <a:schemeClr val="tx1"/>
              </a:solidFill>
              <a:latin typeface="Arial" panose="020B0604020202020204" pitchFamily="34" charset="0"/>
              <a:ea typeface="MS PGothic" panose="020B0600070205080204" pitchFamily="50" charset="-128"/>
              <a:cs typeface="+mn-cs"/>
            </a:endParaRPr>
          </a:p>
        </p:txBody>
      </p:sp>
      <p:sp>
        <p:nvSpPr>
          <p:cNvPr id="8" name="Rectangle 9"/>
          <p:cNvSpPr>
            <a:spLocks noChangeArrowheads="1"/>
          </p:cNvSpPr>
          <p:nvPr/>
        </p:nvSpPr>
        <p:spPr bwMode="auto">
          <a:xfrm>
            <a:off x="0" y="0"/>
            <a:ext cx="381000" cy="914400"/>
          </a:xfrm>
          <a:prstGeom prst="rect">
            <a:avLst/>
          </a:prstGeom>
          <a:solidFill>
            <a:srgbClr val="D4BC66"/>
          </a:solidFill>
          <a:ln w="9525">
            <a:noFill/>
            <a:miter lim="800000"/>
            <a:headEnd/>
            <a:tailEnd/>
          </a:ln>
        </p:spPr>
        <p:txBody>
          <a:bodyPr wrap="none" anchor="ctr"/>
          <a:lstStyle>
            <a:lvl1pPr eaLnBrk="0" hangingPunct="0">
              <a:defRPr kumimoji="1">
                <a:solidFill>
                  <a:schemeClr val="tx1"/>
                </a:solidFill>
                <a:latin typeface="Arial" panose="020B0604020202020204" pitchFamily="34" charset="0"/>
                <a:ea typeface="MS PGothic" panose="020B0600070205080204" pitchFamily="50" charset="-128"/>
              </a:defRPr>
            </a:lvl1pPr>
            <a:lvl2pPr marL="742950" indent="-285750" eaLnBrk="0" hangingPunct="0">
              <a:defRPr kumimoji="1">
                <a:solidFill>
                  <a:schemeClr val="tx1"/>
                </a:solidFill>
                <a:latin typeface="Arial" panose="020B0604020202020204" pitchFamily="34" charset="0"/>
                <a:ea typeface="MS PGothic" panose="020B0600070205080204" pitchFamily="50" charset="-128"/>
              </a:defRPr>
            </a:lvl2pPr>
            <a:lvl3pPr marL="1143000" indent="-228600" eaLnBrk="0" hangingPunct="0">
              <a:defRPr kumimoji="1">
                <a:solidFill>
                  <a:schemeClr val="tx1"/>
                </a:solidFill>
                <a:latin typeface="Arial" panose="020B0604020202020204" pitchFamily="34" charset="0"/>
                <a:ea typeface="MS PGothic" panose="020B0600070205080204" pitchFamily="50" charset="-128"/>
              </a:defRPr>
            </a:lvl3pPr>
            <a:lvl4pPr marL="1600200" indent="-228600" eaLnBrk="0" hangingPunct="0">
              <a:defRPr kumimoji="1">
                <a:solidFill>
                  <a:schemeClr val="tx1"/>
                </a:solidFill>
                <a:latin typeface="Arial" panose="020B0604020202020204" pitchFamily="34" charset="0"/>
                <a:ea typeface="MS PGothic" panose="020B0600070205080204" pitchFamily="50" charset="-128"/>
              </a:defRPr>
            </a:lvl4pPr>
            <a:lvl5pPr marL="2057400" indent="-228600" eaLnBrk="0" hangingPunct="0">
              <a:defRPr kumimoji="1">
                <a:solidFill>
                  <a:schemeClr val="tx1"/>
                </a:solidFill>
                <a:latin typeface="Arial" panose="020B0604020202020204" pitchFamily="34" charset="0"/>
                <a:ea typeface="MS PGothic"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MS PGothic"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MS PGothic"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MS PGothic"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MS PGothic" panose="020B0600070205080204" pitchFamily="50" charset="-128"/>
              </a:defRPr>
            </a:lvl9pPr>
          </a:lstStyle>
          <a:p>
            <a:pPr eaLnBrk="1" hangingPunct="1">
              <a:defRPr/>
            </a:pPr>
            <a:endParaRPr kumimoji="0" lang="en-US" sz="2400"/>
          </a:p>
        </p:txBody>
      </p:sp>
    </p:spTree>
    <p:extLst>
      <p:ext uri="{BB962C8B-B14F-4D97-AF65-F5344CB8AC3E}">
        <p14:creationId xmlns:p14="http://schemas.microsoft.com/office/powerpoint/2010/main" val="1950525005"/>
      </p:ext>
    </p:extLst>
  </p:cSld>
  <p:clrMap bg1="lt1" tx1="dk1" bg2="lt2" tx2="dk2" accent1="accent1" accent2="accent2" accent3="accent3" accent4="accent4" accent5="accent5" accent6="accent6" hlink="hlink" folHlink="folHlink"/>
  <p:sldLayoutIdLst>
    <p:sldLayoutId id="2147483767" r:id="rId1"/>
    <p:sldLayoutId id="2147483768" r:id="rId2"/>
    <p:sldLayoutId id="2147483769" r:id="rId3"/>
    <p:sldLayoutId id="2147483770" r:id="rId4"/>
    <p:sldLayoutId id="2147483771" r:id="rId5"/>
    <p:sldLayoutId id="2147483772" r:id="rId6"/>
    <p:sldLayoutId id="2147483773" r:id="rId7"/>
    <p:sldLayoutId id="2147483774" r:id="rId8"/>
    <p:sldLayoutId id="2147483775" r:id="rId9"/>
    <p:sldLayoutId id="2147483776" r:id="rId10"/>
    <p:sldLayoutId id="2147483777" r:id="rId11"/>
    <p:sldLayoutId id="2147483778" r:id="rId12"/>
    <p:sldLayoutId id="2147483779" r:id="rId13"/>
  </p:sldLayoutIdLst>
  <p:hf hdr="0" dt="0"/>
  <p:txStyles>
    <p:titleStyle>
      <a:lvl1pPr algn="l" rtl="0" eaLnBrk="0" fontAlgn="base" hangingPunct="0">
        <a:spcBef>
          <a:spcPct val="0"/>
        </a:spcBef>
        <a:spcAft>
          <a:spcPct val="0"/>
        </a:spcAft>
        <a:defRPr kumimoji="1" sz="2800" b="1">
          <a:solidFill>
            <a:schemeClr val="bg1"/>
          </a:solidFill>
          <a:latin typeface="+mj-lt"/>
          <a:ea typeface="+mj-ea"/>
          <a:cs typeface="+mj-cs"/>
        </a:defRPr>
      </a:lvl1pPr>
      <a:lvl2pPr algn="l" rtl="0" eaLnBrk="0" fontAlgn="base" hangingPunct="0">
        <a:spcBef>
          <a:spcPct val="0"/>
        </a:spcBef>
        <a:spcAft>
          <a:spcPct val="0"/>
        </a:spcAft>
        <a:defRPr kumimoji="1" sz="2800">
          <a:solidFill>
            <a:schemeClr val="bg1"/>
          </a:solidFill>
          <a:latin typeface="Arial" pitchFamily="34" charset="0"/>
          <a:ea typeface="MS PGothic" pitchFamily="34" charset="-128"/>
        </a:defRPr>
      </a:lvl2pPr>
      <a:lvl3pPr algn="l" rtl="0" eaLnBrk="0" fontAlgn="base" hangingPunct="0">
        <a:spcBef>
          <a:spcPct val="0"/>
        </a:spcBef>
        <a:spcAft>
          <a:spcPct val="0"/>
        </a:spcAft>
        <a:defRPr kumimoji="1" sz="2800">
          <a:solidFill>
            <a:schemeClr val="bg1"/>
          </a:solidFill>
          <a:latin typeface="Arial" pitchFamily="34" charset="0"/>
          <a:ea typeface="MS PGothic" pitchFamily="34" charset="-128"/>
        </a:defRPr>
      </a:lvl3pPr>
      <a:lvl4pPr algn="l" rtl="0" eaLnBrk="0" fontAlgn="base" hangingPunct="0">
        <a:spcBef>
          <a:spcPct val="0"/>
        </a:spcBef>
        <a:spcAft>
          <a:spcPct val="0"/>
        </a:spcAft>
        <a:defRPr kumimoji="1" sz="2800">
          <a:solidFill>
            <a:schemeClr val="bg1"/>
          </a:solidFill>
          <a:latin typeface="Arial" pitchFamily="34" charset="0"/>
          <a:ea typeface="MS PGothic" pitchFamily="34" charset="-128"/>
        </a:defRPr>
      </a:lvl4pPr>
      <a:lvl5pPr algn="l" rtl="0" eaLnBrk="0" fontAlgn="base" hangingPunct="0">
        <a:spcBef>
          <a:spcPct val="0"/>
        </a:spcBef>
        <a:spcAft>
          <a:spcPct val="0"/>
        </a:spcAft>
        <a:defRPr kumimoji="1" sz="2800">
          <a:solidFill>
            <a:schemeClr val="bg1"/>
          </a:solidFill>
          <a:latin typeface="Arial" pitchFamily="34" charset="0"/>
          <a:ea typeface="MS PGothic" pitchFamily="34" charset="-128"/>
        </a:defRPr>
      </a:lvl5pPr>
      <a:lvl6pPr marL="457200" algn="l" rtl="0" fontAlgn="base">
        <a:spcBef>
          <a:spcPct val="0"/>
        </a:spcBef>
        <a:spcAft>
          <a:spcPct val="0"/>
        </a:spcAft>
        <a:defRPr kumimoji="1" sz="2800">
          <a:solidFill>
            <a:schemeClr val="bg1"/>
          </a:solidFill>
          <a:latin typeface="Arial" pitchFamily="34" charset="0"/>
          <a:ea typeface="MS PGothic" pitchFamily="34" charset="-128"/>
        </a:defRPr>
      </a:lvl6pPr>
      <a:lvl7pPr marL="914400" algn="l" rtl="0" fontAlgn="base">
        <a:spcBef>
          <a:spcPct val="0"/>
        </a:spcBef>
        <a:spcAft>
          <a:spcPct val="0"/>
        </a:spcAft>
        <a:defRPr kumimoji="1" sz="2800">
          <a:solidFill>
            <a:schemeClr val="bg1"/>
          </a:solidFill>
          <a:latin typeface="Arial" pitchFamily="34" charset="0"/>
          <a:ea typeface="MS PGothic" pitchFamily="34" charset="-128"/>
        </a:defRPr>
      </a:lvl7pPr>
      <a:lvl8pPr marL="1371600" algn="l" rtl="0" fontAlgn="base">
        <a:spcBef>
          <a:spcPct val="0"/>
        </a:spcBef>
        <a:spcAft>
          <a:spcPct val="0"/>
        </a:spcAft>
        <a:defRPr kumimoji="1" sz="2800">
          <a:solidFill>
            <a:schemeClr val="bg1"/>
          </a:solidFill>
          <a:latin typeface="Arial" pitchFamily="34" charset="0"/>
          <a:ea typeface="MS PGothic" pitchFamily="34" charset="-128"/>
        </a:defRPr>
      </a:lvl8pPr>
      <a:lvl9pPr marL="1828800" algn="l" rtl="0" fontAlgn="base">
        <a:spcBef>
          <a:spcPct val="0"/>
        </a:spcBef>
        <a:spcAft>
          <a:spcPct val="0"/>
        </a:spcAft>
        <a:defRPr kumimoji="1" sz="2800">
          <a:solidFill>
            <a:schemeClr val="bg1"/>
          </a:solidFill>
          <a:latin typeface="Arial" pitchFamily="34" charset="0"/>
          <a:ea typeface="MS PGothic" pitchFamily="34" charset="-128"/>
        </a:defRPr>
      </a:lvl9pPr>
    </p:titleStyle>
    <p:bodyStyle>
      <a:lvl1pPr marL="342900" indent="-342900" algn="l" rtl="0" eaLnBrk="0" fontAlgn="base" hangingPunct="0">
        <a:spcBef>
          <a:spcPct val="20000"/>
        </a:spcBef>
        <a:spcAft>
          <a:spcPct val="0"/>
        </a:spcAft>
        <a:buClr>
          <a:srgbClr val="6B0029"/>
        </a:buClr>
        <a:buFont typeface="Wingdings" panose="05000000000000000000" pitchFamily="2" charset="2"/>
        <a:buChar char="§"/>
        <a:defRPr kumimoji="1" sz="26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lumMod val="75000"/>
          </a:schemeClr>
        </a:buClr>
        <a:buFont typeface="Arial" panose="020B0604020202020204" pitchFamily="34" charset="0"/>
        <a:buChar char="•"/>
        <a:defRPr kumimoji="1" sz="2200">
          <a:solidFill>
            <a:schemeClr val="tx1"/>
          </a:solidFill>
          <a:latin typeface="+mn-lt"/>
          <a:ea typeface="+mn-ea"/>
        </a:defRPr>
      </a:lvl2pPr>
      <a:lvl3pPr marL="1143000" indent="-228600" algn="l" rtl="0" eaLnBrk="0" fontAlgn="base" hangingPunct="0">
        <a:spcBef>
          <a:spcPct val="20000"/>
        </a:spcBef>
        <a:spcAft>
          <a:spcPct val="0"/>
        </a:spcAft>
        <a:buClr>
          <a:schemeClr val="accent2"/>
        </a:buClr>
        <a:buFont typeface="Arial" panose="020B0604020202020204" pitchFamily="34" charset="0"/>
        <a:buChar char="­"/>
        <a:defRPr kumimoji="1" sz="2000">
          <a:solidFill>
            <a:schemeClr val="tx1"/>
          </a:solidFill>
          <a:latin typeface="+mn-lt"/>
          <a:ea typeface="+mn-ea"/>
        </a:defRPr>
      </a:lvl3pPr>
      <a:lvl4pPr marL="1600200" indent="-228600" algn="l" rtl="0" eaLnBrk="0" fontAlgn="base" hangingPunct="0">
        <a:spcBef>
          <a:spcPct val="20000"/>
        </a:spcBef>
        <a:spcAft>
          <a:spcPct val="0"/>
        </a:spcAft>
        <a:buClr>
          <a:schemeClr val="accent2"/>
        </a:buClr>
        <a:buFont typeface="Arial" panose="020B0604020202020204" pitchFamily="34" charset="0"/>
        <a:buChar char="▫"/>
        <a:defRPr kumimoji="1" sz="1800">
          <a:solidFill>
            <a:schemeClr val="tx1"/>
          </a:solidFill>
          <a:latin typeface="+mn-lt"/>
          <a:ea typeface="+mn-ea"/>
        </a:defRPr>
      </a:lvl4pPr>
      <a:lvl5pPr marL="2057400" indent="-228600" algn="l" rtl="0" eaLnBrk="0" fontAlgn="base" hangingPunct="0">
        <a:spcBef>
          <a:spcPct val="20000"/>
        </a:spcBef>
        <a:spcAft>
          <a:spcPct val="0"/>
        </a:spcAft>
        <a:buClr>
          <a:schemeClr val="accent2"/>
        </a:buClr>
        <a:buFont typeface="Arial" panose="020B0604020202020204" pitchFamily="34" charset="0"/>
        <a:buChar char="▪"/>
        <a:defRPr kumimoji="1" sz="16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p:bodyStyle>
    <p:otherStyle>
      <a:defPPr>
        <a:defRPr lang="ar-EG"/>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p:nvSpPr>
        <p:spPr>
          <a:xfrm rot="16200000">
            <a:off x="-3375857" y="3330886"/>
            <a:ext cx="6858003" cy="19622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rot="16200000" flipV="1">
            <a:off x="-3299855" y="3421130"/>
            <a:ext cx="6858003"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822960" y="286604"/>
            <a:ext cx="75438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822959" y="1845735"/>
            <a:ext cx="7543801"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2963" y="6459787"/>
            <a:ext cx="1854203" cy="365125"/>
          </a:xfrm>
          <a:prstGeom prst="rect">
            <a:avLst/>
          </a:prstGeom>
        </p:spPr>
        <p:txBody>
          <a:bodyPr vert="horz" lIns="91440" tIns="45720" rIns="91440" bIns="45720" rtlCol="0" anchor="ctr"/>
          <a:lstStyle>
            <a:lvl1pPr algn="l">
              <a:defRPr sz="675">
                <a:solidFill>
                  <a:srgbClr val="FFFFFF"/>
                </a:solidFill>
              </a:defRPr>
            </a:lvl1pPr>
          </a:lstStyle>
          <a:p>
            <a:fld id="{240CDC23-E565-C848-9AF6-12BD09C53D91}" type="datetimeFigureOut">
              <a:rPr lang="en-US" smtClean="0">
                <a:latin typeface="Lucida Sans" charset="0"/>
                <a:ea typeface="ＭＳ Ｐゴシック" charset="0"/>
              </a:rPr>
              <a:pPr/>
              <a:t>5/25/2023</a:t>
            </a:fld>
            <a:endParaRPr lang="en-US">
              <a:latin typeface="Lucida Sans" charset="0"/>
              <a:ea typeface="ＭＳ Ｐゴシック" charset="0"/>
            </a:endParaRPr>
          </a:p>
        </p:txBody>
      </p:sp>
      <p:sp>
        <p:nvSpPr>
          <p:cNvPr id="5" name="Footer Placeholder 4"/>
          <p:cNvSpPr>
            <a:spLocks noGrp="1"/>
          </p:cNvSpPr>
          <p:nvPr>
            <p:ph type="ftr" sz="quarter" idx="3"/>
          </p:nvPr>
        </p:nvSpPr>
        <p:spPr>
          <a:xfrm>
            <a:off x="2764641" y="6459787"/>
            <a:ext cx="3617103" cy="365125"/>
          </a:xfrm>
          <a:prstGeom prst="rect">
            <a:avLst/>
          </a:prstGeom>
        </p:spPr>
        <p:txBody>
          <a:bodyPr vert="horz" lIns="91440" tIns="45720" rIns="91440" bIns="45720" rtlCol="0" anchor="ctr"/>
          <a:lstStyle>
            <a:lvl1pPr algn="ctr">
              <a:defRPr sz="675" cap="all" baseline="0">
                <a:solidFill>
                  <a:srgbClr val="FFFFFF"/>
                </a:solidFill>
              </a:defRPr>
            </a:lvl1pPr>
          </a:lstStyle>
          <a:p>
            <a:endParaRPr lang="en-US">
              <a:latin typeface="Lucida Sans" charset="0"/>
              <a:ea typeface="ＭＳ Ｐゴシック" charset="0"/>
            </a:endParaRPr>
          </a:p>
        </p:txBody>
      </p:sp>
      <p:sp>
        <p:nvSpPr>
          <p:cNvPr id="6" name="Slide Number Placeholder 5"/>
          <p:cNvSpPr>
            <a:spLocks noGrp="1"/>
          </p:cNvSpPr>
          <p:nvPr>
            <p:ph type="sldNum" sz="quarter" idx="4"/>
          </p:nvPr>
        </p:nvSpPr>
        <p:spPr>
          <a:xfrm>
            <a:off x="7425346" y="6459787"/>
            <a:ext cx="984019" cy="365125"/>
          </a:xfrm>
          <a:prstGeom prst="rect">
            <a:avLst/>
          </a:prstGeom>
        </p:spPr>
        <p:txBody>
          <a:bodyPr vert="horz" lIns="91440" tIns="45720" rIns="91440" bIns="45720" rtlCol="0" anchor="ctr"/>
          <a:lstStyle>
            <a:lvl1pPr algn="r">
              <a:defRPr sz="788">
                <a:solidFill>
                  <a:srgbClr val="FFFFFF"/>
                </a:solidFill>
              </a:defRPr>
            </a:lvl1pPr>
          </a:lstStyle>
          <a:p>
            <a:fld id="{D07771B2-D7F7-364E-B6F3-F7FE93606BCE}" type="slidenum">
              <a:rPr lang="en-US" smtClean="0">
                <a:latin typeface="Lucida Sans" charset="0"/>
                <a:ea typeface="ＭＳ Ｐゴシック" charset="0"/>
              </a:rPr>
              <a:pPr/>
              <a:t>‹#›</a:t>
            </a:fld>
            <a:endParaRPr lang="en-US">
              <a:latin typeface="Lucida Sans" charset="0"/>
              <a:ea typeface="ＭＳ Ｐゴシック" charset="0"/>
            </a:endParaRPr>
          </a:p>
        </p:txBody>
      </p:sp>
    </p:spTree>
    <p:extLst>
      <p:ext uri="{BB962C8B-B14F-4D97-AF65-F5344CB8AC3E}">
        <p14:creationId xmlns:p14="http://schemas.microsoft.com/office/powerpoint/2010/main" val="3124274507"/>
      </p:ext>
    </p:extLst>
  </p:cSld>
  <p:clrMap bg1="lt1" tx1="dk1" bg2="lt2" tx2="dk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1" r:id="rId11"/>
    <p:sldLayoutId id="2147483792" r:id="rId12"/>
    <p:sldLayoutId id="2147483793" r:id="rId13"/>
    <p:sldLayoutId id="2147483794" r:id="rId14"/>
    <p:sldLayoutId id="2147483795" r:id="rId15"/>
    <p:sldLayoutId id="2147483796" r:id="rId16"/>
  </p:sldLayoutIdLst>
  <p:txStyles>
    <p:titleStyle>
      <a:lvl1pPr algn="l" defTabSz="685800" rtl="0" eaLnBrk="1" latinLnBrk="0" hangingPunct="1">
        <a:lnSpc>
          <a:spcPct val="85000"/>
        </a:lnSpc>
        <a:spcBef>
          <a:spcPct val="0"/>
        </a:spcBef>
        <a:buNone/>
        <a:defRPr sz="3600" kern="1200" spc="-38" baseline="0">
          <a:solidFill>
            <a:schemeClr val="tx1">
              <a:lumMod val="75000"/>
              <a:lumOff val="25000"/>
            </a:schemeClr>
          </a:solidFill>
          <a:latin typeface="+mj-lt"/>
          <a:ea typeface="+mj-ea"/>
          <a:cs typeface="+mj-cs"/>
        </a:defRPr>
      </a:lvl1pPr>
    </p:titleStyle>
    <p:bodyStyle>
      <a:lvl1pPr marL="68580" indent="-68580" algn="l" defTabSz="685800" rtl="0" eaLnBrk="1" latinLnBrk="0" hangingPunct="1">
        <a:lnSpc>
          <a:spcPct val="90000"/>
        </a:lnSpc>
        <a:spcBef>
          <a:spcPts val="900"/>
        </a:spcBef>
        <a:spcAft>
          <a:spcPts val="150"/>
        </a:spcAft>
        <a:buClr>
          <a:schemeClr val="accent1"/>
        </a:buClr>
        <a:buSzPct val="100000"/>
        <a:buFont typeface="Calibri" panose="020F0502020204030204" pitchFamily="34" charset="0"/>
        <a:buChar char=" "/>
        <a:defRPr sz="1500" kern="1200">
          <a:solidFill>
            <a:schemeClr val="tx1">
              <a:lumMod val="75000"/>
              <a:lumOff val="25000"/>
            </a:schemeClr>
          </a:solidFill>
          <a:latin typeface="+mn-lt"/>
          <a:ea typeface="+mn-ea"/>
          <a:cs typeface="+mn-cs"/>
        </a:defRPr>
      </a:lvl1pPr>
      <a:lvl2pPr marL="288036" indent="-137160" algn="l" defTabSz="685800" rtl="0" eaLnBrk="1" latinLnBrk="0" hangingPunct="1">
        <a:lnSpc>
          <a:spcPct val="90000"/>
        </a:lnSpc>
        <a:spcBef>
          <a:spcPts val="150"/>
        </a:spcBef>
        <a:spcAft>
          <a:spcPts val="300"/>
        </a:spcAft>
        <a:buClr>
          <a:schemeClr val="accent1"/>
        </a:buClr>
        <a:buFont typeface="Calibri" pitchFamily="34" charset="0"/>
        <a:buChar char="◦"/>
        <a:defRPr sz="1350" kern="1200">
          <a:solidFill>
            <a:schemeClr val="tx1">
              <a:lumMod val="75000"/>
              <a:lumOff val="25000"/>
            </a:schemeClr>
          </a:solidFill>
          <a:latin typeface="+mn-lt"/>
          <a:ea typeface="+mn-ea"/>
          <a:cs typeface="+mn-cs"/>
        </a:defRPr>
      </a:lvl2pPr>
      <a:lvl3pPr marL="425196" indent="-13716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3pPr>
      <a:lvl4pPr marL="562356" indent="-13716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4pPr>
      <a:lvl5pPr marL="699516" indent="-13716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5pPr>
      <a:lvl6pPr marL="8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6pPr>
      <a:lvl7pPr marL="9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7pPr>
      <a:lvl8pPr marL="11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8pPr>
      <a:lvl9pPr marL="12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p:nvSpPr>
        <p:spPr>
          <a:xfrm rot="16200000">
            <a:off x="-3375857" y="3330886"/>
            <a:ext cx="6858003" cy="19622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rot="16200000" flipV="1">
            <a:off x="-3299855" y="3421130"/>
            <a:ext cx="6858003"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822960" y="286605"/>
            <a:ext cx="75438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822959" y="1845735"/>
            <a:ext cx="7543801"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2963" y="6459788"/>
            <a:ext cx="1854203" cy="365125"/>
          </a:xfrm>
          <a:prstGeom prst="rect">
            <a:avLst/>
          </a:prstGeom>
        </p:spPr>
        <p:txBody>
          <a:bodyPr vert="horz" lIns="91440" tIns="45720" rIns="91440" bIns="45720" rtlCol="0" anchor="ctr"/>
          <a:lstStyle>
            <a:lvl1pPr algn="l">
              <a:defRPr sz="675">
                <a:solidFill>
                  <a:srgbClr val="FFFFFF"/>
                </a:solidFill>
              </a:defRPr>
            </a:lvl1pPr>
          </a:lstStyle>
          <a:p>
            <a:pPr defTabSz="685800" fontAlgn="auto">
              <a:spcBef>
                <a:spcPts val="0"/>
              </a:spcBef>
              <a:spcAft>
                <a:spcPts val="0"/>
              </a:spcAft>
            </a:pPr>
            <a:fld id="{240CDC23-E565-C848-9AF6-12BD09C53D91}" type="datetimeFigureOut">
              <a:rPr lang="en-US" smtClean="0">
                <a:latin typeface="Calibri" panose="020F0502020204030204"/>
                <a:cs typeface="+mn-cs"/>
              </a:rPr>
              <a:pPr defTabSz="685800" fontAlgn="auto">
                <a:spcBef>
                  <a:spcPts val="0"/>
                </a:spcBef>
                <a:spcAft>
                  <a:spcPts val="0"/>
                </a:spcAft>
              </a:pPr>
              <a:t>5/25/2023</a:t>
            </a:fld>
            <a:endParaRPr lang="en-US">
              <a:latin typeface="Calibri" panose="020F0502020204030204"/>
              <a:cs typeface="+mn-cs"/>
            </a:endParaRPr>
          </a:p>
        </p:txBody>
      </p:sp>
      <p:sp>
        <p:nvSpPr>
          <p:cNvPr id="5" name="Footer Placeholder 4"/>
          <p:cNvSpPr>
            <a:spLocks noGrp="1"/>
          </p:cNvSpPr>
          <p:nvPr>
            <p:ph type="ftr" sz="quarter" idx="3"/>
          </p:nvPr>
        </p:nvSpPr>
        <p:spPr>
          <a:xfrm>
            <a:off x="2764640" y="6459788"/>
            <a:ext cx="3617103" cy="365125"/>
          </a:xfrm>
          <a:prstGeom prst="rect">
            <a:avLst/>
          </a:prstGeom>
        </p:spPr>
        <p:txBody>
          <a:bodyPr vert="horz" lIns="91440" tIns="45720" rIns="91440" bIns="45720" rtlCol="0" anchor="ctr"/>
          <a:lstStyle>
            <a:lvl1pPr algn="ctr">
              <a:defRPr sz="675" cap="all" baseline="0">
                <a:solidFill>
                  <a:srgbClr val="FFFFFF"/>
                </a:solidFill>
              </a:defRPr>
            </a:lvl1pPr>
          </a:lstStyle>
          <a:p>
            <a:pPr defTabSz="685800" fontAlgn="auto">
              <a:spcBef>
                <a:spcPts val="0"/>
              </a:spcBef>
              <a:spcAft>
                <a:spcPts val="0"/>
              </a:spcAft>
            </a:pPr>
            <a:endParaRPr lang="en-US">
              <a:latin typeface="Calibri" panose="020F0502020204030204"/>
              <a:cs typeface="+mn-cs"/>
            </a:endParaRPr>
          </a:p>
        </p:txBody>
      </p:sp>
      <p:sp>
        <p:nvSpPr>
          <p:cNvPr id="6" name="Slide Number Placeholder 5"/>
          <p:cNvSpPr>
            <a:spLocks noGrp="1"/>
          </p:cNvSpPr>
          <p:nvPr>
            <p:ph type="sldNum" sz="quarter" idx="4"/>
          </p:nvPr>
        </p:nvSpPr>
        <p:spPr>
          <a:xfrm>
            <a:off x="7425346" y="6459788"/>
            <a:ext cx="984019" cy="365125"/>
          </a:xfrm>
          <a:prstGeom prst="rect">
            <a:avLst/>
          </a:prstGeom>
        </p:spPr>
        <p:txBody>
          <a:bodyPr vert="horz" lIns="91440" tIns="45720" rIns="91440" bIns="45720" rtlCol="0" anchor="ctr"/>
          <a:lstStyle>
            <a:lvl1pPr algn="r">
              <a:defRPr sz="788">
                <a:solidFill>
                  <a:srgbClr val="FFFFFF"/>
                </a:solidFill>
              </a:defRPr>
            </a:lvl1pPr>
          </a:lstStyle>
          <a:p>
            <a:pPr defTabSz="685800" fontAlgn="auto">
              <a:spcBef>
                <a:spcPts val="0"/>
              </a:spcBef>
              <a:spcAft>
                <a:spcPts val="0"/>
              </a:spcAft>
            </a:pPr>
            <a:fld id="{D07771B2-D7F7-364E-B6F3-F7FE93606BCE}" type="slidenum">
              <a:rPr lang="en-US" smtClean="0">
                <a:latin typeface="Calibri" panose="020F0502020204030204"/>
                <a:cs typeface="+mn-cs"/>
              </a:rPr>
              <a:pPr defTabSz="685800" fontAlgn="auto">
                <a:spcBef>
                  <a:spcPts val="0"/>
                </a:spcBef>
                <a:spcAft>
                  <a:spcPts val="0"/>
                </a:spcAft>
              </a:pPr>
              <a:t>‹#›</a:t>
            </a:fld>
            <a:endParaRPr lang="en-US">
              <a:latin typeface="Calibri" panose="020F0502020204030204"/>
              <a:cs typeface="+mn-cs"/>
            </a:endParaRPr>
          </a:p>
        </p:txBody>
      </p:sp>
    </p:spTree>
    <p:extLst>
      <p:ext uri="{BB962C8B-B14F-4D97-AF65-F5344CB8AC3E}">
        <p14:creationId xmlns:p14="http://schemas.microsoft.com/office/powerpoint/2010/main" val="506558030"/>
      </p:ext>
    </p:extLst>
  </p:cSld>
  <p:clrMap bg1="lt1" tx1="dk1" bg2="lt2" tx2="dk2" accent1="accent1" accent2="accent2" accent3="accent3" accent4="accent4" accent5="accent5" accent6="accent6" hlink="hlink" folHlink="folHlink"/>
  <p:sldLayoutIdLst>
    <p:sldLayoutId id="2147483798" r:id="rId1"/>
    <p:sldLayoutId id="2147483799" r:id="rId2"/>
    <p:sldLayoutId id="2147483800" r:id="rId3"/>
    <p:sldLayoutId id="2147483801" r:id="rId4"/>
    <p:sldLayoutId id="2147483802" r:id="rId5"/>
    <p:sldLayoutId id="2147483803" r:id="rId6"/>
  </p:sldLayoutIdLst>
  <p:txStyles>
    <p:titleStyle>
      <a:lvl1pPr algn="l" defTabSz="685783" rtl="0" eaLnBrk="1" latinLnBrk="0" hangingPunct="1">
        <a:lnSpc>
          <a:spcPct val="85000"/>
        </a:lnSpc>
        <a:spcBef>
          <a:spcPct val="0"/>
        </a:spcBef>
        <a:buNone/>
        <a:defRPr sz="3600" kern="1200" spc="-38" baseline="0">
          <a:solidFill>
            <a:schemeClr val="tx1">
              <a:lumMod val="75000"/>
              <a:lumOff val="25000"/>
            </a:schemeClr>
          </a:solidFill>
          <a:latin typeface="+mj-lt"/>
          <a:ea typeface="+mj-ea"/>
          <a:cs typeface="+mj-cs"/>
        </a:defRPr>
      </a:lvl1pPr>
    </p:titleStyle>
    <p:bodyStyle>
      <a:lvl1pPr marL="68579" indent="-68579" algn="l" defTabSz="685783" rtl="0" eaLnBrk="1" latinLnBrk="0" hangingPunct="1">
        <a:lnSpc>
          <a:spcPct val="90000"/>
        </a:lnSpc>
        <a:spcBef>
          <a:spcPts val="900"/>
        </a:spcBef>
        <a:spcAft>
          <a:spcPts val="150"/>
        </a:spcAft>
        <a:buClr>
          <a:schemeClr val="accent1"/>
        </a:buClr>
        <a:buSzPct val="100000"/>
        <a:buFont typeface="Calibri" panose="020F0502020204030204" pitchFamily="34" charset="0"/>
        <a:buChar char=" "/>
        <a:defRPr sz="1500" kern="1200">
          <a:solidFill>
            <a:schemeClr val="tx1">
              <a:lumMod val="75000"/>
              <a:lumOff val="25000"/>
            </a:schemeClr>
          </a:solidFill>
          <a:latin typeface="+mn-lt"/>
          <a:ea typeface="+mn-ea"/>
          <a:cs typeface="+mn-cs"/>
        </a:defRPr>
      </a:lvl1pPr>
      <a:lvl2pPr marL="288029" indent="-137156" algn="l" defTabSz="685783" rtl="0" eaLnBrk="1" latinLnBrk="0" hangingPunct="1">
        <a:lnSpc>
          <a:spcPct val="90000"/>
        </a:lnSpc>
        <a:spcBef>
          <a:spcPts val="150"/>
        </a:spcBef>
        <a:spcAft>
          <a:spcPts val="300"/>
        </a:spcAft>
        <a:buClr>
          <a:schemeClr val="accent1"/>
        </a:buClr>
        <a:buFont typeface="Calibri" pitchFamily="34" charset="0"/>
        <a:buChar char="◦"/>
        <a:defRPr sz="1350" kern="1200">
          <a:solidFill>
            <a:schemeClr val="tx1">
              <a:lumMod val="75000"/>
              <a:lumOff val="25000"/>
            </a:schemeClr>
          </a:solidFill>
          <a:latin typeface="+mn-lt"/>
          <a:ea typeface="+mn-ea"/>
          <a:cs typeface="+mn-cs"/>
        </a:defRPr>
      </a:lvl2pPr>
      <a:lvl3pPr marL="425186" indent="-137156" algn="l" defTabSz="685783"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3pPr>
      <a:lvl4pPr marL="562342" indent="-137156" algn="l" defTabSz="685783"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4pPr>
      <a:lvl5pPr marL="699499" indent="-137156" algn="l" defTabSz="685783"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5pPr>
      <a:lvl6pPr marL="824980" indent="-171446" algn="l" defTabSz="685783"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6pPr>
      <a:lvl7pPr marL="974976" indent="-171446" algn="l" defTabSz="685783"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7pPr>
      <a:lvl8pPr marL="1124972" indent="-171446" algn="l" defTabSz="685783"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8pPr>
      <a:lvl9pPr marL="1274969" indent="-171446" algn="l" defTabSz="685783"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9pPr>
    </p:bodyStyle>
    <p:otherStyle>
      <a:defPPr>
        <a:defRPr lang="en-US"/>
      </a:defPPr>
      <a:lvl1pPr marL="0" algn="l" defTabSz="685783" rtl="0" eaLnBrk="1" latinLnBrk="0" hangingPunct="1">
        <a:defRPr sz="135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2.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5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2.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52.xml"/></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53.xml"/></Relationships>
</file>

<file path=ppt/slides/_rels/slide19.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19.xml"/><Relationship Id="rId1" Type="http://schemas.openxmlformats.org/officeDocument/2006/relationships/slideLayout" Target="../slideLayouts/slideLayout5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23.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20.xml"/><Relationship Id="rId1" Type="http://schemas.openxmlformats.org/officeDocument/2006/relationships/slideLayout" Target="../slideLayouts/slideLayout52.xml"/></Relationships>
</file>

<file path=ppt/slides/_rels/slide24.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21.xml"/><Relationship Id="rId1" Type="http://schemas.openxmlformats.org/officeDocument/2006/relationships/slideLayout" Target="../slideLayouts/slideLayout52.xml"/></Relationships>
</file>

<file path=ppt/slides/_rels/slide25.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22.xml"/><Relationship Id="rId1" Type="http://schemas.openxmlformats.org/officeDocument/2006/relationships/slideLayout" Target="../slideLayouts/slideLayout52.xml"/></Relationships>
</file>

<file path=ppt/slides/_rels/slide26.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23.xml"/><Relationship Id="rId1" Type="http://schemas.openxmlformats.org/officeDocument/2006/relationships/slideLayout" Target="../slideLayouts/slideLayout52.xml"/></Relationships>
</file>

<file path=ppt/slides/_rels/slide27.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24.xml"/><Relationship Id="rId1" Type="http://schemas.openxmlformats.org/officeDocument/2006/relationships/slideLayout" Target="../slideLayouts/slideLayout52.xml"/><Relationship Id="rId4" Type="http://schemas.openxmlformats.org/officeDocument/2006/relationships/image" Target="../media/image12.emf"/></Relationships>
</file>

<file path=ppt/slides/_rels/slide28.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25.xml"/><Relationship Id="rId1" Type="http://schemas.openxmlformats.org/officeDocument/2006/relationships/slideLayout" Target="../slideLayouts/slideLayout52.xml"/></Relationships>
</file>

<file path=ppt/slides/_rels/slide29.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26.xml"/><Relationship Id="rId1" Type="http://schemas.openxmlformats.org/officeDocument/2006/relationships/slideLayout" Target="../slideLayouts/slideLayout5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2.xml"/></Relationships>
</file>

<file path=ppt/slides/_rels/slide30.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27.xml"/><Relationship Id="rId1" Type="http://schemas.openxmlformats.org/officeDocument/2006/relationships/slideLayout" Target="../slideLayouts/slideLayout52.xml"/></Relationships>
</file>

<file path=ppt/slides/_rels/slide31.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28.xml"/><Relationship Id="rId1" Type="http://schemas.openxmlformats.org/officeDocument/2006/relationships/slideLayout" Target="../slideLayouts/slideLayout52.xml"/><Relationship Id="rId4" Type="http://schemas.openxmlformats.org/officeDocument/2006/relationships/image" Target="../media/image17.emf"/></Relationships>
</file>

<file path=ppt/slides/_rels/slide3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9.xml"/><Relationship Id="rId1" Type="http://schemas.openxmlformats.org/officeDocument/2006/relationships/slideLayout" Target="../slideLayouts/slideLayout52.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0.xml"/><Relationship Id="rId7" Type="http://schemas.openxmlformats.org/officeDocument/2006/relationships/image" Target="../media/image21.emf"/><Relationship Id="rId2" Type="http://schemas.openxmlformats.org/officeDocument/2006/relationships/slideLayout" Target="../slideLayouts/slideLayout52.xml"/><Relationship Id="rId1" Type="http://schemas.openxmlformats.org/officeDocument/2006/relationships/vmlDrawing" Target="../drawings/vmlDrawing1.vml"/><Relationship Id="rId6" Type="http://schemas.openxmlformats.org/officeDocument/2006/relationships/image" Target="../media/image20.emf"/><Relationship Id="rId5" Type="http://schemas.openxmlformats.org/officeDocument/2006/relationships/image" Target="../media/image19.wmf"/><Relationship Id="rId4" Type="http://schemas.openxmlformats.org/officeDocument/2006/relationships/oleObject" Target="../embeddings/oleObject1.bin"/></Relationships>
</file>

<file path=ppt/slides/_rels/slide34.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31.xml"/><Relationship Id="rId1" Type="http://schemas.openxmlformats.org/officeDocument/2006/relationships/slideLayout" Target="../slideLayouts/slideLayout5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2.xml"/></Relationships>
</file>

<file path=ppt/slides/_rels/slide3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3.xml"/><Relationship Id="rId1" Type="http://schemas.openxmlformats.org/officeDocument/2006/relationships/slideLayout" Target="../slideLayouts/slideLayout52.xml"/><Relationship Id="rId4" Type="http://schemas.openxmlformats.org/officeDocument/2006/relationships/image" Target="../media/image23.emf"/></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3.xml"/></Relationships>
</file>

<file path=ppt/slides/_rels/slide38.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35.xml"/><Relationship Id="rId1" Type="http://schemas.openxmlformats.org/officeDocument/2006/relationships/slideLayout" Target="../slideLayouts/slideLayout53.xml"/></Relationships>
</file>

<file path=ppt/slides/_rels/slide39.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36.xml"/><Relationship Id="rId1" Type="http://schemas.openxmlformats.org/officeDocument/2006/relationships/slideLayout" Target="../slideLayouts/slideLayout53.xml"/><Relationship Id="rId4" Type="http://schemas.openxmlformats.org/officeDocument/2006/relationships/image" Target="../media/image26.emf"/></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2.xml"/></Relationships>
</file>

<file path=ppt/slides/_rels/slide40.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37.xml"/><Relationship Id="rId1" Type="http://schemas.openxmlformats.org/officeDocument/2006/relationships/slideLayout" Target="../slideLayouts/slideLayout53.xml"/><Relationship Id="rId5" Type="http://schemas.openxmlformats.org/officeDocument/2006/relationships/image" Target="../media/image29.emf"/><Relationship Id="rId4" Type="http://schemas.openxmlformats.org/officeDocument/2006/relationships/image" Target="../media/image28.emf"/></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52.xml"/><Relationship Id="rId1" Type="http://schemas.openxmlformats.org/officeDocument/2006/relationships/vmlDrawing" Target="../drawings/vmlDrawing2.vml"/><Relationship Id="rId6" Type="http://schemas.openxmlformats.org/officeDocument/2006/relationships/image" Target="../media/image30.emf"/><Relationship Id="rId5" Type="http://schemas.openxmlformats.org/officeDocument/2006/relationships/oleObject" Target="../embeddings/oleObject2.bin"/><Relationship Id="rId4" Type="http://schemas.openxmlformats.org/officeDocument/2006/relationships/image" Target="../media/image32.png"/></Relationships>
</file>

<file path=ppt/slides/_rels/slide4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9.xml"/><Relationship Id="rId1" Type="http://schemas.openxmlformats.org/officeDocument/2006/relationships/slideLayout" Target="../slideLayouts/slideLayout52.xml"/></Relationships>
</file>

<file path=ppt/slides/_rels/slide43.xml.rels><?xml version="1.0" encoding="UTF-8" standalone="yes"?>
<Relationships xmlns="http://schemas.openxmlformats.org/package/2006/relationships"><Relationship Id="rId8" Type="http://schemas.openxmlformats.org/officeDocument/2006/relationships/oleObject" Target="../embeddings/oleObject5.bin"/><Relationship Id="rId13" Type="http://schemas.openxmlformats.org/officeDocument/2006/relationships/image" Target="../media/image35.wmf"/><Relationship Id="rId3" Type="http://schemas.openxmlformats.org/officeDocument/2006/relationships/image" Target="../media/image36.emf"/><Relationship Id="rId7" Type="http://schemas.openxmlformats.org/officeDocument/2006/relationships/image" Target="../media/image32.wmf"/><Relationship Id="rId12" Type="http://schemas.openxmlformats.org/officeDocument/2006/relationships/oleObject" Target="../embeddings/oleObject7.bin"/><Relationship Id="rId2" Type="http://schemas.openxmlformats.org/officeDocument/2006/relationships/slideLayout" Target="../slideLayouts/slideLayout52.xml"/><Relationship Id="rId1" Type="http://schemas.openxmlformats.org/officeDocument/2006/relationships/vmlDrawing" Target="../drawings/vmlDrawing3.vml"/><Relationship Id="rId6" Type="http://schemas.openxmlformats.org/officeDocument/2006/relationships/oleObject" Target="../embeddings/oleObject4.bin"/><Relationship Id="rId11" Type="http://schemas.openxmlformats.org/officeDocument/2006/relationships/image" Target="../media/image34.emf"/><Relationship Id="rId5" Type="http://schemas.openxmlformats.org/officeDocument/2006/relationships/image" Target="../media/image31.wmf"/><Relationship Id="rId10" Type="http://schemas.openxmlformats.org/officeDocument/2006/relationships/oleObject" Target="../embeddings/oleObject6.bin"/><Relationship Id="rId4" Type="http://schemas.openxmlformats.org/officeDocument/2006/relationships/oleObject" Target="../embeddings/oleObject3.bin"/><Relationship Id="rId9" Type="http://schemas.openxmlformats.org/officeDocument/2006/relationships/image" Target="../media/image33.wmf"/></Relationships>
</file>

<file path=ppt/slides/_rels/slide44.xml.rels><?xml version="1.0" encoding="UTF-8" standalone="yes"?>
<Relationships xmlns="http://schemas.openxmlformats.org/package/2006/relationships"><Relationship Id="rId8" Type="http://schemas.openxmlformats.org/officeDocument/2006/relationships/oleObject" Target="../embeddings/oleObject10.bin"/><Relationship Id="rId3" Type="http://schemas.openxmlformats.org/officeDocument/2006/relationships/notesSlide" Target="../notesSlides/notesSlide40.xml"/><Relationship Id="rId7" Type="http://schemas.openxmlformats.org/officeDocument/2006/relationships/image" Target="../media/image38.wmf"/><Relationship Id="rId2" Type="http://schemas.openxmlformats.org/officeDocument/2006/relationships/slideLayout" Target="../slideLayouts/slideLayout52.xml"/><Relationship Id="rId1" Type="http://schemas.openxmlformats.org/officeDocument/2006/relationships/vmlDrawing" Target="../drawings/vmlDrawing4.vml"/><Relationship Id="rId6" Type="http://schemas.openxmlformats.org/officeDocument/2006/relationships/oleObject" Target="../embeddings/oleObject9.bin"/><Relationship Id="rId11" Type="http://schemas.openxmlformats.org/officeDocument/2006/relationships/image" Target="../media/image40.emf"/><Relationship Id="rId5" Type="http://schemas.openxmlformats.org/officeDocument/2006/relationships/image" Target="../media/image37.wmf"/><Relationship Id="rId10" Type="http://schemas.openxmlformats.org/officeDocument/2006/relationships/image" Target="../media/image36.emf"/><Relationship Id="rId4" Type="http://schemas.openxmlformats.org/officeDocument/2006/relationships/oleObject" Target="../embeddings/oleObject8.bin"/><Relationship Id="rId9" Type="http://schemas.openxmlformats.org/officeDocument/2006/relationships/image" Target="../media/image39.wmf"/></Relationships>
</file>

<file path=ppt/slides/_rels/slide45.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Layout" Target="../slideLayouts/slideLayout52.xml"/><Relationship Id="rId1" Type="http://schemas.openxmlformats.org/officeDocument/2006/relationships/vmlDrawing" Target="../drawings/vmlDrawing5.vml"/><Relationship Id="rId6" Type="http://schemas.openxmlformats.org/officeDocument/2006/relationships/image" Target="../media/image42.emf"/><Relationship Id="rId5" Type="http://schemas.openxmlformats.org/officeDocument/2006/relationships/image" Target="../media/image40.emf"/><Relationship Id="rId4" Type="http://schemas.openxmlformats.org/officeDocument/2006/relationships/image" Target="../media/image41.wmf"/></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5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5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5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5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5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5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52.xml"/></Relationships>
</file>

<file path=ppt/slides/_rels/slide54.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notesSlide" Target="../notesSlides/notesSlide48.xml"/><Relationship Id="rId1" Type="http://schemas.openxmlformats.org/officeDocument/2006/relationships/slideLayout" Target="../slideLayouts/slideLayout52.xml"/><Relationship Id="rId4" Type="http://schemas.openxmlformats.org/officeDocument/2006/relationships/image" Target="../media/image44.emf"/></Relationships>
</file>

<file path=ppt/slides/_rels/slide55.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notesSlide" Target="../notesSlides/notesSlide49.xml"/><Relationship Id="rId1" Type="http://schemas.openxmlformats.org/officeDocument/2006/relationships/slideLayout" Target="../slideLayouts/slideLayout52.xml"/><Relationship Id="rId4" Type="http://schemas.openxmlformats.org/officeDocument/2006/relationships/image" Target="../media/image45.emf"/></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53.xml"/></Relationships>
</file>

<file path=ppt/slides/_rels/slide57.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notesSlide" Target="../notesSlides/notesSlide51.xml"/><Relationship Id="rId1" Type="http://schemas.openxmlformats.org/officeDocument/2006/relationships/slideLayout" Target="../slideLayouts/slideLayout53.xml"/></Relationships>
</file>

<file path=ppt/slides/_rels/slide58.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notesSlide" Target="../notesSlides/notesSlide52.xml"/><Relationship Id="rId1" Type="http://schemas.openxmlformats.org/officeDocument/2006/relationships/slideLayout" Target="../slideLayouts/slideLayout52.xml"/><Relationship Id="rId4" Type="http://schemas.openxmlformats.org/officeDocument/2006/relationships/image" Target="../media/image48.emf"/></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5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2.xml"/></Relationships>
</file>

<file path=ppt/slides/_rels/slide60.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notesSlide" Target="../notesSlides/notesSlide54.xml"/><Relationship Id="rId1" Type="http://schemas.openxmlformats.org/officeDocument/2006/relationships/slideLayout" Target="../slideLayouts/slideLayout5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52.xml"/></Relationships>
</file>

<file path=ppt/slides/_rels/slide62.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notesSlide" Target="../notesSlides/notesSlide56.xml"/><Relationship Id="rId1" Type="http://schemas.openxmlformats.org/officeDocument/2006/relationships/slideLayout" Target="../slideLayouts/slideLayout53.xml"/></Relationships>
</file>

<file path=ppt/slides/_rels/slide63.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image" Target="../media/image61.png"/><Relationship Id="rId1" Type="http://schemas.openxmlformats.org/officeDocument/2006/relationships/slideLayout" Target="../slideLayouts/slideLayout53.xml"/></Relationships>
</file>

<file path=ppt/slides/_rels/slide64.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notesSlide" Target="../notesSlides/notesSlide57.xml"/><Relationship Id="rId1" Type="http://schemas.openxmlformats.org/officeDocument/2006/relationships/slideLayout" Target="../slideLayouts/slideLayout53.xml"/><Relationship Id="rId5" Type="http://schemas.openxmlformats.org/officeDocument/2006/relationships/image" Target="../media/image54.emf"/><Relationship Id="rId4" Type="http://schemas.openxmlformats.org/officeDocument/2006/relationships/image" Target="../media/image53.emf"/></Relationships>
</file>

<file path=ppt/slides/_rels/slide65.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notesSlide" Target="../notesSlides/notesSlide58.xml"/><Relationship Id="rId1" Type="http://schemas.openxmlformats.org/officeDocument/2006/relationships/slideLayout" Target="../slideLayouts/slideLayout5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5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bwMode="auto">
          <a:xfrm>
            <a:off x="457200" y="838200"/>
            <a:ext cx="8229600" cy="237626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a:r>
              <a:rPr lang="en-US" sz="4800" b="1" dirty="0"/>
              <a:t>CS </a:t>
            </a:r>
            <a:r>
              <a:rPr lang="en-US" sz="4800" b="1" dirty="0" smtClean="0"/>
              <a:t>463</a:t>
            </a:r>
            <a:r>
              <a:rPr lang="en-US" sz="4800" b="1" dirty="0"/>
              <a:t/>
            </a:r>
            <a:br>
              <a:rPr lang="en-US" sz="4800" b="1" dirty="0"/>
            </a:br>
            <a:r>
              <a:rPr lang="en-US" sz="4800" b="1" dirty="0" smtClean="0"/>
              <a:t>Natural Language Processing</a:t>
            </a:r>
            <a:endParaRPr lang="en-US" sz="4800" b="1" dirty="0"/>
          </a:p>
        </p:txBody>
      </p:sp>
      <p:sp>
        <p:nvSpPr>
          <p:cNvPr id="5123" name="Rectangle 3"/>
          <p:cNvSpPr>
            <a:spLocks noGrp="1" noChangeArrowheads="1"/>
          </p:cNvSpPr>
          <p:nvPr>
            <p:ph type="subTitle" idx="1"/>
          </p:nvPr>
        </p:nvSpPr>
        <p:spPr>
          <a:xfrm>
            <a:off x="381000" y="5037100"/>
            <a:ext cx="8382000" cy="960263"/>
          </a:xfrm>
        </p:spPr>
        <p:txBody>
          <a:bodyPr>
            <a:spAutoFit/>
          </a:bodyPr>
          <a:lstStyle/>
          <a:p>
            <a:pPr algn="ctr" eaLnBrk="1" hangingPunct="1"/>
            <a:r>
              <a:rPr lang="en-US" sz="2400" dirty="0">
                <a:solidFill>
                  <a:srgbClr val="002060"/>
                </a:solidFill>
              </a:rPr>
              <a:t>Dr. Saleh Haridy </a:t>
            </a:r>
          </a:p>
          <a:p>
            <a:pPr algn="ctr" eaLnBrk="1" hangingPunct="1"/>
            <a:endParaRPr lang="en-US" sz="900" dirty="0"/>
          </a:p>
          <a:p>
            <a:pPr algn="ctr" eaLnBrk="1" hangingPunct="1"/>
            <a:r>
              <a:rPr lang="en-US" sz="1800" dirty="0" smtClean="0"/>
              <a:t>2022-2023</a:t>
            </a:r>
            <a:endParaRPr lang="en-US" sz="1800"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57B46D-E5D5-824F-B603-A61C517EB12F}"/>
              </a:ext>
            </a:extLst>
          </p:cNvPr>
          <p:cNvSpPr>
            <a:spLocks noGrp="1"/>
          </p:cNvSpPr>
          <p:nvPr>
            <p:ph type="title"/>
          </p:nvPr>
        </p:nvSpPr>
        <p:spPr>
          <a:xfrm>
            <a:off x="609600" y="228600"/>
            <a:ext cx="6617970" cy="699447"/>
          </a:xfrm>
        </p:spPr>
        <p:txBody>
          <a:bodyPr/>
          <a:lstStyle/>
          <a:p>
            <a:r>
              <a:rPr lang="en-US" dirty="0"/>
              <a:t>Semantic </a:t>
            </a:r>
            <a:r>
              <a:rPr lang="en-US" dirty="0" smtClean="0"/>
              <a:t>field </a:t>
            </a:r>
            <a:r>
              <a:rPr lang="ar-SA" dirty="0" smtClean="0"/>
              <a:t>دلالات الألفاظ  </a:t>
            </a:r>
            <a:endParaRPr lang="en-US" dirty="0"/>
          </a:p>
        </p:txBody>
      </p:sp>
      <p:sp>
        <p:nvSpPr>
          <p:cNvPr id="3" name="Content Placeholder 2">
            <a:extLst>
              <a:ext uri="{FF2B5EF4-FFF2-40B4-BE49-F238E27FC236}">
                <a16:creationId xmlns:a16="http://schemas.microsoft.com/office/drawing/2014/main" id="{0906519E-6C4A-B147-A367-F9B7C4EE1891}"/>
              </a:ext>
            </a:extLst>
          </p:cNvPr>
          <p:cNvSpPr>
            <a:spLocks noGrp="1"/>
          </p:cNvSpPr>
          <p:nvPr>
            <p:ph idx="1"/>
          </p:nvPr>
        </p:nvSpPr>
        <p:spPr>
          <a:xfrm>
            <a:off x="800100" y="928047"/>
            <a:ext cx="7772400" cy="5548953"/>
          </a:xfrm>
        </p:spPr>
        <p:txBody>
          <a:bodyPr>
            <a:normAutofit lnSpcReduction="10000"/>
          </a:bodyPr>
          <a:lstStyle/>
          <a:p>
            <a:pPr marL="342900" indent="-342900">
              <a:buFont typeface="Arial" panose="020B0604020202020204" pitchFamily="34" charset="0"/>
              <a:buChar char="•"/>
            </a:pPr>
            <a:r>
              <a:rPr lang="en-US" sz="2400" dirty="0">
                <a:solidFill>
                  <a:schemeClr val="tx1"/>
                </a:solidFill>
              </a:rPr>
              <a:t>One common kind of relatedness between words is if they belong to the same </a:t>
            </a:r>
            <a:r>
              <a:rPr lang="en-US" sz="2400" dirty="0" smtClean="0">
                <a:solidFill>
                  <a:schemeClr val="tx1"/>
                </a:solidFill>
              </a:rPr>
              <a:t>semantic </a:t>
            </a:r>
            <a:r>
              <a:rPr lang="en-US" sz="2400" dirty="0">
                <a:solidFill>
                  <a:schemeClr val="tx1"/>
                </a:solidFill>
              </a:rPr>
              <a:t>field. </a:t>
            </a:r>
            <a:endParaRPr lang="en-US" sz="2400" dirty="0" smtClean="0">
              <a:solidFill>
                <a:schemeClr val="tx1"/>
              </a:solidFill>
            </a:endParaRPr>
          </a:p>
          <a:p>
            <a:pPr marL="342900" indent="-342900">
              <a:buFont typeface="Arial" panose="020B0604020202020204" pitchFamily="34" charset="0"/>
              <a:buChar char="•"/>
            </a:pPr>
            <a:r>
              <a:rPr lang="en-US" sz="2400" dirty="0" smtClean="0">
                <a:solidFill>
                  <a:schemeClr val="tx1"/>
                </a:solidFill>
              </a:rPr>
              <a:t>A </a:t>
            </a:r>
            <a:r>
              <a:rPr lang="en-US" sz="2400" dirty="0">
                <a:solidFill>
                  <a:schemeClr val="tx1"/>
                </a:solidFill>
              </a:rPr>
              <a:t>semantic field is a set of words which cover a particular semantic domain and bear structured relations with each </a:t>
            </a:r>
            <a:r>
              <a:rPr lang="en-US" sz="2400" dirty="0" smtClean="0">
                <a:solidFill>
                  <a:schemeClr val="tx1"/>
                </a:solidFill>
              </a:rPr>
              <a:t>other.</a:t>
            </a:r>
          </a:p>
          <a:p>
            <a:r>
              <a:rPr lang="en-US" sz="2400" dirty="0" smtClean="0"/>
              <a:t>Words </a:t>
            </a:r>
            <a:r>
              <a:rPr lang="en-US" sz="2400" dirty="0"/>
              <a:t>that </a:t>
            </a:r>
          </a:p>
          <a:p>
            <a:pPr lvl="1"/>
            <a:r>
              <a:rPr lang="en-US" dirty="0"/>
              <a:t>cover a particular semantic domain </a:t>
            </a:r>
          </a:p>
          <a:p>
            <a:pPr lvl="1"/>
            <a:r>
              <a:rPr lang="en-US" dirty="0"/>
              <a:t>bear structured relations with each other. </a:t>
            </a:r>
          </a:p>
          <a:p>
            <a:pPr marL="150809" lvl="1" indent="0">
              <a:buNone/>
            </a:pPr>
            <a:r>
              <a:rPr lang="en-US" dirty="0" smtClean="0"/>
              <a:t>For example	</a:t>
            </a:r>
            <a:endParaRPr lang="en-US" dirty="0"/>
          </a:p>
          <a:p>
            <a:pPr marL="219456" lvl="1" indent="0">
              <a:buNone/>
            </a:pPr>
            <a:r>
              <a:rPr lang="en-US" b="1" dirty="0"/>
              <a:t>hospitals</a:t>
            </a:r>
          </a:p>
          <a:p>
            <a:pPr marL="219456" lvl="1" indent="0">
              <a:buNone/>
            </a:pPr>
            <a:r>
              <a:rPr lang="en-US" i="1" dirty="0"/>
              <a:t>	surgeon</a:t>
            </a:r>
            <a:r>
              <a:rPr lang="en-US" dirty="0"/>
              <a:t>, </a:t>
            </a:r>
            <a:r>
              <a:rPr lang="en-US" i="1" dirty="0"/>
              <a:t>scalpel</a:t>
            </a:r>
            <a:r>
              <a:rPr lang="en-US" dirty="0"/>
              <a:t>, </a:t>
            </a:r>
            <a:r>
              <a:rPr lang="en-US" i="1" dirty="0"/>
              <a:t>nurse</a:t>
            </a:r>
            <a:r>
              <a:rPr lang="en-US" dirty="0"/>
              <a:t>, </a:t>
            </a:r>
            <a:r>
              <a:rPr lang="en-US" i="1" dirty="0" err="1"/>
              <a:t>anaesthetic</a:t>
            </a:r>
            <a:r>
              <a:rPr lang="en-US" dirty="0"/>
              <a:t>, </a:t>
            </a:r>
            <a:r>
              <a:rPr lang="en-US" i="1" dirty="0"/>
              <a:t>hospital</a:t>
            </a:r>
            <a:endParaRPr lang="en-US" dirty="0"/>
          </a:p>
          <a:p>
            <a:pPr marL="219456" lvl="1" indent="0">
              <a:buNone/>
            </a:pPr>
            <a:r>
              <a:rPr lang="en-US" b="1" dirty="0"/>
              <a:t>restaurants</a:t>
            </a:r>
            <a:r>
              <a:rPr lang="en-US" dirty="0"/>
              <a:t> </a:t>
            </a:r>
          </a:p>
          <a:p>
            <a:pPr marL="219456" lvl="1" indent="0">
              <a:buNone/>
            </a:pPr>
            <a:r>
              <a:rPr lang="en-US" i="1" dirty="0"/>
              <a:t>	waiter</a:t>
            </a:r>
            <a:r>
              <a:rPr lang="en-US" dirty="0"/>
              <a:t>, </a:t>
            </a:r>
            <a:r>
              <a:rPr lang="en-US" i="1" dirty="0"/>
              <a:t>menu</a:t>
            </a:r>
            <a:r>
              <a:rPr lang="en-US" dirty="0"/>
              <a:t>, </a:t>
            </a:r>
            <a:r>
              <a:rPr lang="en-US" i="1" dirty="0"/>
              <a:t>plate</a:t>
            </a:r>
            <a:r>
              <a:rPr lang="en-US" dirty="0"/>
              <a:t>, </a:t>
            </a:r>
            <a:r>
              <a:rPr lang="en-US" i="1" dirty="0"/>
              <a:t>food</a:t>
            </a:r>
            <a:r>
              <a:rPr lang="en-US" dirty="0"/>
              <a:t>, </a:t>
            </a:r>
            <a:r>
              <a:rPr lang="en-US" i="1" dirty="0"/>
              <a:t>menu,</a:t>
            </a:r>
            <a:r>
              <a:rPr lang="en-US" dirty="0"/>
              <a:t> </a:t>
            </a:r>
            <a:r>
              <a:rPr lang="en-US" i="1" dirty="0"/>
              <a:t>chef</a:t>
            </a:r>
            <a:r>
              <a:rPr lang="en-US" dirty="0"/>
              <a:t> </a:t>
            </a:r>
          </a:p>
          <a:p>
            <a:pPr marL="219456" lvl="1" indent="0">
              <a:buNone/>
            </a:pPr>
            <a:r>
              <a:rPr lang="en-US" b="1" dirty="0"/>
              <a:t>houses</a:t>
            </a:r>
          </a:p>
          <a:p>
            <a:pPr marL="219456" lvl="1" indent="0">
              <a:buNone/>
            </a:pPr>
            <a:r>
              <a:rPr lang="en-US" i="1" dirty="0"/>
              <a:t>	door</a:t>
            </a:r>
            <a:r>
              <a:rPr lang="en-US" dirty="0"/>
              <a:t>, </a:t>
            </a:r>
            <a:r>
              <a:rPr lang="en-US" i="1" dirty="0"/>
              <a:t>roof</a:t>
            </a:r>
            <a:r>
              <a:rPr lang="en-US" dirty="0"/>
              <a:t>, </a:t>
            </a:r>
            <a:r>
              <a:rPr lang="en-US" i="1" dirty="0"/>
              <a:t>kitchen</a:t>
            </a:r>
            <a:r>
              <a:rPr lang="en-US" dirty="0"/>
              <a:t>, </a:t>
            </a:r>
            <a:r>
              <a:rPr lang="en-US" i="1" dirty="0"/>
              <a:t>family</a:t>
            </a:r>
            <a:r>
              <a:rPr lang="en-US" dirty="0"/>
              <a:t>, </a:t>
            </a:r>
            <a:r>
              <a:rPr lang="en-US" i="1" dirty="0"/>
              <a:t>bed</a:t>
            </a:r>
            <a:endParaRPr lang="en-US" dirty="0"/>
          </a:p>
          <a:p>
            <a:endParaRPr lang="en-US" dirty="0"/>
          </a:p>
        </p:txBody>
      </p:sp>
    </p:spTree>
    <p:extLst>
      <p:ext uri="{BB962C8B-B14F-4D97-AF65-F5344CB8AC3E}">
        <p14:creationId xmlns:p14="http://schemas.microsoft.com/office/powerpoint/2010/main" val="35504683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a:xfrm>
            <a:off x="857250" y="1072204"/>
            <a:ext cx="6560820" cy="585146"/>
          </a:xfrm>
        </p:spPr>
        <p:txBody>
          <a:bodyPr/>
          <a:lstStyle/>
          <a:p>
            <a:r>
              <a:rPr lang="en-US" dirty="0"/>
              <a:t>Relation: </a:t>
            </a:r>
            <a:r>
              <a:rPr lang="en-US" dirty="0" err="1" smtClean="0"/>
              <a:t>Antonymy</a:t>
            </a:r>
            <a:r>
              <a:rPr lang="en-US" dirty="0" smtClean="0"/>
              <a:t> </a:t>
            </a:r>
            <a:r>
              <a:rPr lang="ar-SA" dirty="0"/>
              <a:t> </a:t>
            </a:r>
            <a:r>
              <a:rPr lang="ar-SA" dirty="0" smtClean="0"/>
              <a:t>كلمات متضادة</a:t>
            </a:r>
            <a:endParaRPr lang="en-US" dirty="0"/>
          </a:p>
        </p:txBody>
      </p:sp>
      <p:sp>
        <p:nvSpPr>
          <p:cNvPr id="48131" name="Rectangle 3"/>
          <p:cNvSpPr>
            <a:spLocks noGrp="1" noChangeArrowheads="1"/>
          </p:cNvSpPr>
          <p:nvPr>
            <p:ph idx="1"/>
          </p:nvPr>
        </p:nvSpPr>
        <p:spPr>
          <a:xfrm>
            <a:off x="857250" y="1945318"/>
            <a:ext cx="8058150" cy="3840479"/>
          </a:xfrm>
        </p:spPr>
        <p:txBody>
          <a:bodyPr>
            <a:noAutofit/>
          </a:bodyPr>
          <a:lstStyle/>
          <a:p>
            <a:r>
              <a:rPr lang="en-US" dirty="0"/>
              <a:t>Senses that are opposites with respect to only one feature of meaning</a:t>
            </a:r>
          </a:p>
          <a:p>
            <a:r>
              <a:rPr lang="en-US" dirty="0"/>
              <a:t>Otherwise, they are very similar!</a:t>
            </a:r>
          </a:p>
          <a:p>
            <a:pPr marL="342900" lvl="1" indent="0">
              <a:buNone/>
            </a:pPr>
            <a:r>
              <a:rPr lang="en-US" sz="2100" dirty="0">
                <a:latin typeface="Courier"/>
                <a:cs typeface="Courier"/>
              </a:rPr>
              <a:t>dark/light   short/long	fast/slow	rise/fall</a:t>
            </a:r>
          </a:p>
          <a:p>
            <a:pPr marL="342900" lvl="1" indent="0">
              <a:buNone/>
            </a:pPr>
            <a:r>
              <a:rPr lang="en-US" sz="2100" dirty="0">
                <a:latin typeface="Courier"/>
                <a:cs typeface="Courier"/>
              </a:rPr>
              <a:t>hot/cold	    up/down	      in/out</a:t>
            </a:r>
          </a:p>
          <a:p>
            <a:r>
              <a:rPr lang="en-US" dirty="0"/>
              <a:t>More formally: antonyms can</a:t>
            </a:r>
          </a:p>
          <a:p>
            <a:pPr lvl="1">
              <a:lnSpc>
                <a:spcPct val="70000"/>
              </a:lnSpc>
            </a:pPr>
            <a:r>
              <a:rPr lang="en-US" sz="2100" dirty="0"/>
              <a:t>define a binary opposition or be at opposite ends of a scale</a:t>
            </a:r>
          </a:p>
          <a:p>
            <a:pPr lvl="2"/>
            <a:r>
              <a:rPr lang="en-US" sz="1800" dirty="0"/>
              <a:t> </a:t>
            </a:r>
            <a:r>
              <a:rPr lang="en-US" sz="1800" dirty="0">
                <a:latin typeface="Courier"/>
                <a:cs typeface="Courier"/>
              </a:rPr>
              <a:t>long/short, fast/slow</a:t>
            </a:r>
          </a:p>
          <a:p>
            <a:pPr lvl="1"/>
            <a:r>
              <a:rPr lang="en-US" sz="2100" dirty="0"/>
              <a:t>Be </a:t>
            </a:r>
            <a:r>
              <a:rPr lang="en-US" sz="2100" i="1" dirty="0" smtClean="0"/>
              <a:t>reverses</a:t>
            </a:r>
            <a:r>
              <a:rPr lang="en-US" sz="2100" dirty="0" smtClean="0"/>
              <a:t>:</a:t>
            </a:r>
            <a:endParaRPr lang="en-US" sz="2100" dirty="0"/>
          </a:p>
          <a:p>
            <a:pPr lvl="2"/>
            <a:r>
              <a:rPr lang="en-US" sz="1800" dirty="0">
                <a:latin typeface="Courier"/>
                <a:cs typeface="Courier"/>
              </a:rPr>
              <a:t> rise/fall, up/down</a:t>
            </a:r>
            <a:endParaRPr lang="en-US" sz="3000" dirty="0">
              <a:latin typeface="Courier"/>
              <a:cs typeface="Courier"/>
            </a:endParaRPr>
          </a:p>
        </p:txBody>
      </p:sp>
    </p:spTree>
    <p:extLst>
      <p:ext uri="{BB962C8B-B14F-4D97-AF65-F5344CB8AC3E}">
        <p14:creationId xmlns:p14="http://schemas.microsoft.com/office/powerpoint/2010/main" val="1201338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131">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8131">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8131">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8131">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8131">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8131">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8131">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EB6AD-E8AA-7441-9B5A-E80FE4F36CFF}"/>
              </a:ext>
            </a:extLst>
          </p:cNvPr>
          <p:cNvSpPr>
            <a:spLocks noGrp="1"/>
          </p:cNvSpPr>
          <p:nvPr>
            <p:ph type="title"/>
          </p:nvPr>
        </p:nvSpPr>
        <p:spPr>
          <a:xfrm>
            <a:off x="822961" y="1072204"/>
            <a:ext cx="6595109" cy="585146"/>
          </a:xfrm>
        </p:spPr>
        <p:txBody>
          <a:bodyPr>
            <a:normAutofit fontScale="90000"/>
          </a:bodyPr>
          <a:lstStyle/>
          <a:p>
            <a:r>
              <a:rPr lang="en-US" dirty="0"/>
              <a:t>Connotation (sentiment</a:t>
            </a:r>
            <a:r>
              <a:rPr lang="en-US" dirty="0" smtClean="0"/>
              <a:t>) </a:t>
            </a:r>
            <a:r>
              <a:rPr lang="ar-SA" dirty="0" smtClean="0"/>
              <a:t>دلالة أو مفهوم</a:t>
            </a:r>
            <a:endParaRPr lang="en-US" dirty="0"/>
          </a:p>
        </p:txBody>
      </p:sp>
      <p:sp>
        <p:nvSpPr>
          <p:cNvPr id="3" name="Content Placeholder 2">
            <a:extLst>
              <a:ext uri="{FF2B5EF4-FFF2-40B4-BE49-F238E27FC236}">
                <a16:creationId xmlns:a16="http://schemas.microsoft.com/office/drawing/2014/main" id="{01962CD6-C9E4-9A4D-A9C2-7F3B39DD389E}"/>
              </a:ext>
            </a:extLst>
          </p:cNvPr>
          <p:cNvSpPr>
            <a:spLocks noGrp="1"/>
          </p:cNvSpPr>
          <p:nvPr>
            <p:ph idx="1"/>
          </p:nvPr>
        </p:nvSpPr>
        <p:spPr>
          <a:xfrm>
            <a:off x="822961" y="2171700"/>
            <a:ext cx="8149589" cy="3714750"/>
          </a:xfrm>
        </p:spPr>
        <p:txBody>
          <a:bodyPr>
            <a:normAutofit/>
          </a:bodyPr>
          <a:lstStyle/>
          <a:p>
            <a:pPr marL="342900" indent="-342900">
              <a:buFont typeface="Arial" panose="020B0604020202020204" pitchFamily="34" charset="0"/>
              <a:buChar char="•"/>
            </a:pPr>
            <a:r>
              <a:rPr lang="en-US" sz="2700" dirty="0"/>
              <a:t>Words have </a:t>
            </a:r>
            <a:r>
              <a:rPr lang="en-US" sz="2700" b="1" dirty="0"/>
              <a:t>affective</a:t>
            </a:r>
            <a:r>
              <a:rPr lang="en-US" sz="2700" dirty="0"/>
              <a:t> </a:t>
            </a:r>
            <a:r>
              <a:rPr lang="en-US" sz="2700" dirty="0" smtClean="0"/>
              <a:t>meanings </a:t>
            </a:r>
            <a:r>
              <a:rPr lang="ar-SA" sz="2700" dirty="0" smtClean="0"/>
              <a:t>معاني وجدانية أو عاطفية </a:t>
            </a:r>
            <a:endParaRPr lang="en-US" sz="2700" dirty="0"/>
          </a:p>
          <a:p>
            <a:pPr marL="739765" lvl="1" indent="-342900">
              <a:buFont typeface="Arial" panose="020B0604020202020204" pitchFamily="34" charset="0"/>
              <a:buChar char="•"/>
            </a:pPr>
            <a:r>
              <a:rPr lang="en-US" sz="2100" dirty="0"/>
              <a:t>Positive connotations (</a:t>
            </a:r>
            <a:r>
              <a:rPr lang="en-US" sz="2100" i="1" dirty="0"/>
              <a:t>happy</a:t>
            </a:r>
            <a:r>
              <a:rPr lang="en-US" sz="2100" dirty="0"/>
              <a:t>) </a:t>
            </a:r>
          </a:p>
          <a:p>
            <a:pPr marL="739765" lvl="1" indent="-342900">
              <a:buFont typeface="Arial" panose="020B0604020202020204" pitchFamily="34" charset="0"/>
              <a:buChar char="•"/>
            </a:pPr>
            <a:r>
              <a:rPr lang="en-US" sz="2100" dirty="0"/>
              <a:t>Negative connotations (</a:t>
            </a:r>
            <a:r>
              <a:rPr lang="en-US" sz="2100" i="1" dirty="0"/>
              <a:t>sad</a:t>
            </a:r>
            <a:r>
              <a:rPr lang="en-US" sz="2100" dirty="0"/>
              <a:t>)</a:t>
            </a:r>
          </a:p>
          <a:p>
            <a:pPr marL="342900" indent="-342900">
              <a:buFont typeface="Arial" panose="020B0604020202020204" pitchFamily="34" charset="0"/>
              <a:buChar char="•"/>
            </a:pPr>
            <a:r>
              <a:rPr lang="en-US" sz="2700" dirty="0"/>
              <a:t>Connotations can be subtle:</a:t>
            </a:r>
          </a:p>
          <a:p>
            <a:pPr marL="739765" lvl="1" indent="-342900">
              <a:buFont typeface="Arial" panose="020B0604020202020204" pitchFamily="34" charset="0"/>
              <a:buChar char="•"/>
            </a:pPr>
            <a:r>
              <a:rPr lang="en-US" sz="2100" dirty="0"/>
              <a:t>Positive connotation: </a:t>
            </a:r>
            <a:r>
              <a:rPr lang="en-US" sz="2100" i="1" dirty="0"/>
              <a:t>copy, replica, reproduction </a:t>
            </a:r>
          </a:p>
          <a:p>
            <a:pPr marL="739765" lvl="1" indent="-342900">
              <a:buFont typeface="Arial" panose="020B0604020202020204" pitchFamily="34" charset="0"/>
              <a:buChar char="•"/>
            </a:pPr>
            <a:r>
              <a:rPr lang="en-US" sz="2100" dirty="0"/>
              <a:t>Negative connotation: </a:t>
            </a:r>
            <a:r>
              <a:rPr lang="en-US" sz="2100" i="1" dirty="0"/>
              <a:t>fake, knockoff, forgery</a:t>
            </a:r>
            <a:endParaRPr lang="en-US" sz="2100" dirty="0"/>
          </a:p>
          <a:p>
            <a:pPr marL="342900" indent="-342900">
              <a:buFont typeface="Arial" panose="020B0604020202020204" pitchFamily="34" charset="0"/>
              <a:buChar char="•"/>
            </a:pPr>
            <a:r>
              <a:rPr lang="en-US" sz="2700" dirty="0"/>
              <a:t>Evaluation (sentiment!)</a:t>
            </a:r>
          </a:p>
          <a:p>
            <a:pPr marL="739765" lvl="1" indent="-342900">
              <a:buFont typeface="Arial" panose="020B0604020202020204" pitchFamily="34" charset="0"/>
              <a:buChar char="•"/>
            </a:pPr>
            <a:r>
              <a:rPr lang="en-US" sz="2100" dirty="0"/>
              <a:t>Positive evaluation (</a:t>
            </a:r>
            <a:r>
              <a:rPr lang="en-US" sz="2100" i="1" dirty="0"/>
              <a:t>great</a:t>
            </a:r>
            <a:r>
              <a:rPr lang="en-US" sz="2100" dirty="0"/>
              <a:t>, </a:t>
            </a:r>
            <a:r>
              <a:rPr lang="en-US" sz="2100" i="1" dirty="0"/>
              <a:t>love</a:t>
            </a:r>
            <a:r>
              <a:rPr lang="en-US" sz="2100" dirty="0"/>
              <a:t>) </a:t>
            </a:r>
          </a:p>
          <a:p>
            <a:pPr marL="739765" lvl="1" indent="-342900">
              <a:buFont typeface="Arial" panose="020B0604020202020204" pitchFamily="34" charset="0"/>
              <a:buChar char="•"/>
            </a:pPr>
            <a:r>
              <a:rPr lang="en-US" sz="2100" dirty="0"/>
              <a:t>Negative evaluation (</a:t>
            </a:r>
            <a:r>
              <a:rPr lang="en-US" sz="2100" i="1" dirty="0"/>
              <a:t>terrible</a:t>
            </a:r>
            <a:r>
              <a:rPr lang="en-US" sz="2100" dirty="0"/>
              <a:t>, </a:t>
            </a:r>
            <a:r>
              <a:rPr lang="en-US" sz="2100" i="1" dirty="0"/>
              <a:t>hate</a:t>
            </a:r>
            <a:r>
              <a:rPr lang="en-US" sz="2100" dirty="0"/>
              <a:t>)</a:t>
            </a:r>
          </a:p>
          <a:p>
            <a:endParaRPr lang="en-US" dirty="0"/>
          </a:p>
        </p:txBody>
      </p:sp>
    </p:spTree>
    <p:extLst>
      <p:ext uri="{BB962C8B-B14F-4D97-AF65-F5344CB8AC3E}">
        <p14:creationId xmlns:p14="http://schemas.microsoft.com/office/powerpoint/2010/main" val="19341219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FB8F2C5-3541-4C42-83F2-5EE6AA5A24A9}"/>
              </a:ext>
            </a:extLst>
          </p:cNvPr>
          <p:cNvSpPr>
            <a:spLocks noGrp="1"/>
          </p:cNvSpPr>
          <p:nvPr>
            <p:ph type="title"/>
          </p:nvPr>
        </p:nvSpPr>
        <p:spPr>
          <a:xfrm>
            <a:off x="822960" y="152400"/>
            <a:ext cx="7543800" cy="907196"/>
          </a:xfrm>
        </p:spPr>
        <p:txBody>
          <a:bodyPr/>
          <a:lstStyle/>
          <a:p>
            <a:r>
              <a:rPr lang="en-US" dirty="0"/>
              <a:t>Connotation</a:t>
            </a:r>
          </a:p>
        </p:txBody>
      </p:sp>
      <p:sp>
        <p:nvSpPr>
          <p:cNvPr id="6" name="Content Placeholder 5">
            <a:extLst>
              <a:ext uri="{FF2B5EF4-FFF2-40B4-BE49-F238E27FC236}">
                <a16:creationId xmlns:a16="http://schemas.microsoft.com/office/drawing/2014/main" id="{0E5F13EF-3E05-4E4F-A2B7-B27A75828252}"/>
              </a:ext>
            </a:extLst>
          </p:cNvPr>
          <p:cNvSpPr>
            <a:spLocks noGrp="1"/>
          </p:cNvSpPr>
          <p:nvPr>
            <p:ph idx="1"/>
          </p:nvPr>
        </p:nvSpPr>
        <p:spPr>
          <a:xfrm>
            <a:off x="807194" y="1080617"/>
            <a:ext cx="8321040" cy="3429000"/>
          </a:xfrm>
        </p:spPr>
        <p:txBody>
          <a:bodyPr/>
          <a:lstStyle/>
          <a:p>
            <a:r>
              <a:rPr lang="en-US" dirty="0"/>
              <a:t>Words seem to vary along 3 affective dimensions:</a:t>
            </a:r>
          </a:p>
          <a:p>
            <a:pPr lvl="1"/>
            <a:r>
              <a:rPr lang="en-US" sz="2100" b="1" dirty="0"/>
              <a:t>valence</a:t>
            </a:r>
            <a:r>
              <a:rPr lang="en-US" sz="2100" dirty="0"/>
              <a:t>: the pleasantness of the stimulus</a:t>
            </a:r>
          </a:p>
          <a:p>
            <a:pPr lvl="1"/>
            <a:r>
              <a:rPr lang="en-US" sz="2100" b="1" dirty="0"/>
              <a:t>arousal</a:t>
            </a:r>
            <a:r>
              <a:rPr lang="en-US" sz="2100" dirty="0"/>
              <a:t>: the intensity of emotion provoked by the stimulus</a:t>
            </a:r>
          </a:p>
          <a:p>
            <a:pPr lvl="1"/>
            <a:r>
              <a:rPr lang="en-US" sz="2100" b="1" dirty="0"/>
              <a:t>dominance</a:t>
            </a:r>
            <a:r>
              <a:rPr lang="en-US" sz="2100" dirty="0"/>
              <a:t>: the degree of control exerted by the stimulus</a:t>
            </a:r>
          </a:p>
        </p:txBody>
      </p:sp>
      <p:graphicFrame>
        <p:nvGraphicFramePr>
          <p:cNvPr id="7" name="Table 2">
            <a:extLst>
              <a:ext uri="{FF2B5EF4-FFF2-40B4-BE49-F238E27FC236}">
                <a16:creationId xmlns:a16="http://schemas.microsoft.com/office/drawing/2014/main" id="{7A9F2402-92F8-224F-8855-6CF7C56A9A54}"/>
              </a:ext>
            </a:extLst>
          </p:cNvPr>
          <p:cNvGraphicFramePr>
            <a:graphicFrameLocks noGrp="1"/>
          </p:cNvGraphicFramePr>
          <p:nvPr>
            <p:extLst>
              <p:ext uri="{D42A27DB-BD31-4B8C-83A1-F6EECF244321}">
                <p14:modId xmlns:p14="http://schemas.microsoft.com/office/powerpoint/2010/main" val="3902672136"/>
              </p:ext>
            </p:extLst>
          </p:nvPr>
        </p:nvGraphicFramePr>
        <p:xfrm>
          <a:off x="588328" y="2816138"/>
          <a:ext cx="5366558" cy="2967851"/>
        </p:xfrm>
        <a:graphic>
          <a:graphicData uri="http://schemas.openxmlformats.org/drawingml/2006/table">
            <a:tbl>
              <a:tblPr firstRow="1">
                <a:tableStyleId>{5C22544A-7EE6-4342-B048-85BDC9FD1C3A}</a:tableStyleId>
              </a:tblPr>
              <a:tblGrid>
                <a:gridCol w="1111520">
                  <a:extLst>
                    <a:ext uri="{9D8B030D-6E8A-4147-A177-3AD203B41FA5}">
                      <a16:colId xmlns:a16="http://schemas.microsoft.com/office/drawing/2014/main" val="3377420894"/>
                    </a:ext>
                  </a:extLst>
                </a:gridCol>
                <a:gridCol w="911794">
                  <a:extLst>
                    <a:ext uri="{9D8B030D-6E8A-4147-A177-3AD203B41FA5}">
                      <a16:colId xmlns:a16="http://schemas.microsoft.com/office/drawing/2014/main" val="3031128866"/>
                    </a:ext>
                  </a:extLst>
                </a:gridCol>
                <a:gridCol w="781538">
                  <a:extLst>
                    <a:ext uri="{9D8B030D-6E8A-4147-A177-3AD203B41FA5}">
                      <a16:colId xmlns:a16="http://schemas.microsoft.com/office/drawing/2014/main" val="2253579774"/>
                    </a:ext>
                  </a:extLst>
                </a:gridCol>
                <a:gridCol w="620818">
                  <a:extLst>
                    <a:ext uri="{9D8B030D-6E8A-4147-A177-3AD203B41FA5}">
                      <a16:colId xmlns:a16="http://schemas.microsoft.com/office/drawing/2014/main" val="1881473539"/>
                    </a:ext>
                  </a:extLst>
                </a:gridCol>
                <a:gridCol w="970445">
                  <a:extLst>
                    <a:ext uri="{9D8B030D-6E8A-4147-A177-3AD203B41FA5}">
                      <a16:colId xmlns:a16="http://schemas.microsoft.com/office/drawing/2014/main" val="4169453637"/>
                    </a:ext>
                  </a:extLst>
                </a:gridCol>
                <a:gridCol w="970443">
                  <a:extLst>
                    <a:ext uri="{9D8B030D-6E8A-4147-A177-3AD203B41FA5}">
                      <a16:colId xmlns:a16="http://schemas.microsoft.com/office/drawing/2014/main" val="3994006102"/>
                    </a:ext>
                  </a:extLst>
                </a:gridCol>
              </a:tblGrid>
              <a:tr h="278650">
                <a:tc>
                  <a:txBody>
                    <a:bodyPr/>
                    <a:lstStyle/>
                    <a:p>
                      <a:endParaRPr lang="en-US" sz="1400" dirty="0"/>
                    </a:p>
                  </a:txBody>
                  <a:tcPr marL="68580" marR="68580" marT="34290" marB="34290"/>
                </a:tc>
                <a:tc>
                  <a:txBody>
                    <a:bodyPr/>
                    <a:lstStyle/>
                    <a:p>
                      <a:r>
                        <a:rPr lang="en-US" sz="1400" dirty="0"/>
                        <a:t>Word</a:t>
                      </a:r>
                    </a:p>
                  </a:txBody>
                  <a:tcPr marL="68580" marR="68580" marT="34290" marB="34290"/>
                </a:tc>
                <a:tc>
                  <a:txBody>
                    <a:bodyPr/>
                    <a:lstStyle/>
                    <a:p>
                      <a:r>
                        <a:rPr lang="en-US" sz="1400" dirty="0"/>
                        <a:t>Score</a:t>
                      </a:r>
                    </a:p>
                  </a:txBody>
                  <a:tcPr marL="68580" marR="68580" marT="34290" marB="34290"/>
                </a:tc>
                <a:tc>
                  <a:txBody>
                    <a:bodyPr/>
                    <a:lstStyle/>
                    <a:p>
                      <a:endParaRPr lang="en-US" sz="1400" dirty="0"/>
                    </a:p>
                  </a:txBody>
                  <a:tcPr marL="68580" marR="68580" marT="34290" marB="34290"/>
                </a:tc>
                <a:tc>
                  <a:txBody>
                    <a:bodyPr/>
                    <a:lstStyle/>
                    <a:p>
                      <a:r>
                        <a:rPr lang="en-US" sz="1400" dirty="0"/>
                        <a:t>Word</a:t>
                      </a:r>
                    </a:p>
                  </a:txBody>
                  <a:tcPr marL="68580" marR="68580" marT="34290" marB="34290"/>
                </a:tc>
                <a:tc>
                  <a:txBody>
                    <a:bodyPr/>
                    <a:lstStyle/>
                    <a:p>
                      <a:r>
                        <a:rPr lang="en-US" sz="1400" dirty="0"/>
                        <a:t>Score</a:t>
                      </a:r>
                    </a:p>
                  </a:txBody>
                  <a:tcPr marL="68580" marR="68580" marT="34290" marB="34290"/>
                </a:tc>
                <a:extLst>
                  <a:ext uri="{0D108BD9-81ED-4DB2-BD59-A6C34878D82A}">
                    <a16:rowId xmlns:a16="http://schemas.microsoft.com/office/drawing/2014/main" val="634625426"/>
                  </a:ext>
                </a:extLst>
              </a:tr>
              <a:tr h="278650">
                <a:tc rowSpan="2">
                  <a:txBody>
                    <a:bodyPr/>
                    <a:lstStyle/>
                    <a:p>
                      <a:r>
                        <a:rPr lang="en-US" sz="1400" b="1" dirty="0" smtClean="0"/>
                        <a:t>Valence </a:t>
                      </a:r>
                    </a:p>
                    <a:p>
                      <a:r>
                        <a:rPr lang="ar-SA" sz="1400" b="1" dirty="0" smtClean="0"/>
                        <a:t>مستوي</a:t>
                      </a:r>
                      <a:r>
                        <a:rPr lang="ar-SA" sz="1400" b="1" baseline="0" dirty="0" smtClean="0"/>
                        <a:t> الرضا</a:t>
                      </a:r>
                      <a:endParaRPr lang="en-US" sz="1400" b="1" dirty="0" smtClean="0"/>
                    </a:p>
                    <a:p>
                      <a:endParaRPr lang="en-US" sz="1400" b="1" dirty="0"/>
                    </a:p>
                  </a:txBody>
                  <a:tcPr marL="68580" marR="68580" marT="34290" marB="34290"/>
                </a:tc>
                <a:tc>
                  <a:txBody>
                    <a:bodyPr/>
                    <a:lstStyle/>
                    <a:p>
                      <a:r>
                        <a:rPr lang="en-US" sz="1400" dirty="0"/>
                        <a:t>love</a:t>
                      </a:r>
                    </a:p>
                  </a:txBody>
                  <a:tcPr marL="68580" marR="68580" marT="34290" marB="34290"/>
                </a:tc>
                <a:tc>
                  <a:txBody>
                    <a:bodyPr/>
                    <a:lstStyle/>
                    <a:p>
                      <a:pPr algn="r"/>
                      <a:r>
                        <a:rPr lang="en-US" sz="1400" dirty="0"/>
                        <a:t>1.000</a:t>
                      </a:r>
                    </a:p>
                  </a:txBody>
                  <a:tcPr marL="68580" marR="68580" marT="34290" marB="34290"/>
                </a:tc>
                <a:tc>
                  <a:txBody>
                    <a:bodyPr/>
                    <a:lstStyle/>
                    <a:p>
                      <a:endParaRPr lang="en-US" sz="1400" dirty="0"/>
                    </a:p>
                  </a:txBody>
                  <a:tcPr marL="68580" marR="68580" marT="34290" marB="34290"/>
                </a:tc>
                <a:tc>
                  <a:txBody>
                    <a:bodyPr/>
                    <a:lstStyle/>
                    <a:p>
                      <a:r>
                        <a:rPr lang="en-US" sz="1400" dirty="0"/>
                        <a:t>toxic</a:t>
                      </a:r>
                    </a:p>
                  </a:txBody>
                  <a:tcPr marL="68580" marR="68580" marT="34290" marB="34290"/>
                </a:tc>
                <a:tc>
                  <a:txBody>
                    <a:bodyPr/>
                    <a:lstStyle/>
                    <a:p>
                      <a:pPr algn="r"/>
                      <a:r>
                        <a:rPr lang="en-US" sz="1400" dirty="0"/>
                        <a:t>0.008</a:t>
                      </a:r>
                    </a:p>
                  </a:txBody>
                  <a:tcPr marL="68580" marR="68580" marT="34290" marB="34290"/>
                </a:tc>
                <a:extLst>
                  <a:ext uri="{0D108BD9-81ED-4DB2-BD59-A6C34878D82A}">
                    <a16:rowId xmlns:a16="http://schemas.microsoft.com/office/drawing/2014/main" val="1339686788"/>
                  </a:ext>
                </a:extLst>
              </a:tr>
              <a:tr h="643040">
                <a:tc vMerge="1">
                  <a:txBody>
                    <a:bodyPr/>
                    <a:lstStyle/>
                    <a:p>
                      <a:endParaRPr lang="en-US" sz="2000" dirty="0"/>
                    </a:p>
                  </a:txBody>
                  <a:tcPr/>
                </a:tc>
                <a:tc>
                  <a:txBody>
                    <a:bodyPr/>
                    <a:lstStyle/>
                    <a:p>
                      <a:r>
                        <a:rPr lang="en-US" sz="1400" dirty="0"/>
                        <a:t>happy</a:t>
                      </a:r>
                    </a:p>
                  </a:txBody>
                  <a:tcPr marL="68580" marR="68580" marT="34290" marB="34290"/>
                </a:tc>
                <a:tc>
                  <a:txBody>
                    <a:bodyPr/>
                    <a:lstStyle/>
                    <a:p>
                      <a:pPr algn="r"/>
                      <a:r>
                        <a:rPr lang="en-US" sz="1400" dirty="0"/>
                        <a:t>1.000</a:t>
                      </a:r>
                    </a:p>
                  </a:txBody>
                  <a:tcPr marL="68580" marR="68580" marT="34290" marB="34290"/>
                </a:tc>
                <a:tc>
                  <a:txBody>
                    <a:bodyPr/>
                    <a:lstStyle/>
                    <a:p>
                      <a:endParaRPr lang="en-US" sz="1400" dirty="0"/>
                    </a:p>
                  </a:txBody>
                  <a:tcPr marL="68580" marR="68580" marT="34290" marB="34290"/>
                </a:tc>
                <a:tc>
                  <a:txBody>
                    <a:bodyPr/>
                    <a:lstStyle/>
                    <a:p>
                      <a:r>
                        <a:rPr lang="en-US" sz="1400" dirty="0"/>
                        <a:t>nightmare</a:t>
                      </a:r>
                    </a:p>
                  </a:txBody>
                  <a:tcPr marL="68580" marR="68580" marT="34290" marB="34290"/>
                </a:tc>
                <a:tc>
                  <a:txBody>
                    <a:bodyPr/>
                    <a:lstStyle/>
                    <a:p>
                      <a:pPr algn="r"/>
                      <a:r>
                        <a:rPr lang="en-US" sz="1400" dirty="0"/>
                        <a:t>0.005</a:t>
                      </a:r>
                    </a:p>
                  </a:txBody>
                  <a:tcPr marL="68580" marR="68580" marT="34290" marB="34290"/>
                </a:tc>
                <a:extLst>
                  <a:ext uri="{0D108BD9-81ED-4DB2-BD59-A6C34878D82A}">
                    <a16:rowId xmlns:a16="http://schemas.microsoft.com/office/drawing/2014/main" val="1588537677"/>
                  </a:ext>
                </a:extLst>
              </a:tr>
              <a:tr h="492997">
                <a:tc rowSpan="2">
                  <a:txBody>
                    <a:bodyPr/>
                    <a:lstStyle/>
                    <a:p>
                      <a:r>
                        <a:rPr lang="en-US" sz="1400" b="1" dirty="0" smtClean="0"/>
                        <a:t>Arousal</a:t>
                      </a:r>
                    </a:p>
                    <a:p>
                      <a:r>
                        <a:rPr lang="ar-SA" sz="1400" b="1" dirty="0" smtClean="0"/>
                        <a:t>مستوي</a:t>
                      </a:r>
                      <a:r>
                        <a:rPr lang="ar-SA" sz="1400" b="1" baseline="0" dirty="0" smtClean="0"/>
                        <a:t> الاثارة</a:t>
                      </a:r>
                      <a:endParaRPr lang="en-US" sz="1400" b="1" dirty="0"/>
                    </a:p>
                  </a:txBody>
                  <a:tcPr marL="68580" marR="68580" marT="34290" marB="34290">
                    <a:solidFill>
                      <a:schemeClr val="accent2">
                        <a:lumMod val="20000"/>
                        <a:lumOff val="80000"/>
                      </a:schemeClr>
                    </a:solidFill>
                  </a:tcPr>
                </a:tc>
                <a:tc>
                  <a:txBody>
                    <a:bodyPr/>
                    <a:lstStyle/>
                    <a:p>
                      <a:r>
                        <a:rPr lang="en-US" sz="1400" dirty="0" smtClean="0"/>
                        <a:t>delighted</a:t>
                      </a:r>
                      <a:endParaRPr lang="en-US" sz="1400" dirty="0"/>
                    </a:p>
                  </a:txBody>
                  <a:tcPr marL="68580" marR="68580" marT="34290" marB="34290">
                    <a:solidFill>
                      <a:schemeClr val="accent2">
                        <a:lumMod val="20000"/>
                        <a:lumOff val="80000"/>
                      </a:schemeClr>
                    </a:solidFill>
                  </a:tcPr>
                </a:tc>
                <a:tc>
                  <a:txBody>
                    <a:bodyPr/>
                    <a:lstStyle/>
                    <a:p>
                      <a:pPr algn="r"/>
                      <a:r>
                        <a:rPr lang="en-US" sz="1400" dirty="0"/>
                        <a:t>0.960</a:t>
                      </a:r>
                    </a:p>
                  </a:txBody>
                  <a:tcPr marL="68580" marR="68580" marT="34290" marB="34290">
                    <a:solidFill>
                      <a:schemeClr val="accent2">
                        <a:lumMod val="20000"/>
                        <a:lumOff val="80000"/>
                      </a:schemeClr>
                    </a:solidFill>
                  </a:tcPr>
                </a:tc>
                <a:tc>
                  <a:txBody>
                    <a:bodyPr/>
                    <a:lstStyle/>
                    <a:p>
                      <a:endParaRPr lang="en-US" sz="1400" dirty="0"/>
                    </a:p>
                  </a:txBody>
                  <a:tcPr marL="68580" marR="68580" marT="34290" marB="34290">
                    <a:solidFill>
                      <a:schemeClr val="accent2">
                        <a:lumMod val="20000"/>
                        <a:lumOff val="80000"/>
                      </a:schemeClr>
                    </a:solidFill>
                  </a:tcPr>
                </a:tc>
                <a:tc>
                  <a:txBody>
                    <a:bodyPr/>
                    <a:lstStyle/>
                    <a:p>
                      <a:r>
                        <a:rPr lang="en-US" sz="1400" dirty="0"/>
                        <a:t>mellow</a:t>
                      </a:r>
                    </a:p>
                  </a:txBody>
                  <a:tcPr marL="68580" marR="68580" marT="34290" marB="34290">
                    <a:solidFill>
                      <a:schemeClr val="accent2">
                        <a:lumMod val="20000"/>
                        <a:lumOff val="80000"/>
                      </a:schemeClr>
                    </a:solidFill>
                  </a:tcPr>
                </a:tc>
                <a:tc>
                  <a:txBody>
                    <a:bodyPr/>
                    <a:lstStyle/>
                    <a:p>
                      <a:pPr algn="r"/>
                      <a:r>
                        <a:rPr lang="en-US" sz="1400" dirty="0"/>
                        <a:t>0.069</a:t>
                      </a:r>
                    </a:p>
                  </a:txBody>
                  <a:tcPr marL="68580" marR="68580" marT="34290" marB="34290">
                    <a:solidFill>
                      <a:schemeClr val="accent2">
                        <a:lumMod val="20000"/>
                        <a:lumOff val="80000"/>
                      </a:schemeClr>
                    </a:solidFill>
                  </a:tcPr>
                </a:tc>
                <a:extLst>
                  <a:ext uri="{0D108BD9-81ED-4DB2-BD59-A6C34878D82A}">
                    <a16:rowId xmlns:a16="http://schemas.microsoft.com/office/drawing/2014/main" val="2597233073"/>
                  </a:ext>
                </a:extLst>
              </a:tr>
              <a:tr h="278650">
                <a:tc vMerge="1">
                  <a:txBody>
                    <a:bodyPr/>
                    <a:lstStyle/>
                    <a:p>
                      <a:endParaRPr lang="en-US" sz="2000" dirty="0"/>
                    </a:p>
                  </a:txBody>
                  <a:tcPr>
                    <a:solidFill>
                      <a:schemeClr val="accent2">
                        <a:lumMod val="20000"/>
                        <a:lumOff val="80000"/>
                      </a:schemeClr>
                    </a:solidFill>
                  </a:tcPr>
                </a:tc>
                <a:tc>
                  <a:txBody>
                    <a:bodyPr/>
                    <a:lstStyle/>
                    <a:p>
                      <a:r>
                        <a:rPr lang="en-US" sz="1400" dirty="0" smtClean="0"/>
                        <a:t>anger</a:t>
                      </a:r>
                      <a:endParaRPr lang="en-US" sz="1400" dirty="0"/>
                    </a:p>
                  </a:txBody>
                  <a:tcPr marL="68580" marR="68580" marT="34290" marB="34290">
                    <a:solidFill>
                      <a:schemeClr val="accent2">
                        <a:lumMod val="20000"/>
                        <a:lumOff val="80000"/>
                      </a:schemeClr>
                    </a:solidFill>
                  </a:tcPr>
                </a:tc>
                <a:tc>
                  <a:txBody>
                    <a:bodyPr/>
                    <a:lstStyle/>
                    <a:p>
                      <a:pPr algn="r"/>
                      <a:r>
                        <a:rPr lang="en-US" sz="1400" dirty="0"/>
                        <a:t>0.965</a:t>
                      </a:r>
                    </a:p>
                  </a:txBody>
                  <a:tcPr marL="68580" marR="68580" marT="34290" marB="34290">
                    <a:solidFill>
                      <a:schemeClr val="accent2">
                        <a:lumMod val="20000"/>
                        <a:lumOff val="80000"/>
                      </a:schemeClr>
                    </a:solidFill>
                  </a:tcPr>
                </a:tc>
                <a:tc>
                  <a:txBody>
                    <a:bodyPr/>
                    <a:lstStyle/>
                    <a:p>
                      <a:endParaRPr lang="en-US" sz="1400" dirty="0"/>
                    </a:p>
                  </a:txBody>
                  <a:tcPr marL="68580" marR="68580" marT="34290" marB="34290">
                    <a:solidFill>
                      <a:schemeClr val="accent2">
                        <a:lumMod val="20000"/>
                        <a:lumOff val="80000"/>
                      </a:schemeClr>
                    </a:solidFill>
                  </a:tcPr>
                </a:tc>
                <a:tc>
                  <a:txBody>
                    <a:bodyPr/>
                    <a:lstStyle/>
                    <a:p>
                      <a:r>
                        <a:rPr lang="en-US" sz="1400" dirty="0"/>
                        <a:t>napping</a:t>
                      </a:r>
                    </a:p>
                  </a:txBody>
                  <a:tcPr marL="68580" marR="68580" marT="34290" marB="34290">
                    <a:solidFill>
                      <a:schemeClr val="accent2">
                        <a:lumMod val="20000"/>
                        <a:lumOff val="80000"/>
                      </a:schemeClr>
                    </a:solidFill>
                  </a:tcPr>
                </a:tc>
                <a:tc>
                  <a:txBody>
                    <a:bodyPr/>
                    <a:lstStyle/>
                    <a:p>
                      <a:pPr algn="r"/>
                      <a:r>
                        <a:rPr lang="en-US" sz="1400" dirty="0"/>
                        <a:t>0.046</a:t>
                      </a:r>
                    </a:p>
                  </a:txBody>
                  <a:tcPr marL="68580" marR="68580" marT="34290" marB="34290">
                    <a:solidFill>
                      <a:schemeClr val="accent2">
                        <a:lumMod val="20000"/>
                        <a:lumOff val="80000"/>
                      </a:schemeClr>
                    </a:solidFill>
                  </a:tcPr>
                </a:tc>
                <a:extLst>
                  <a:ext uri="{0D108BD9-81ED-4DB2-BD59-A6C34878D82A}">
                    <a16:rowId xmlns:a16="http://schemas.microsoft.com/office/drawing/2014/main" val="1194605995"/>
                  </a:ext>
                </a:extLst>
              </a:tr>
              <a:tr h="492997">
                <a:tc rowSpan="2">
                  <a:txBody>
                    <a:bodyPr/>
                    <a:lstStyle/>
                    <a:p>
                      <a:r>
                        <a:rPr lang="en-US" sz="1400" b="1" dirty="0" smtClean="0"/>
                        <a:t>Dominance</a:t>
                      </a:r>
                    </a:p>
                    <a:p>
                      <a:r>
                        <a:rPr lang="ar-SA" sz="1400" b="1" dirty="0" smtClean="0"/>
                        <a:t>السيطرة</a:t>
                      </a:r>
                      <a:endParaRPr lang="en-US" sz="1400" b="1" dirty="0"/>
                    </a:p>
                  </a:txBody>
                  <a:tcPr marL="68580" marR="68580" marT="34290" marB="34290"/>
                </a:tc>
                <a:tc>
                  <a:txBody>
                    <a:bodyPr/>
                    <a:lstStyle/>
                    <a:p>
                      <a:r>
                        <a:rPr lang="en-US" sz="1400" dirty="0"/>
                        <a:t>powerful</a:t>
                      </a:r>
                    </a:p>
                  </a:txBody>
                  <a:tcPr marL="68580" marR="68580" marT="34290" marB="34290"/>
                </a:tc>
                <a:tc>
                  <a:txBody>
                    <a:bodyPr/>
                    <a:lstStyle/>
                    <a:p>
                      <a:pPr algn="r"/>
                      <a:r>
                        <a:rPr lang="en-US" sz="1400" dirty="0"/>
                        <a:t>0.991</a:t>
                      </a:r>
                    </a:p>
                  </a:txBody>
                  <a:tcPr marL="68580" marR="68580" marT="34290" marB="34290"/>
                </a:tc>
                <a:tc>
                  <a:txBody>
                    <a:bodyPr/>
                    <a:lstStyle/>
                    <a:p>
                      <a:endParaRPr lang="en-US" sz="1400" dirty="0"/>
                    </a:p>
                  </a:txBody>
                  <a:tcPr marL="68580" marR="68580" marT="34290" marB="34290"/>
                </a:tc>
                <a:tc>
                  <a:txBody>
                    <a:bodyPr/>
                    <a:lstStyle/>
                    <a:p>
                      <a:r>
                        <a:rPr lang="en-US" sz="1400" dirty="0"/>
                        <a:t>weak</a:t>
                      </a:r>
                    </a:p>
                  </a:txBody>
                  <a:tcPr marL="68580" marR="68580" marT="34290" marB="34290"/>
                </a:tc>
                <a:tc>
                  <a:txBody>
                    <a:bodyPr/>
                    <a:lstStyle/>
                    <a:p>
                      <a:pPr algn="r"/>
                      <a:r>
                        <a:rPr lang="en-US" sz="1400" dirty="0"/>
                        <a:t>0.045</a:t>
                      </a:r>
                    </a:p>
                  </a:txBody>
                  <a:tcPr marL="68580" marR="68580" marT="34290" marB="34290"/>
                </a:tc>
                <a:extLst>
                  <a:ext uri="{0D108BD9-81ED-4DB2-BD59-A6C34878D82A}">
                    <a16:rowId xmlns:a16="http://schemas.microsoft.com/office/drawing/2014/main" val="1673050729"/>
                  </a:ext>
                </a:extLst>
              </a:tr>
              <a:tr h="492997">
                <a:tc vMerge="1">
                  <a:txBody>
                    <a:bodyPr/>
                    <a:lstStyle/>
                    <a:p>
                      <a:endParaRPr lang="en-US" sz="2000" dirty="0"/>
                    </a:p>
                  </a:txBody>
                  <a:tcPr/>
                </a:tc>
                <a:tc>
                  <a:txBody>
                    <a:bodyPr/>
                    <a:lstStyle/>
                    <a:p>
                      <a:r>
                        <a:rPr lang="en-US" sz="1400" dirty="0"/>
                        <a:t>leadership</a:t>
                      </a:r>
                    </a:p>
                  </a:txBody>
                  <a:tcPr marL="68580" marR="68580" marT="34290" marB="34290"/>
                </a:tc>
                <a:tc>
                  <a:txBody>
                    <a:bodyPr/>
                    <a:lstStyle/>
                    <a:p>
                      <a:pPr algn="r"/>
                      <a:r>
                        <a:rPr lang="en-US" sz="1400" dirty="0"/>
                        <a:t>0.983</a:t>
                      </a:r>
                    </a:p>
                  </a:txBody>
                  <a:tcPr marL="68580" marR="68580" marT="34290" marB="34290"/>
                </a:tc>
                <a:tc>
                  <a:txBody>
                    <a:bodyPr/>
                    <a:lstStyle/>
                    <a:p>
                      <a:endParaRPr lang="en-US" sz="1400" dirty="0"/>
                    </a:p>
                  </a:txBody>
                  <a:tcPr marL="68580" marR="68580" marT="34290" marB="34290"/>
                </a:tc>
                <a:tc>
                  <a:txBody>
                    <a:bodyPr/>
                    <a:lstStyle/>
                    <a:p>
                      <a:r>
                        <a:rPr lang="en-US" sz="1400" dirty="0"/>
                        <a:t>empty</a:t>
                      </a:r>
                    </a:p>
                  </a:txBody>
                  <a:tcPr marL="68580" marR="68580" marT="34290" marB="34290"/>
                </a:tc>
                <a:tc>
                  <a:txBody>
                    <a:bodyPr/>
                    <a:lstStyle/>
                    <a:p>
                      <a:pPr algn="r"/>
                      <a:r>
                        <a:rPr lang="en-US" sz="1400" dirty="0"/>
                        <a:t>0.081</a:t>
                      </a:r>
                    </a:p>
                  </a:txBody>
                  <a:tcPr marL="68580" marR="68580" marT="34290" marB="34290"/>
                </a:tc>
                <a:extLst>
                  <a:ext uri="{0D108BD9-81ED-4DB2-BD59-A6C34878D82A}">
                    <a16:rowId xmlns:a16="http://schemas.microsoft.com/office/drawing/2014/main" val="3932117420"/>
                  </a:ext>
                </a:extLst>
              </a:tr>
            </a:tbl>
          </a:graphicData>
        </a:graphic>
      </p:graphicFrame>
      <p:pic>
        <p:nvPicPr>
          <p:cNvPr id="6146" name="Picture 2" descr="The 3D model of emotion consists of the dimensions named valence,... |  Download Scientific Diagram"/>
          <p:cNvPicPr>
            <a:picLocks noChangeAspect="1" noChangeArrowheads="1"/>
          </p:cNvPicPr>
          <p:nvPr/>
        </p:nvPicPr>
        <p:blipFill>
          <a:blip r:embed="rId3">
            <a:clrChange>
              <a:clrFrom>
                <a:srgbClr val="E7FDFB"/>
              </a:clrFrom>
              <a:clrTo>
                <a:srgbClr val="E7FDFB">
                  <a:alpha val="0"/>
                </a:srgbClr>
              </a:clrTo>
            </a:clrChange>
            <a:extLst>
              <a:ext uri="{28A0092B-C50C-407E-A947-70E740481C1C}">
                <a14:useLocalDpi xmlns:a14="http://schemas.microsoft.com/office/drawing/2010/main" val="0"/>
              </a:ext>
            </a:extLst>
          </a:blip>
          <a:srcRect/>
          <a:stretch>
            <a:fillRect/>
          </a:stretch>
        </p:blipFill>
        <p:spPr bwMode="auto">
          <a:xfrm>
            <a:off x="5736020" y="3519017"/>
            <a:ext cx="3567187" cy="1981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16216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5550" y="1219200"/>
            <a:ext cx="6972300" cy="699447"/>
          </a:xfrm>
        </p:spPr>
        <p:txBody>
          <a:bodyPr>
            <a:normAutofit fontScale="90000"/>
          </a:bodyPr>
          <a:lstStyle/>
          <a:p>
            <a:r>
              <a:rPr lang="en-US" dirty="0"/>
              <a:t>Computational models of word meaning</a:t>
            </a:r>
          </a:p>
        </p:txBody>
      </p:sp>
      <p:sp>
        <p:nvSpPr>
          <p:cNvPr id="3" name="Content Placeholder 2"/>
          <p:cNvSpPr>
            <a:spLocks noGrp="1"/>
          </p:cNvSpPr>
          <p:nvPr>
            <p:ph idx="1"/>
          </p:nvPr>
        </p:nvSpPr>
        <p:spPr>
          <a:xfrm>
            <a:off x="857250" y="2514601"/>
            <a:ext cx="7772400" cy="2857499"/>
          </a:xfrm>
        </p:spPr>
        <p:txBody>
          <a:bodyPr/>
          <a:lstStyle/>
          <a:p>
            <a:pPr marL="0" indent="0"/>
            <a:r>
              <a:rPr lang="en-US" sz="2700" dirty="0"/>
              <a:t>Can we build a theory of how to represent word meaning, that accounts for at least some of the </a:t>
            </a:r>
            <a:r>
              <a:rPr lang="en-US" sz="2700" dirty="0" smtClean="0"/>
              <a:t>requirement?</a:t>
            </a:r>
            <a:endParaRPr lang="en-US" sz="2700" dirty="0"/>
          </a:p>
          <a:p>
            <a:pPr marL="0" indent="0"/>
            <a:r>
              <a:rPr lang="en-US" sz="2700" dirty="0"/>
              <a:t>We'll introduce </a:t>
            </a:r>
            <a:r>
              <a:rPr lang="en-US" sz="2700" b="1" dirty="0"/>
              <a:t>vector semantics</a:t>
            </a:r>
          </a:p>
          <a:p>
            <a:pPr marL="0" indent="0"/>
            <a:r>
              <a:rPr lang="en-US" sz="2700" b="1" dirty="0"/>
              <a:t>	</a:t>
            </a:r>
            <a:r>
              <a:rPr lang="en-US" sz="2700" dirty="0"/>
              <a:t>The standard model in language processing!</a:t>
            </a:r>
          </a:p>
          <a:p>
            <a:pPr marL="0" indent="0"/>
            <a:r>
              <a:rPr lang="en-US" sz="2700" dirty="0"/>
              <a:t>	Handles many of our goals!</a:t>
            </a:r>
          </a:p>
        </p:txBody>
      </p:sp>
      <p:sp>
        <p:nvSpPr>
          <p:cNvPr id="4" name="Rectangle 3"/>
          <p:cNvSpPr/>
          <p:nvPr/>
        </p:nvSpPr>
        <p:spPr>
          <a:xfrm>
            <a:off x="857250" y="516063"/>
            <a:ext cx="3374450" cy="584775"/>
          </a:xfrm>
          <a:prstGeom prst="rect">
            <a:avLst/>
          </a:prstGeom>
        </p:spPr>
        <p:txBody>
          <a:bodyPr wrap="none">
            <a:spAutoFit/>
          </a:bodyPr>
          <a:lstStyle/>
          <a:p>
            <a:r>
              <a:rPr lang="en-US" sz="3200" dirty="0">
                <a:solidFill>
                  <a:schemeClr val="tx2"/>
                </a:solidFill>
              </a:rPr>
              <a:t>Vector Semantics</a:t>
            </a:r>
          </a:p>
        </p:txBody>
      </p:sp>
      <p:sp>
        <p:nvSpPr>
          <p:cNvPr id="5" name="Rectangle 4"/>
          <p:cNvSpPr/>
          <p:nvPr/>
        </p:nvSpPr>
        <p:spPr>
          <a:xfrm>
            <a:off x="476250" y="5714138"/>
            <a:ext cx="8153400" cy="507831"/>
          </a:xfrm>
          <a:prstGeom prst="rect">
            <a:avLst/>
          </a:prstGeom>
        </p:spPr>
        <p:txBody>
          <a:bodyPr wrap="square">
            <a:spAutoFit/>
          </a:bodyPr>
          <a:lstStyle/>
          <a:p>
            <a:pPr marL="239316" lvl="1" indent="0">
              <a:buNone/>
            </a:pPr>
            <a:r>
              <a:rPr lang="en-US" sz="2700" dirty="0"/>
              <a:t>"The meaning of a word is its use in the language"</a:t>
            </a:r>
          </a:p>
        </p:txBody>
      </p:sp>
      <p:sp>
        <p:nvSpPr>
          <p:cNvPr id="6" name="TextBox 5"/>
          <p:cNvSpPr txBox="1"/>
          <p:nvPr/>
        </p:nvSpPr>
        <p:spPr>
          <a:xfrm>
            <a:off x="766571" y="5344806"/>
            <a:ext cx="7179250" cy="369332"/>
          </a:xfrm>
          <a:prstGeom prst="rect">
            <a:avLst/>
          </a:prstGeom>
          <a:noFill/>
        </p:spPr>
        <p:txBody>
          <a:bodyPr wrap="square" rtlCol="1">
            <a:spAutoFit/>
          </a:bodyPr>
          <a:lstStyle/>
          <a:p>
            <a:r>
              <a:rPr lang="en-US" dirty="0" smtClean="0"/>
              <a:t>One way to find the meaning is: </a:t>
            </a:r>
            <a:endParaRPr lang="ar-SA" dirty="0"/>
          </a:p>
        </p:txBody>
      </p:sp>
    </p:spTree>
    <p:extLst>
      <p:ext uri="{BB962C8B-B14F-4D97-AF65-F5344CB8AC3E}">
        <p14:creationId xmlns:p14="http://schemas.microsoft.com/office/powerpoint/2010/main" val="33152538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Let's define words by their usages</a:t>
            </a:r>
          </a:p>
        </p:txBody>
      </p:sp>
      <p:sp>
        <p:nvSpPr>
          <p:cNvPr id="3" name="Content Placeholder 2"/>
          <p:cNvSpPr>
            <a:spLocks noGrp="1"/>
          </p:cNvSpPr>
          <p:nvPr>
            <p:ph idx="1"/>
          </p:nvPr>
        </p:nvSpPr>
        <p:spPr>
          <a:xfrm>
            <a:off x="571501" y="2114550"/>
            <a:ext cx="8321039" cy="3429000"/>
          </a:xfrm>
        </p:spPr>
        <p:txBody>
          <a:bodyPr/>
          <a:lstStyle/>
          <a:p>
            <a:r>
              <a:rPr lang="en-US" sz="2400" dirty="0"/>
              <a:t>One way to define "usage": </a:t>
            </a:r>
          </a:p>
          <a:p>
            <a:r>
              <a:rPr lang="en-US" sz="2400" dirty="0"/>
              <a:t>	words are defined by their environments (the words around them)</a:t>
            </a:r>
          </a:p>
          <a:p>
            <a:endParaRPr lang="en-US" sz="2400" dirty="0"/>
          </a:p>
          <a:p>
            <a:r>
              <a:rPr lang="en-US" sz="2400" dirty="0" err="1"/>
              <a:t>Zellig</a:t>
            </a:r>
            <a:r>
              <a:rPr lang="en-US" sz="2400" dirty="0"/>
              <a:t> Harris (1954): </a:t>
            </a:r>
          </a:p>
          <a:p>
            <a:r>
              <a:rPr lang="en-US" sz="2400" b="1" dirty="0"/>
              <a:t>If A and B have almost identical environments we say that they are synonyms</a:t>
            </a:r>
            <a:r>
              <a:rPr lang="en-US" sz="2400" dirty="0"/>
              <a:t>.</a:t>
            </a:r>
          </a:p>
          <a:p>
            <a:pPr marL="0" indent="0"/>
            <a:endParaRPr lang="en-US" sz="2400" dirty="0"/>
          </a:p>
          <a:p>
            <a:endParaRPr lang="en-US" dirty="0"/>
          </a:p>
        </p:txBody>
      </p:sp>
    </p:spTree>
    <p:extLst>
      <p:ext uri="{BB962C8B-B14F-4D97-AF65-F5344CB8AC3E}">
        <p14:creationId xmlns:p14="http://schemas.microsoft.com/office/powerpoint/2010/main" val="24793781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7927F-2600-7A4D-B368-5069E69F7A52}"/>
              </a:ext>
            </a:extLst>
          </p:cNvPr>
          <p:cNvSpPr>
            <a:spLocks noGrp="1"/>
          </p:cNvSpPr>
          <p:nvPr>
            <p:ph type="title"/>
          </p:nvPr>
        </p:nvSpPr>
        <p:spPr>
          <a:xfrm>
            <a:off x="628650" y="976952"/>
            <a:ext cx="8515350" cy="680397"/>
          </a:xfrm>
        </p:spPr>
        <p:txBody>
          <a:bodyPr>
            <a:normAutofit fontScale="90000"/>
          </a:bodyPr>
          <a:lstStyle/>
          <a:p>
            <a:r>
              <a:rPr lang="en-US" dirty="0"/>
              <a:t>What does recent English borrowing </a:t>
            </a:r>
            <a:r>
              <a:rPr lang="en-US" i="1" dirty="0" err="1"/>
              <a:t>ongchoi</a:t>
            </a:r>
            <a:r>
              <a:rPr lang="en-US" dirty="0"/>
              <a:t> mean?</a:t>
            </a:r>
          </a:p>
        </p:txBody>
      </p:sp>
      <p:sp>
        <p:nvSpPr>
          <p:cNvPr id="3" name="Content Placeholder 2">
            <a:extLst>
              <a:ext uri="{FF2B5EF4-FFF2-40B4-BE49-F238E27FC236}">
                <a16:creationId xmlns:a16="http://schemas.microsoft.com/office/drawing/2014/main" id="{CA157E7B-DC19-F34F-9290-2382F44E2777}"/>
              </a:ext>
            </a:extLst>
          </p:cNvPr>
          <p:cNvSpPr>
            <a:spLocks noGrp="1"/>
          </p:cNvSpPr>
          <p:nvPr>
            <p:ph idx="1"/>
          </p:nvPr>
        </p:nvSpPr>
        <p:spPr>
          <a:xfrm>
            <a:off x="800100" y="1943100"/>
            <a:ext cx="8058150" cy="3937948"/>
          </a:xfrm>
        </p:spPr>
        <p:txBody>
          <a:bodyPr>
            <a:normAutofit lnSpcReduction="10000"/>
          </a:bodyPr>
          <a:lstStyle/>
          <a:p>
            <a:pPr marL="92869" indent="0"/>
            <a:r>
              <a:rPr lang="en-US" sz="2400" dirty="0"/>
              <a:t>Suppose you see these sentences:</a:t>
            </a:r>
          </a:p>
          <a:p>
            <a:pPr marL="611177" lvl="1" indent="-121444">
              <a:lnSpc>
                <a:spcPct val="80000"/>
              </a:lnSpc>
              <a:spcBef>
                <a:spcPts val="750"/>
              </a:spcBef>
              <a:buFont typeface="Arial" panose="020B0604020202020204" pitchFamily="34" charset="0"/>
              <a:buChar char="•"/>
            </a:pPr>
            <a:r>
              <a:rPr lang="en-US" sz="1800" dirty="0"/>
              <a:t>Ong </a:t>
            </a:r>
            <a:r>
              <a:rPr lang="en-US" sz="1800" dirty="0" err="1"/>
              <a:t>choi</a:t>
            </a:r>
            <a:r>
              <a:rPr lang="en-US" sz="1800" dirty="0"/>
              <a:t> is delicious </a:t>
            </a:r>
            <a:r>
              <a:rPr lang="en-US" sz="1800" b="1" dirty="0" smtClean="0"/>
              <a:t>cooked</a:t>
            </a:r>
            <a:r>
              <a:rPr lang="en-US" sz="1800" dirty="0" smtClean="0"/>
              <a:t> </a:t>
            </a:r>
            <a:r>
              <a:rPr lang="en-US" sz="1800" b="1" dirty="0"/>
              <a:t>with</a:t>
            </a:r>
            <a:r>
              <a:rPr lang="en-US" sz="1800" dirty="0"/>
              <a:t> </a:t>
            </a:r>
            <a:r>
              <a:rPr lang="en-US" sz="1800" b="1" dirty="0"/>
              <a:t>garlic</a:t>
            </a:r>
            <a:r>
              <a:rPr lang="en-US" sz="1800" dirty="0"/>
              <a:t>. </a:t>
            </a:r>
          </a:p>
          <a:p>
            <a:pPr marL="611177" lvl="1" indent="-121444">
              <a:lnSpc>
                <a:spcPct val="80000"/>
              </a:lnSpc>
              <a:spcBef>
                <a:spcPts val="750"/>
              </a:spcBef>
              <a:buFont typeface="Arial" panose="020B0604020202020204" pitchFamily="34" charset="0"/>
              <a:buChar char="•"/>
            </a:pPr>
            <a:r>
              <a:rPr lang="en-US" sz="1800" dirty="0"/>
              <a:t>Ong </a:t>
            </a:r>
            <a:r>
              <a:rPr lang="en-US" sz="1800" dirty="0" err="1"/>
              <a:t>choi</a:t>
            </a:r>
            <a:r>
              <a:rPr lang="en-US" sz="1800" dirty="0"/>
              <a:t> is </a:t>
            </a:r>
            <a:r>
              <a:rPr lang="en-US" sz="1800" dirty="0" smtClean="0"/>
              <a:t>excellent </a:t>
            </a:r>
            <a:r>
              <a:rPr lang="en-US" sz="1800" b="1" dirty="0"/>
              <a:t>over rice</a:t>
            </a:r>
          </a:p>
          <a:p>
            <a:pPr marL="611177" lvl="1" indent="-121444">
              <a:lnSpc>
                <a:spcPct val="80000"/>
              </a:lnSpc>
              <a:spcBef>
                <a:spcPts val="750"/>
              </a:spcBef>
              <a:buFont typeface="Arial" panose="020B0604020202020204" pitchFamily="34" charset="0"/>
              <a:buChar char="•"/>
            </a:pPr>
            <a:r>
              <a:rPr lang="en-US" sz="1800" dirty="0"/>
              <a:t>Ong </a:t>
            </a:r>
            <a:r>
              <a:rPr lang="en-US" sz="1800" dirty="0" err="1"/>
              <a:t>choi</a:t>
            </a:r>
            <a:r>
              <a:rPr lang="en-US" sz="1800" dirty="0"/>
              <a:t> </a:t>
            </a:r>
            <a:r>
              <a:rPr lang="en-US" sz="1800" b="1" dirty="0"/>
              <a:t>leaves</a:t>
            </a:r>
            <a:r>
              <a:rPr lang="en-US" sz="1800" dirty="0"/>
              <a:t> with salty sauces</a:t>
            </a:r>
          </a:p>
          <a:p>
            <a:r>
              <a:rPr lang="en-US" sz="2400" dirty="0"/>
              <a:t>And you've also seen these:</a:t>
            </a:r>
          </a:p>
          <a:p>
            <a:pPr marL="657612" lvl="1" indent="-167879">
              <a:lnSpc>
                <a:spcPct val="80000"/>
              </a:lnSpc>
              <a:spcBef>
                <a:spcPts val="750"/>
              </a:spcBef>
              <a:buFont typeface="Arial" panose="020B0604020202020204" pitchFamily="34" charset="0"/>
              <a:buChar char="•"/>
            </a:pPr>
            <a:r>
              <a:rPr lang="en-US" sz="1800" dirty="0"/>
              <a:t>…spinach </a:t>
            </a:r>
            <a:r>
              <a:rPr lang="en-US" sz="1800" b="1" dirty="0"/>
              <a:t>sautéed</a:t>
            </a:r>
            <a:r>
              <a:rPr lang="en-US" sz="1800" dirty="0"/>
              <a:t> </a:t>
            </a:r>
            <a:r>
              <a:rPr lang="en-US" sz="1800" b="1" dirty="0"/>
              <a:t>with</a:t>
            </a:r>
            <a:r>
              <a:rPr lang="en-US" sz="1800" dirty="0"/>
              <a:t> </a:t>
            </a:r>
            <a:r>
              <a:rPr lang="en-US" sz="1800" b="1" dirty="0"/>
              <a:t>garlic</a:t>
            </a:r>
            <a:r>
              <a:rPr lang="en-US" sz="1800" dirty="0"/>
              <a:t> </a:t>
            </a:r>
            <a:r>
              <a:rPr lang="en-US" sz="1800" b="1" dirty="0"/>
              <a:t>over rice</a:t>
            </a:r>
          </a:p>
          <a:p>
            <a:pPr marL="657612" lvl="1" indent="-167879">
              <a:lnSpc>
                <a:spcPct val="80000"/>
              </a:lnSpc>
              <a:spcBef>
                <a:spcPts val="750"/>
              </a:spcBef>
              <a:buFont typeface="Arial" panose="020B0604020202020204" pitchFamily="34" charset="0"/>
              <a:buChar char="•"/>
            </a:pPr>
            <a:r>
              <a:rPr lang="en-US" sz="1800" dirty="0"/>
              <a:t>Chard stems and </a:t>
            </a:r>
            <a:r>
              <a:rPr lang="en-US" sz="1800" b="1" dirty="0"/>
              <a:t>leaves</a:t>
            </a:r>
            <a:r>
              <a:rPr lang="en-US" sz="1800" dirty="0"/>
              <a:t> are </a:t>
            </a:r>
            <a:r>
              <a:rPr lang="en-US" sz="1800" b="1" dirty="0"/>
              <a:t>delicious</a:t>
            </a:r>
          </a:p>
          <a:p>
            <a:pPr marL="657612" lvl="1" indent="-167879">
              <a:lnSpc>
                <a:spcPct val="80000"/>
              </a:lnSpc>
              <a:spcBef>
                <a:spcPts val="750"/>
              </a:spcBef>
              <a:buFont typeface="Arial" panose="020B0604020202020204" pitchFamily="34" charset="0"/>
              <a:buChar char="•"/>
            </a:pPr>
            <a:r>
              <a:rPr lang="en-US" sz="1800" dirty="0"/>
              <a:t>Collard greens and other </a:t>
            </a:r>
            <a:r>
              <a:rPr lang="en-US" sz="1800" b="1" dirty="0"/>
              <a:t>salty</a:t>
            </a:r>
            <a:r>
              <a:rPr lang="en-US" sz="1800" dirty="0"/>
              <a:t> leafy greens</a:t>
            </a:r>
          </a:p>
          <a:p>
            <a:r>
              <a:rPr lang="en-US" sz="2400" dirty="0"/>
              <a:t>Conclusion:</a:t>
            </a:r>
          </a:p>
          <a:p>
            <a:pPr lvl="1"/>
            <a:r>
              <a:rPr lang="en-US" sz="2100" dirty="0" err="1"/>
              <a:t>Ongchoi</a:t>
            </a:r>
            <a:r>
              <a:rPr lang="en-US" sz="2100" dirty="0"/>
              <a:t> is a leafy green like spinach, chard, or collard greens</a:t>
            </a:r>
          </a:p>
          <a:p>
            <a:pPr lvl="2"/>
            <a:r>
              <a:rPr lang="en-US" sz="1700" dirty="0"/>
              <a:t>We could conclude this based on words like "leaves" and "delicious" and "sauteed" </a:t>
            </a:r>
          </a:p>
          <a:p>
            <a:endParaRPr lang="en-US" dirty="0"/>
          </a:p>
        </p:txBody>
      </p:sp>
    </p:spTree>
    <p:extLst>
      <p:ext uri="{BB962C8B-B14F-4D97-AF65-F5344CB8AC3E}">
        <p14:creationId xmlns:p14="http://schemas.microsoft.com/office/powerpoint/2010/main" val="789742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47BC9D-C67D-D74D-AC6B-B7F1F9CA05F0}"/>
              </a:ext>
            </a:extLst>
          </p:cNvPr>
          <p:cNvSpPr>
            <a:spLocks noGrp="1"/>
          </p:cNvSpPr>
          <p:nvPr>
            <p:ph type="title"/>
          </p:nvPr>
        </p:nvSpPr>
        <p:spPr>
          <a:xfrm>
            <a:off x="400050" y="946022"/>
            <a:ext cx="8972550" cy="942598"/>
          </a:xfrm>
        </p:spPr>
        <p:txBody>
          <a:bodyPr>
            <a:normAutofit/>
          </a:bodyPr>
          <a:lstStyle/>
          <a:p>
            <a:r>
              <a:rPr lang="en-US" dirty="0" err="1"/>
              <a:t>Ongchoi</a:t>
            </a:r>
            <a:r>
              <a:rPr lang="en-US" dirty="0"/>
              <a:t>: </a:t>
            </a:r>
            <a:r>
              <a:rPr lang="en-US" i="1" dirty="0"/>
              <a:t>Ipomoea aquatica "Water Spinach"</a:t>
            </a:r>
            <a:endParaRPr lang="en-US" dirty="0">
              <a:latin typeface="Microsoft New Tai Lue" panose="020B0502040204020203" pitchFamily="34" charset="0"/>
              <a:ea typeface="KaiTi" panose="02010609060101010101" pitchFamily="49" charset="-122"/>
              <a:cs typeface="Microsoft New Tai Lue" panose="020B0502040204020203" pitchFamily="34" charset="0"/>
            </a:endParaRPr>
          </a:p>
        </p:txBody>
      </p:sp>
      <p:pic>
        <p:nvPicPr>
          <p:cNvPr id="5" name="Content Placeholder 4">
            <a:extLst>
              <a:ext uri="{FF2B5EF4-FFF2-40B4-BE49-F238E27FC236}">
                <a16:creationId xmlns:a16="http://schemas.microsoft.com/office/drawing/2014/main" id="{1023B201-95EA-D042-8357-5FC3688E6156}"/>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165250" y="1921113"/>
            <a:ext cx="4512469" cy="3750623"/>
          </a:xfrm>
        </p:spPr>
      </p:pic>
      <p:sp>
        <p:nvSpPr>
          <p:cNvPr id="6" name="TextBox 5">
            <a:extLst>
              <a:ext uri="{FF2B5EF4-FFF2-40B4-BE49-F238E27FC236}">
                <a16:creationId xmlns:a16="http://schemas.microsoft.com/office/drawing/2014/main" id="{2AE12895-FB05-3C42-AE96-C867F6A157DF}"/>
              </a:ext>
            </a:extLst>
          </p:cNvPr>
          <p:cNvSpPr txBox="1"/>
          <p:nvPr/>
        </p:nvSpPr>
        <p:spPr>
          <a:xfrm>
            <a:off x="4581317" y="5704229"/>
            <a:ext cx="2475358" cy="230832"/>
          </a:xfrm>
          <a:prstGeom prst="rect">
            <a:avLst/>
          </a:prstGeom>
          <a:noFill/>
        </p:spPr>
        <p:txBody>
          <a:bodyPr wrap="none" rtlCol="0">
            <a:spAutoFit/>
          </a:bodyPr>
          <a:lstStyle/>
          <a:p>
            <a:pPr defTabSz="685800" fontAlgn="auto">
              <a:spcBef>
                <a:spcPts val="0"/>
              </a:spcBef>
              <a:spcAft>
                <a:spcPts val="0"/>
              </a:spcAft>
            </a:pPr>
            <a:r>
              <a:rPr lang="en-US" sz="900" dirty="0">
                <a:solidFill>
                  <a:srgbClr val="000000"/>
                </a:solidFill>
                <a:latin typeface="Calibri" panose="020F0502020204030204"/>
                <a:cs typeface="+mn-cs"/>
              </a:rPr>
              <a:t>Yamaguchi, Wikimedia Commons, public domain</a:t>
            </a:r>
          </a:p>
        </p:txBody>
      </p:sp>
      <p:sp>
        <p:nvSpPr>
          <p:cNvPr id="3" name="TextBox 2">
            <a:extLst>
              <a:ext uri="{FF2B5EF4-FFF2-40B4-BE49-F238E27FC236}">
                <a16:creationId xmlns:a16="http://schemas.microsoft.com/office/drawing/2014/main" id="{ABDE0C41-078E-6447-B19B-8C13421F423D}"/>
              </a:ext>
            </a:extLst>
          </p:cNvPr>
          <p:cNvSpPr txBox="1"/>
          <p:nvPr/>
        </p:nvSpPr>
        <p:spPr>
          <a:xfrm>
            <a:off x="1485900" y="2737782"/>
            <a:ext cx="1539332" cy="1569660"/>
          </a:xfrm>
          <a:prstGeom prst="rect">
            <a:avLst/>
          </a:prstGeom>
          <a:noFill/>
        </p:spPr>
        <p:txBody>
          <a:bodyPr wrap="none" rtlCol="0">
            <a:spAutoFit/>
          </a:bodyPr>
          <a:lstStyle/>
          <a:p>
            <a:pPr defTabSz="685800" fontAlgn="auto">
              <a:spcBef>
                <a:spcPts val="0"/>
              </a:spcBef>
              <a:spcAft>
                <a:spcPts val="0"/>
              </a:spcAft>
            </a:pPr>
            <a:r>
              <a:rPr lang="ja-JP" altLang="en-US" sz="2400" i="1">
                <a:solidFill>
                  <a:srgbClr val="000000"/>
                </a:solidFill>
                <a:latin typeface="Microsoft New Tai Lue" panose="020B0502040204020203" pitchFamily="34" charset="0"/>
                <a:ea typeface="KaiTi" panose="02010609060101010101" pitchFamily="49" charset="-122"/>
                <a:cs typeface="Microsoft New Tai Lue" panose="020B0502040204020203" pitchFamily="34" charset="0"/>
              </a:rPr>
              <a:t>空心菜</a:t>
            </a:r>
            <a:endParaRPr lang="en-US" altLang="ja-JP" sz="2400" i="1" dirty="0">
              <a:solidFill>
                <a:srgbClr val="000000"/>
              </a:solidFill>
              <a:latin typeface="Microsoft New Tai Lue" panose="020B0502040204020203" pitchFamily="34" charset="0"/>
              <a:ea typeface="KaiTi" panose="02010609060101010101" pitchFamily="49" charset="-122"/>
              <a:cs typeface="Microsoft New Tai Lue" panose="020B0502040204020203" pitchFamily="34" charset="0"/>
            </a:endParaRPr>
          </a:p>
          <a:p>
            <a:pPr defTabSz="685800" fontAlgn="auto">
              <a:spcBef>
                <a:spcPts val="0"/>
              </a:spcBef>
              <a:spcAft>
                <a:spcPts val="0"/>
              </a:spcAft>
            </a:pPr>
            <a:r>
              <a:rPr lang="en-US" sz="2400" i="1" dirty="0">
                <a:solidFill>
                  <a:srgbClr val="000000"/>
                </a:solidFill>
                <a:latin typeface="Microsoft New Tai Lue" panose="020B0502040204020203" pitchFamily="34" charset="0"/>
                <a:ea typeface="KaiTi" panose="02010609060101010101" pitchFamily="49" charset="-122"/>
                <a:cs typeface="Microsoft New Tai Lue" panose="020B0502040204020203" pitchFamily="34" charset="0"/>
              </a:rPr>
              <a:t>kangkong</a:t>
            </a:r>
          </a:p>
          <a:p>
            <a:pPr defTabSz="685800" fontAlgn="auto">
              <a:spcBef>
                <a:spcPts val="0"/>
              </a:spcBef>
              <a:spcAft>
                <a:spcPts val="0"/>
              </a:spcAft>
            </a:pPr>
            <a:r>
              <a:rPr lang="en-US" sz="2400" dirty="0" err="1">
                <a:solidFill>
                  <a:srgbClr val="000000"/>
                </a:solidFill>
                <a:latin typeface="Calibri" panose="020F0502020204030204"/>
                <a:cs typeface="+mn-cs"/>
              </a:rPr>
              <a:t>rau</a:t>
            </a:r>
            <a:r>
              <a:rPr lang="en-US" sz="2400" dirty="0">
                <a:solidFill>
                  <a:srgbClr val="000000"/>
                </a:solidFill>
                <a:latin typeface="Calibri" panose="020F0502020204030204"/>
                <a:cs typeface="+mn-cs"/>
              </a:rPr>
              <a:t> </a:t>
            </a:r>
            <a:r>
              <a:rPr lang="en-US" sz="2400" dirty="0" err="1">
                <a:solidFill>
                  <a:srgbClr val="000000"/>
                </a:solidFill>
                <a:latin typeface="Calibri" panose="020F0502020204030204"/>
                <a:cs typeface="+mn-cs"/>
              </a:rPr>
              <a:t>muống</a:t>
            </a:r>
            <a:endParaRPr lang="en-US" sz="2400" dirty="0">
              <a:solidFill>
                <a:srgbClr val="000000"/>
              </a:solidFill>
              <a:latin typeface="Calibri" panose="020F0502020204030204"/>
              <a:cs typeface="+mn-cs"/>
            </a:endParaRPr>
          </a:p>
          <a:p>
            <a:pPr defTabSz="685800" fontAlgn="auto">
              <a:spcBef>
                <a:spcPts val="0"/>
              </a:spcBef>
              <a:spcAft>
                <a:spcPts val="0"/>
              </a:spcAft>
            </a:pPr>
            <a:r>
              <a:rPr lang="en-US" sz="2400" dirty="0">
                <a:solidFill>
                  <a:srgbClr val="000000"/>
                </a:solidFill>
                <a:latin typeface="Calibri" panose="020F0502020204030204"/>
                <a:cs typeface="+mn-cs"/>
              </a:rPr>
              <a:t>…</a:t>
            </a:r>
          </a:p>
        </p:txBody>
      </p:sp>
    </p:spTree>
    <p:extLst>
      <p:ext uri="{BB962C8B-B14F-4D97-AF65-F5344CB8AC3E}">
        <p14:creationId xmlns:p14="http://schemas.microsoft.com/office/powerpoint/2010/main" val="18529497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0F2A6F-7E1E-D043-892F-9B7FDFC59CBB}"/>
              </a:ext>
            </a:extLst>
          </p:cNvPr>
          <p:cNvSpPr>
            <a:spLocks noGrp="1"/>
          </p:cNvSpPr>
          <p:nvPr>
            <p:ph type="title"/>
          </p:nvPr>
        </p:nvSpPr>
        <p:spPr>
          <a:xfrm>
            <a:off x="685800" y="381000"/>
            <a:ext cx="7920990" cy="4648200"/>
          </a:xfrm>
        </p:spPr>
        <p:txBody>
          <a:bodyPr>
            <a:noAutofit/>
          </a:bodyPr>
          <a:lstStyle/>
          <a:p>
            <a:r>
              <a:rPr lang="en-US" sz="2700" b="1" u="sng" dirty="0">
                <a:solidFill>
                  <a:srgbClr val="FF0000"/>
                </a:solidFill>
              </a:rPr>
              <a:t>Idea 1</a:t>
            </a:r>
            <a:r>
              <a:rPr lang="en-US" sz="2700" b="1" u="sng" dirty="0" smtClean="0">
                <a:solidFill>
                  <a:srgbClr val="FF0000"/>
                </a:solidFill>
              </a:rPr>
              <a:t>:</a:t>
            </a:r>
            <a:r>
              <a:rPr lang="en-US" sz="2700" dirty="0" smtClean="0"/>
              <a:t/>
            </a:r>
            <a:br>
              <a:rPr lang="en-US" sz="2700" dirty="0" smtClean="0"/>
            </a:br>
            <a:r>
              <a:rPr lang="en-US" sz="2700" dirty="0" smtClean="0"/>
              <a:t/>
            </a:r>
            <a:br>
              <a:rPr lang="en-US" sz="2700" dirty="0" smtClean="0"/>
            </a:br>
            <a:r>
              <a:rPr lang="en-US" sz="2700" dirty="0" smtClean="0"/>
              <a:t>Defining </a:t>
            </a:r>
            <a:r>
              <a:rPr lang="en-US" sz="2700" dirty="0"/>
              <a:t>meaning by linguistic </a:t>
            </a:r>
            <a:r>
              <a:rPr lang="en-US" sz="2700" dirty="0" smtClean="0"/>
              <a:t>distribution</a:t>
            </a:r>
            <a:br>
              <a:rPr lang="en-US" sz="2700" dirty="0" smtClean="0"/>
            </a:br>
            <a:r>
              <a:rPr lang="en-US" sz="2700" dirty="0" smtClean="0"/>
              <a:t/>
            </a:r>
            <a:br>
              <a:rPr lang="en-US" sz="2700" dirty="0" smtClean="0"/>
            </a:br>
            <a:r>
              <a:rPr lang="en-US" sz="2800" dirty="0"/>
              <a:t>Let's define the meaning of a word by its </a:t>
            </a:r>
            <a:r>
              <a:rPr lang="en-US" sz="2800" dirty="0">
                <a:solidFill>
                  <a:srgbClr val="FF0000"/>
                </a:solidFill>
              </a:rPr>
              <a:t>distribution</a:t>
            </a:r>
            <a:r>
              <a:rPr lang="en-US" sz="2800" dirty="0"/>
              <a:t> in </a:t>
            </a:r>
            <a:r>
              <a:rPr lang="en-US" sz="2800" dirty="0">
                <a:solidFill>
                  <a:srgbClr val="FF0000"/>
                </a:solidFill>
              </a:rPr>
              <a:t>language</a:t>
            </a:r>
            <a:r>
              <a:rPr lang="en-US" sz="2800" dirty="0"/>
              <a:t> use, meaning its </a:t>
            </a:r>
            <a:r>
              <a:rPr lang="en-US" sz="2800" dirty="0">
                <a:solidFill>
                  <a:srgbClr val="FF0000"/>
                </a:solidFill>
              </a:rPr>
              <a:t>neighboring words </a:t>
            </a:r>
            <a:r>
              <a:rPr lang="en-US" sz="2800" dirty="0"/>
              <a:t>or grammatical environments. </a:t>
            </a:r>
            <a:br>
              <a:rPr lang="en-US" sz="2800" dirty="0"/>
            </a:br>
            <a:r>
              <a:rPr lang="en-US" sz="2700" dirty="0"/>
              <a:t/>
            </a:r>
            <a:br>
              <a:rPr lang="en-US" sz="2700" dirty="0"/>
            </a:br>
            <a:r>
              <a:rPr lang="en-US" sz="2700" b="1" dirty="0">
                <a:solidFill>
                  <a:srgbClr val="FF0000"/>
                </a:solidFill>
              </a:rPr>
              <a:t>Idea 2: </a:t>
            </a:r>
            <a:r>
              <a:rPr lang="en-US" sz="2700" b="1" dirty="0" smtClean="0"/>
              <a:t/>
            </a:r>
            <a:br>
              <a:rPr lang="en-US" sz="2700" b="1" dirty="0" smtClean="0"/>
            </a:br>
            <a:r>
              <a:rPr lang="en-US" sz="2700" b="1" dirty="0"/>
              <a:t/>
            </a:r>
            <a:br>
              <a:rPr lang="en-US" sz="2700" b="1" dirty="0"/>
            </a:br>
            <a:r>
              <a:rPr lang="en-US" sz="2700" dirty="0" smtClean="0"/>
              <a:t>Meaning </a:t>
            </a:r>
            <a:r>
              <a:rPr lang="en-US" sz="2700" dirty="0"/>
              <a:t>as a </a:t>
            </a:r>
            <a:r>
              <a:rPr lang="en-US" sz="2700" dirty="0">
                <a:solidFill>
                  <a:srgbClr val="FF0000"/>
                </a:solidFill>
              </a:rPr>
              <a:t>point in multidimensional space</a:t>
            </a:r>
          </a:p>
        </p:txBody>
      </p:sp>
      <p:sp>
        <p:nvSpPr>
          <p:cNvPr id="3" name="Rectangle 2"/>
          <p:cNvSpPr/>
          <p:nvPr/>
        </p:nvSpPr>
        <p:spPr>
          <a:xfrm>
            <a:off x="914400" y="5791200"/>
            <a:ext cx="7239000" cy="369332"/>
          </a:xfrm>
          <a:prstGeom prst="rect">
            <a:avLst/>
          </a:prstGeom>
        </p:spPr>
        <p:txBody>
          <a:bodyPr wrap="square">
            <a:spAutoFit/>
          </a:bodyPr>
          <a:lstStyle/>
          <a:p>
            <a:r>
              <a:rPr lang="en-US" dirty="0" smtClean="0"/>
              <a:t>Or  we can </a:t>
            </a:r>
            <a:r>
              <a:rPr lang="en-US" dirty="0"/>
              <a:t>combine these two ideas: </a:t>
            </a:r>
          </a:p>
        </p:txBody>
      </p:sp>
      <p:pic>
        <p:nvPicPr>
          <p:cNvPr id="4" name="Picture 2" descr="The 3D model of emotion consists of the dimensions named valence,... |  Download Scientific Diagram"/>
          <p:cNvPicPr>
            <a:picLocks noChangeAspect="1" noChangeArrowheads="1"/>
          </p:cNvPicPr>
          <p:nvPr/>
        </p:nvPicPr>
        <p:blipFill>
          <a:blip r:embed="rId3">
            <a:clrChange>
              <a:clrFrom>
                <a:srgbClr val="E7FDFB"/>
              </a:clrFrom>
              <a:clrTo>
                <a:srgbClr val="E7FDFB">
                  <a:alpha val="0"/>
                </a:srgbClr>
              </a:clrTo>
            </a:clrChange>
            <a:extLst>
              <a:ext uri="{28A0092B-C50C-407E-A947-70E740481C1C}">
                <a14:useLocalDpi xmlns:a14="http://schemas.microsoft.com/office/drawing/2010/main" val="0"/>
              </a:ext>
            </a:extLst>
          </a:blip>
          <a:srcRect/>
          <a:stretch>
            <a:fillRect/>
          </a:stretch>
        </p:blipFill>
        <p:spPr bwMode="auto">
          <a:xfrm>
            <a:off x="6629400" y="3810000"/>
            <a:ext cx="2645980" cy="14695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8246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FC6DC75-6F7E-2940-9046-D9B48B47EC1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453381" y="3527450"/>
            <a:ext cx="5404619" cy="2473300"/>
          </a:xfrm>
          <a:prstGeom prst="rect">
            <a:avLst/>
          </a:prstGeom>
        </p:spPr>
      </p:pic>
      <p:sp>
        <p:nvSpPr>
          <p:cNvPr id="7" name="Rectangle 6">
            <a:extLst>
              <a:ext uri="{FF2B5EF4-FFF2-40B4-BE49-F238E27FC236}">
                <a16:creationId xmlns:a16="http://schemas.microsoft.com/office/drawing/2014/main" id="{5BC16081-C1F9-DE4B-879C-2C9DEC6719FE}"/>
              </a:ext>
            </a:extLst>
          </p:cNvPr>
          <p:cNvSpPr/>
          <p:nvPr/>
        </p:nvSpPr>
        <p:spPr>
          <a:xfrm>
            <a:off x="1466850" y="3527449"/>
            <a:ext cx="5600700" cy="2522525"/>
          </a:xfrm>
          <a:prstGeom prst="rect">
            <a:avLst/>
          </a:prstGeom>
          <a:solidFill>
            <a:srgbClr val="00B0F0">
              <a:alpha val="10000"/>
            </a:srgbClr>
          </a:solidFill>
          <a:ln>
            <a:solidFill>
              <a:srgbClr val="00B0F0">
                <a:alpha val="48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endParaRPr lang="en-US" sz="1350" dirty="0">
              <a:solidFill>
                <a:prstClr val="white"/>
              </a:solidFill>
              <a:latin typeface="Calibri" panose="020F0502020204030204"/>
            </a:endParaRPr>
          </a:p>
        </p:txBody>
      </p:sp>
      <p:sp>
        <p:nvSpPr>
          <p:cNvPr id="2" name="Title 1"/>
          <p:cNvSpPr>
            <a:spLocks noGrp="1"/>
          </p:cNvSpPr>
          <p:nvPr>
            <p:ph type="title"/>
          </p:nvPr>
        </p:nvSpPr>
        <p:spPr>
          <a:xfrm>
            <a:off x="628650" y="685800"/>
            <a:ext cx="8458200" cy="792177"/>
          </a:xfrm>
        </p:spPr>
        <p:txBody>
          <a:bodyPr>
            <a:noAutofit/>
          </a:bodyPr>
          <a:lstStyle/>
          <a:p>
            <a:r>
              <a:rPr lang="en-US" sz="2700" dirty="0"/>
              <a:t>Defining meaning as a </a:t>
            </a:r>
            <a:r>
              <a:rPr lang="en-US" sz="2700" dirty="0">
                <a:solidFill>
                  <a:srgbClr val="FF0000"/>
                </a:solidFill>
              </a:rPr>
              <a:t>point</a:t>
            </a:r>
            <a:r>
              <a:rPr lang="en-US" sz="2700" dirty="0"/>
              <a:t> in space based on </a:t>
            </a:r>
            <a:r>
              <a:rPr lang="en-US" sz="2700" dirty="0">
                <a:solidFill>
                  <a:srgbClr val="FF0000"/>
                </a:solidFill>
              </a:rPr>
              <a:t>distribution</a:t>
            </a:r>
          </a:p>
        </p:txBody>
      </p:sp>
      <p:sp>
        <p:nvSpPr>
          <p:cNvPr id="3" name="Content Placeholder 2"/>
          <p:cNvSpPr>
            <a:spLocks noGrp="1"/>
          </p:cNvSpPr>
          <p:nvPr>
            <p:ph idx="1"/>
          </p:nvPr>
        </p:nvSpPr>
        <p:spPr>
          <a:xfrm>
            <a:off x="742950" y="1592277"/>
            <a:ext cx="8115300" cy="4294174"/>
          </a:xfrm>
          <a:noFill/>
        </p:spPr>
        <p:txBody>
          <a:bodyPr>
            <a:normAutofit/>
          </a:bodyPr>
          <a:lstStyle/>
          <a:p>
            <a:r>
              <a:rPr lang="en-US" sz="2400" dirty="0"/>
              <a:t>Each word = a vector   (</a:t>
            </a:r>
            <a:r>
              <a:rPr lang="en-US" sz="2250" dirty="0"/>
              <a:t>not just "good" or "w</a:t>
            </a:r>
            <a:r>
              <a:rPr lang="en-US" sz="2250" baseline="-25000" dirty="0"/>
              <a:t>45</a:t>
            </a:r>
            <a:r>
              <a:rPr lang="en-US" sz="2250" dirty="0"/>
              <a:t>")</a:t>
            </a:r>
          </a:p>
          <a:p>
            <a:r>
              <a:rPr lang="en-US" sz="2400" dirty="0"/>
              <a:t>Similar words are "</a:t>
            </a:r>
            <a:r>
              <a:rPr lang="en-US" sz="2400" b="1" dirty="0"/>
              <a:t>nearby in semantic space</a:t>
            </a:r>
            <a:r>
              <a:rPr lang="en-US" sz="2400" dirty="0"/>
              <a:t>"</a:t>
            </a:r>
          </a:p>
          <a:p>
            <a:r>
              <a:rPr lang="en-US" sz="2400" dirty="0"/>
              <a:t>We build this </a:t>
            </a:r>
            <a:r>
              <a:rPr lang="en-US" sz="2400" dirty="0">
                <a:solidFill>
                  <a:srgbClr val="FF0000"/>
                </a:solidFill>
              </a:rPr>
              <a:t>space</a:t>
            </a:r>
            <a:r>
              <a:rPr lang="en-US" sz="2400" dirty="0"/>
              <a:t> automatically by seeing which words are </a:t>
            </a:r>
            <a:r>
              <a:rPr lang="en-US" sz="2400" b="1" dirty="0"/>
              <a:t>nearby in text</a:t>
            </a:r>
          </a:p>
          <a:p>
            <a:pPr lvl="1"/>
            <a:endParaRPr lang="en-US" dirty="0"/>
          </a:p>
          <a:p>
            <a:endParaRPr lang="en-US" dirty="0"/>
          </a:p>
        </p:txBody>
      </p:sp>
    </p:spTree>
    <p:extLst>
      <p:ext uri="{BB962C8B-B14F-4D97-AF65-F5344CB8AC3E}">
        <p14:creationId xmlns:p14="http://schemas.microsoft.com/office/powerpoint/2010/main" val="704464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914400" y="2514600"/>
            <a:ext cx="7620000" cy="1569660"/>
          </a:xfrm>
          <a:prstGeom prst="rect">
            <a:avLst/>
          </a:prstGeom>
          <a:noFill/>
        </p:spPr>
        <p:txBody>
          <a:bodyPr wrap="square" rtlCol="1">
            <a:spAutoFit/>
          </a:bodyPr>
          <a:lstStyle/>
          <a:p>
            <a:pPr algn="ctr"/>
            <a:r>
              <a:rPr lang="en-US" sz="4800" dirty="0" smtClean="0"/>
              <a:t>Vector Semantic and </a:t>
            </a:r>
            <a:r>
              <a:rPr lang="en-US" sz="4800" dirty="0" err="1" smtClean="0"/>
              <a:t>embeddings</a:t>
            </a:r>
            <a:endParaRPr lang="en-US" sz="4800"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 define meaning of a word as a vector</a:t>
            </a:r>
          </a:p>
        </p:txBody>
      </p:sp>
      <p:sp>
        <p:nvSpPr>
          <p:cNvPr id="3" name="Content Placeholder 2"/>
          <p:cNvSpPr>
            <a:spLocks noGrp="1"/>
          </p:cNvSpPr>
          <p:nvPr>
            <p:ph idx="1"/>
          </p:nvPr>
        </p:nvSpPr>
        <p:spPr>
          <a:xfrm>
            <a:off x="914400" y="2057400"/>
            <a:ext cx="7772400" cy="3829050"/>
          </a:xfrm>
        </p:spPr>
        <p:txBody>
          <a:bodyPr>
            <a:normAutofit/>
          </a:bodyPr>
          <a:lstStyle/>
          <a:p>
            <a:pPr marL="457200" indent="-457200">
              <a:buFont typeface="Arial" panose="020B0604020202020204" pitchFamily="34" charset="0"/>
              <a:buChar char="•"/>
            </a:pPr>
            <a:r>
              <a:rPr lang="en-US" sz="2700" dirty="0"/>
              <a:t>Called an "</a:t>
            </a:r>
            <a:r>
              <a:rPr lang="en-US" sz="2700" dirty="0">
                <a:solidFill>
                  <a:srgbClr val="FF0000"/>
                </a:solidFill>
              </a:rPr>
              <a:t>embedding</a:t>
            </a:r>
            <a:r>
              <a:rPr lang="en-US" sz="2700" dirty="0"/>
              <a:t>" because it's embedded into a space </a:t>
            </a:r>
            <a:endParaRPr lang="en-US" sz="2700" dirty="0" smtClean="0"/>
          </a:p>
          <a:p>
            <a:pPr marL="457200" indent="-457200">
              <a:buFont typeface="Arial" panose="020B0604020202020204" pitchFamily="34" charset="0"/>
              <a:buChar char="•"/>
            </a:pPr>
            <a:r>
              <a:rPr lang="en-US" sz="2700" dirty="0" smtClean="0"/>
              <a:t>The </a:t>
            </a:r>
            <a:r>
              <a:rPr lang="en-US" sz="2700" dirty="0"/>
              <a:t>standard way to represent meaning in NLP</a:t>
            </a:r>
          </a:p>
          <a:p>
            <a:pPr marL="685800" indent="-685800"/>
            <a:r>
              <a:rPr lang="en-US" sz="2700" dirty="0"/>
              <a:t>	</a:t>
            </a:r>
            <a:r>
              <a:rPr lang="en-US" sz="2700" b="1" dirty="0">
                <a:solidFill>
                  <a:srgbClr val="0000FF"/>
                </a:solidFill>
              </a:rPr>
              <a:t>Every modern NLP algorithm uses embeddings as the representation of word meaning</a:t>
            </a:r>
          </a:p>
          <a:p>
            <a:pPr marL="457200" indent="-457200">
              <a:buFont typeface="Arial" panose="020B0604020202020204" pitchFamily="34" charset="0"/>
              <a:buChar char="•"/>
            </a:pPr>
            <a:r>
              <a:rPr lang="en-US" sz="2700" dirty="0"/>
              <a:t>Fine-grained model of meaning for similarity </a:t>
            </a:r>
          </a:p>
          <a:p>
            <a:pPr lvl="1"/>
            <a:endParaRPr lang="en-US" dirty="0"/>
          </a:p>
          <a:p>
            <a:endParaRPr lang="en-US" dirty="0"/>
          </a:p>
        </p:txBody>
      </p:sp>
    </p:spTree>
    <p:extLst>
      <p:ext uri="{BB962C8B-B14F-4D97-AF65-F5344CB8AC3E}">
        <p14:creationId xmlns:p14="http://schemas.microsoft.com/office/powerpoint/2010/main" val="3253322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9238B7-F6BF-704D-B077-1546F9395AEE}"/>
              </a:ext>
            </a:extLst>
          </p:cNvPr>
          <p:cNvSpPr>
            <a:spLocks noGrp="1"/>
          </p:cNvSpPr>
          <p:nvPr>
            <p:ph type="title"/>
          </p:nvPr>
        </p:nvSpPr>
        <p:spPr>
          <a:xfrm>
            <a:off x="800100" y="1072204"/>
            <a:ext cx="6617971" cy="870897"/>
          </a:xfrm>
        </p:spPr>
        <p:txBody>
          <a:bodyPr/>
          <a:lstStyle/>
          <a:p>
            <a:r>
              <a:rPr lang="en-US" dirty="0"/>
              <a:t>Intuition: why vectors?</a:t>
            </a:r>
          </a:p>
        </p:txBody>
      </p:sp>
      <p:sp>
        <p:nvSpPr>
          <p:cNvPr id="3" name="Content Placeholder 2">
            <a:extLst>
              <a:ext uri="{FF2B5EF4-FFF2-40B4-BE49-F238E27FC236}">
                <a16:creationId xmlns:a16="http://schemas.microsoft.com/office/drawing/2014/main" id="{D309DDB4-568F-114E-90B1-AEF784329B3F}"/>
              </a:ext>
            </a:extLst>
          </p:cNvPr>
          <p:cNvSpPr>
            <a:spLocks noGrp="1"/>
          </p:cNvSpPr>
          <p:nvPr>
            <p:ph idx="1"/>
          </p:nvPr>
        </p:nvSpPr>
        <p:spPr>
          <a:xfrm>
            <a:off x="800100" y="2171700"/>
            <a:ext cx="8343900" cy="3486150"/>
          </a:xfrm>
        </p:spPr>
        <p:txBody>
          <a:bodyPr>
            <a:normAutofit lnSpcReduction="10000"/>
          </a:bodyPr>
          <a:lstStyle/>
          <a:p>
            <a:r>
              <a:rPr lang="en-US" sz="2400" dirty="0"/>
              <a:t>Consider sentiment analysis:</a:t>
            </a:r>
          </a:p>
          <a:p>
            <a:endParaRPr lang="en-US" sz="300" dirty="0"/>
          </a:p>
          <a:p>
            <a:pPr lvl="1"/>
            <a:r>
              <a:rPr lang="en-US" dirty="0"/>
              <a:t>With </a:t>
            </a:r>
            <a:r>
              <a:rPr lang="en-US" b="1" dirty="0"/>
              <a:t>words</a:t>
            </a:r>
            <a:r>
              <a:rPr lang="en-US" dirty="0"/>
              <a:t>,  a feature is a word identity</a:t>
            </a:r>
          </a:p>
          <a:p>
            <a:pPr lvl="2"/>
            <a:r>
              <a:rPr lang="en-US" sz="2100" dirty="0"/>
              <a:t>Feature 5: 'The previous word was "terrible"'</a:t>
            </a:r>
          </a:p>
          <a:p>
            <a:pPr lvl="2"/>
            <a:r>
              <a:rPr lang="en-US" sz="2100" dirty="0"/>
              <a:t>requires </a:t>
            </a:r>
            <a:r>
              <a:rPr lang="en-US" sz="2100" b="1" dirty="0"/>
              <a:t>exact</a:t>
            </a:r>
            <a:r>
              <a:rPr lang="en-US" sz="2100" dirty="0"/>
              <a:t> </a:t>
            </a:r>
            <a:r>
              <a:rPr lang="en-US" sz="2100" b="1" dirty="0"/>
              <a:t>same</a:t>
            </a:r>
            <a:r>
              <a:rPr lang="en-US" sz="2100" dirty="0"/>
              <a:t> </a:t>
            </a:r>
            <a:r>
              <a:rPr lang="en-US" sz="2100" b="1" dirty="0"/>
              <a:t>word</a:t>
            </a:r>
            <a:r>
              <a:rPr lang="en-US" sz="2100" dirty="0"/>
              <a:t> to be in training and test</a:t>
            </a:r>
          </a:p>
          <a:p>
            <a:pPr lvl="2"/>
            <a:endParaRPr lang="en-US" sz="1050" dirty="0"/>
          </a:p>
          <a:p>
            <a:pPr lvl="1"/>
            <a:r>
              <a:rPr lang="en-US" dirty="0"/>
              <a:t>With </a:t>
            </a:r>
            <a:r>
              <a:rPr lang="en-US" b="1" dirty="0"/>
              <a:t>embeddings</a:t>
            </a:r>
            <a:r>
              <a:rPr lang="en-US" dirty="0"/>
              <a:t>: </a:t>
            </a:r>
          </a:p>
          <a:p>
            <a:pPr lvl="2"/>
            <a:r>
              <a:rPr lang="en-US" sz="2100" dirty="0"/>
              <a:t>Feature is a word vector</a:t>
            </a:r>
          </a:p>
          <a:p>
            <a:pPr lvl="2"/>
            <a:r>
              <a:rPr lang="en-US" sz="2100" dirty="0"/>
              <a:t>'The previous word was vector [35,22,17…]</a:t>
            </a:r>
          </a:p>
          <a:p>
            <a:pPr lvl="2"/>
            <a:r>
              <a:rPr lang="en-US" sz="2100" dirty="0"/>
              <a:t>Now in the test set we might see a similar vector [34,21,14]</a:t>
            </a:r>
          </a:p>
          <a:p>
            <a:pPr lvl="2"/>
            <a:r>
              <a:rPr lang="en-US" sz="2100" dirty="0"/>
              <a:t>We can generalize to </a:t>
            </a:r>
            <a:r>
              <a:rPr lang="en-US" sz="2100" b="1" dirty="0"/>
              <a:t>similar but unseen</a:t>
            </a:r>
            <a:r>
              <a:rPr lang="en-US" sz="2100" dirty="0"/>
              <a:t> words!!! </a:t>
            </a:r>
          </a:p>
          <a:p>
            <a:endParaRPr lang="en-US" dirty="0"/>
          </a:p>
        </p:txBody>
      </p:sp>
    </p:spTree>
    <p:extLst>
      <p:ext uri="{BB962C8B-B14F-4D97-AF65-F5344CB8AC3E}">
        <p14:creationId xmlns:p14="http://schemas.microsoft.com/office/powerpoint/2010/main" val="2363032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8" end="8"/>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9" end="9"/>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018BE4-92B8-FD4A-9CFC-7E5F798967F5}"/>
              </a:ext>
            </a:extLst>
          </p:cNvPr>
          <p:cNvSpPr>
            <a:spLocks noGrp="1"/>
          </p:cNvSpPr>
          <p:nvPr>
            <p:ph type="title"/>
          </p:nvPr>
        </p:nvSpPr>
        <p:spPr>
          <a:xfrm>
            <a:off x="857250" y="1072204"/>
            <a:ext cx="6560820" cy="756597"/>
          </a:xfrm>
        </p:spPr>
        <p:txBody>
          <a:bodyPr>
            <a:normAutofit fontScale="90000"/>
          </a:bodyPr>
          <a:lstStyle/>
          <a:p>
            <a:r>
              <a:rPr lang="en-US" dirty="0"/>
              <a:t>We'll discuss 2 kinds of embeddings</a:t>
            </a:r>
          </a:p>
        </p:txBody>
      </p:sp>
      <p:sp>
        <p:nvSpPr>
          <p:cNvPr id="3" name="Content Placeholder 2">
            <a:extLst>
              <a:ext uri="{FF2B5EF4-FFF2-40B4-BE49-F238E27FC236}">
                <a16:creationId xmlns:a16="http://schemas.microsoft.com/office/drawing/2014/main" id="{DC3C9F9A-F83A-1845-89F9-1002B5D6CFB7}"/>
              </a:ext>
            </a:extLst>
          </p:cNvPr>
          <p:cNvSpPr>
            <a:spLocks noGrp="1"/>
          </p:cNvSpPr>
          <p:nvPr>
            <p:ph idx="1"/>
          </p:nvPr>
        </p:nvSpPr>
        <p:spPr>
          <a:xfrm>
            <a:off x="857250" y="2000250"/>
            <a:ext cx="7943850" cy="4000500"/>
          </a:xfrm>
        </p:spPr>
        <p:txBody>
          <a:bodyPr>
            <a:normAutofit/>
          </a:bodyPr>
          <a:lstStyle/>
          <a:p>
            <a:r>
              <a:rPr lang="en-US" sz="2400" dirty="0" err="1">
                <a:solidFill>
                  <a:srgbClr val="0000FF"/>
                </a:solidFill>
              </a:rPr>
              <a:t>tf-idf</a:t>
            </a:r>
            <a:r>
              <a:rPr lang="en-US" sz="2400" dirty="0">
                <a:solidFill>
                  <a:srgbClr val="0000FF"/>
                </a:solidFill>
              </a:rPr>
              <a:t> </a:t>
            </a:r>
          </a:p>
          <a:p>
            <a:pPr lvl="1"/>
            <a:r>
              <a:rPr lang="en-US" sz="2100" dirty="0"/>
              <a:t>Information Retrieval </a:t>
            </a:r>
            <a:r>
              <a:rPr lang="en-US" sz="2100" dirty="0" smtClean="0"/>
              <a:t>pillar!</a:t>
            </a:r>
            <a:endParaRPr lang="en-US" sz="2100" dirty="0"/>
          </a:p>
          <a:p>
            <a:pPr lvl="1"/>
            <a:r>
              <a:rPr lang="en-US" sz="2100" dirty="0"/>
              <a:t>A common baseline model</a:t>
            </a:r>
          </a:p>
          <a:p>
            <a:pPr lvl="1"/>
            <a:r>
              <a:rPr lang="en-US" sz="2100" b="1" dirty="0"/>
              <a:t>Sparse</a:t>
            </a:r>
            <a:r>
              <a:rPr lang="en-US" sz="2100" dirty="0"/>
              <a:t> vectors</a:t>
            </a:r>
          </a:p>
          <a:p>
            <a:pPr lvl="1"/>
            <a:r>
              <a:rPr lang="en-US" sz="2100" dirty="0"/>
              <a:t>Words are represented by (a simple function of) the </a:t>
            </a:r>
            <a:r>
              <a:rPr lang="en-US" sz="2100" b="1" dirty="0"/>
              <a:t>counts </a:t>
            </a:r>
            <a:r>
              <a:rPr lang="en-US" sz="2100" dirty="0"/>
              <a:t>of nearby words</a:t>
            </a:r>
          </a:p>
          <a:p>
            <a:r>
              <a:rPr lang="en-US" sz="2400" dirty="0">
                <a:solidFill>
                  <a:srgbClr val="0000FF"/>
                </a:solidFill>
              </a:rPr>
              <a:t>Word2vec</a:t>
            </a:r>
          </a:p>
          <a:p>
            <a:pPr lvl="1"/>
            <a:r>
              <a:rPr lang="en-US" sz="2100" b="1" dirty="0"/>
              <a:t>Dense</a:t>
            </a:r>
            <a:r>
              <a:rPr lang="en-US" sz="2100" dirty="0"/>
              <a:t> vectors</a:t>
            </a:r>
          </a:p>
          <a:p>
            <a:pPr lvl="1"/>
            <a:r>
              <a:rPr lang="en-US" sz="2100" dirty="0"/>
              <a:t>Representation is created by training a classifier to </a:t>
            </a:r>
            <a:r>
              <a:rPr lang="en-US" sz="2100" b="1" dirty="0"/>
              <a:t>predict</a:t>
            </a:r>
            <a:r>
              <a:rPr lang="en-US" sz="2100" dirty="0"/>
              <a:t> whether a word is likely to appear </a:t>
            </a:r>
            <a:r>
              <a:rPr lang="en-US" sz="2100" dirty="0" smtClean="0"/>
              <a:t>nearby</a:t>
            </a:r>
            <a:endParaRPr lang="en-US" sz="2100" dirty="0"/>
          </a:p>
        </p:txBody>
      </p:sp>
    </p:spTree>
    <p:extLst>
      <p:ext uri="{BB962C8B-B14F-4D97-AF65-F5344CB8AC3E}">
        <p14:creationId xmlns:p14="http://schemas.microsoft.com/office/powerpoint/2010/main" val="579236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FC371-A20E-3449-A100-5603F9AAB63C}"/>
              </a:ext>
            </a:extLst>
          </p:cNvPr>
          <p:cNvSpPr>
            <a:spLocks noGrp="1"/>
          </p:cNvSpPr>
          <p:nvPr>
            <p:ph type="title"/>
          </p:nvPr>
        </p:nvSpPr>
        <p:spPr/>
        <p:txBody>
          <a:bodyPr/>
          <a:lstStyle/>
          <a:p>
            <a:r>
              <a:rPr lang="en-US" dirty="0"/>
              <a:t>Term-document matrix</a:t>
            </a:r>
          </a:p>
        </p:txBody>
      </p:sp>
      <p:pic>
        <p:nvPicPr>
          <p:cNvPr id="7" name="Picture 6">
            <a:extLst>
              <a:ext uri="{FF2B5EF4-FFF2-40B4-BE49-F238E27FC236}">
                <a16:creationId xmlns:a16="http://schemas.microsoft.com/office/drawing/2014/main" id="{33F32829-5579-0044-B177-C8647F9451E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91468" y="5181600"/>
            <a:ext cx="8006784" cy="1398776"/>
          </a:xfrm>
          <a:prstGeom prst="rect">
            <a:avLst/>
          </a:prstGeom>
        </p:spPr>
      </p:pic>
      <p:sp>
        <p:nvSpPr>
          <p:cNvPr id="3" name="Rectangle 2"/>
          <p:cNvSpPr/>
          <p:nvPr/>
        </p:nvSpPr>
        <p:spPr>
          <a:xfrm>
            <a:off x="365760" y="1066799"/>
            <a:ext cx="8397240" cy="4247317"/>
          </a:xfrm>
          <a:prstGeom prst="rect">
            <a:avLst/>
          </a:prstGeom>
        </p:spPr>
        <p:txBody>
          <a:bodyPr wrap="square">
            <a:spAutoFit/>
          </a:bodyPr>
          <a:lstStyle/>
          <a:p>
            <a:pPr marL="285750" lvl="0" indent="-285750" fontAlgn="auto">
              <a:spcBef>
                <a:spcPts val="0"/>
              </a:spcBef>
              <a:spcAft>
                <a:spcPts val="0"/>
              </a:spcAft>
              <a:buFont typeface="Arial" panose="020B0604020202020204" pitchFamily="34" charset="0"/>
              <a:buChar char="•"/>
              <a:defRPr/>
            </a:pPr>
            <a:r>
              <a:rPr lang="en-US" dirty="0"/>
              <a:t>Imagine we have a collection of documents, such as all the works of Shakespeare. </a:t>
            </a:r>
            <a:endParaRPr lang="en-US" dirty="0" smtClean="0"/>
          </a:p>
          <a:p>
            <a:pPr marL="285750" lvl="0" indent="-285750" fontAlgn="auto">
              <a:spcBef>
                <a:spcPts val="0"/>
              </a:spcBef>
              <a:spcAft>
                <a:spcPts val="0"/>
              </a:spcAft>
              <a:buFont typeface="Arial" panose="020B0604020202020204" pitchFamily="34" charset="0"/>
              <a:buChar char="•"/>
              <a:defRPr/>
            </a:pPr>
            <a:r>
              <a:rPr lang="en-US" dirty="0" smtClean="0"/>
              <a:t>We </a:t>
            </a:r>
            <a:r>
              <a:rPr lang="en-US" dirty="0"/>
              <a:t>can represent documents in such a collection by a term-document matrix, in which each </a:t>
            </a:r>
            <a:r>
              <a:rPr lang="en-US" dirty="0">
                <a:solidFill>
                  <a:srgbClr val="FF0000"/>
                </a:solidFill>
              </a:rPr>
              <a:t>row</a:t>
            </a:r>
            <a:r>
              <a:rPr lang="en-US" dirty="0"/>
              <a:t> represents a word in the vocabulary and each </a:t>
            </a:r>
            <a:r>
              <a:rPr lang="en-US" dirty="0">
                <a:solidFill>
                  <a:srgbClr val="FF0000"/>
                </a:solidFill>
              </a:rPr>
              <a:t>column</a:t>
            </a:r>
            <a:r>
              <a:rPr lang="en-US" dirty="0"/>
              <a:t> represents a document from the collection. </a:t>
            </a:r>
            <a:endParaRPr lang="en-US" dirty="0" smtClean="0"/>
          </a:p>
          <a:p>
            <a:pPr marL="285750" lvl="0" indent="-285750" fontAlgn="auto">
              <a:spcBef>
                <a:spcPts val="0"/>
              </a:spcBef>
              <a:spcAft>
                <a:spcPts val="0"/>
              </a:spcAft>
              <a:buFont typeface="Arial" panose="020B0604020202020204" pitchFamily="34" charset="0"/>
              <a:buChar char="•"/>
              <a:defRPr/>
            </a:pPr>
            <a:r>
              <a:rPr lang="en-US" dirty="0" smtClean="0"/>
              <a:t>Here's </a:t>
            </a:r>
            <a:r>
              <a:rPr lang="en-US" dirty="0"/>
              <a:t>a small selection from a term-document matrix showing the occurrence of </a:t>
            </a:r>
            <a:r>
              <a:rPr lang="en-US" dirty="0">
                <a:solidFill>
                  <a:srgbClr val="FF0000"/>
                </a:solidFill>
              </a:rPr>
              <a:t>four words </a:t>
            </a:r>
            <a:r>
              <a:rPr lang="en-US" dirty="0"/>
              <a:t>in </a:t>
            </a:r>
            <a:r>
              <a:rPr lang="en-US" dirty="0">
                <a:solidFill>
                  <a:srgbClr val="FF0000"/>
                </a:solidFill>
              </a:rPr>
              <a:t>four plays </a:t>
            </a:r>
            <a:r>
              <a:rPr lang="en-US" dirty="0"/>
              <a:t>by Shakespeare. </a:t>
            </a:r>
            <a:endParaRPr lang="en-US" dirty="0" smtClean="0"/>
          </a:p>
          <a:p>
            <a:pPr marL="285750" lvl="0" indent="-285750" fontAlgn="auto">
              <a:spcBef>
                <a:spcPts val="0"/>
              </a:spcBef>
              <a:spcAft>
                <a:spcPts val="0"/>
              </a:spcAft>
              <a:buFont typeface="Arial" panose="020B0604020202020204" pitchFamily="34" charset="0"/>
              <a:buChar char="•"/>
              <a:defRPr/>
            </a:pPr>
            <a:r>
              <a:rPr lang="en-US" dirty="0" smtClean="0"/>
              <a:t>Each </a:t>
            </a:r>
            <a:r>
              <a:rPr lang="en-US" dirty="0"/>
              <a:t>cell in this matrix represents the number of times a particular word (defined by the row) occurs in a particular document (defined by the column). Thus </a:t>
            </a:r>
            <a:r>
              <a:rPr lang="en-US" i="1" dirty="0"/>
              <a:t>fool </a:t>
            </a:r>
            <a:r>
              <a:rPr lang="en-US" dirty="0"/>
              <a:t>appeared </a:t>
            </a:r>
            <a:r>
              <a:rPr lang="en-US" dirty="0">
                <a:solidFill>
                  <a:srgbClr val="FF0000"/>
                </a:solidFill>
              </a:rPr>
              <a:t>58</a:t>
            </a:r>
            <a:r>
              <a:rPr lang="en-US" dirty="0"/>
              <a:t> times in </a:t>
            </a:r>
            <a:r>
              <a:rPr lang="en-US" i="1" dirty="0"/>
              <a:t>Twelfth Night</a:t>
            </a:r>
            <a:r>
              <a:rPr lang="en-US" dirty="0"/>
              <a:t>. </a:t>
            </a:r>
            <a:endParaRPr lang="en-US" dirty="0" smtClean="0"/>
          </a:p>
          <a:p>
            <a:pPr marL="285750" lvl="0" indent="-285750" fontAlgn="auto">
              <a:spcBef>
                <a:spcPts val="0"/>
              </a:spcBef>
              <a:spcAft>
                <a:spcPts val="0"/>
              </a:spcAft>
              <a:buFont typeface="Arial" panose="020B0604020202020204" pitchFamily="34" charset="0"/>
              <a:buChar char="•"/>
              <a:defRPr/>
            </a:pPr>
            <a:r>
              <a:rPr lang="en-US" dirty="0" smtClean="0"/>
              <a:t>We </a:t>
            </a:r>
            <a:r>
              <a:rPr lang="en-US" dirty="0"/>
              <a:t>can think of each column as a </a:t>
            </a:r>
            <a:r>
              <a:rPr lang="en-US" b="1" dirty="0">
                <a:solidFill>
                  <a:srgbClr val="FF0000"/>
                </a:solidFill>
              </a:rPr>
              <a:t>vector</a:t>
            </a:r>
            <a:r>
              <a:rPr lang="en-US" dirty="0"/>
              <a:t> representing for a document as a point in |</a:t>
            </a:r>
            <a:r>
              <a:rPr lang="en-US" i="1" dirty="0"/>
              <a:t>V </a:t>
            </a:r>
            <a:r>
              <a:rPr lang="en-US" dirty="0"/>
              <a:t>|-dimensional space; thus the documents in here are points in 4-dimensional space. </a:t>
            </a:r>
          </a:p>
          <a:p>
            <a:pPr lvl="0" fontAlgn="auto">
              <a:spcBef>
                <a:spcPts val="0"/>
              </a:spcBef>
              <a:spcAft>
                <a:spcPts val="0"/>
              </a:spcAft>
              <a:defRPr/>
            </a:pPr>
            <a:endParaRPr lang="en-US" dirty="0"/>
          </a:p>
          <a:p>
            <a:endParaRPr lang="en-US" dirty="0"/>
          </a:p>
        </p:txBody>
      </p:sp>
    </p:spTree>
    <p:extLst>
      <p:ext uri="{BB962C8B-B14F-4D97-AF65-F5344CB8AC3E}">
        <p14:creationId xmlns:p14="http://schemas.microsoft.com/office/powerpoint/2010/main" val="3975908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5E7582-C8D6-4B4C-974A-95CC0FA7727B}"/>
              </a:ext>
            </a:extLst>
          </p:cNvPr>
          <p:cNvSpPr>
            <a:spLocks noGrp="1"/>
          </p:cNvSpPr>
          <p:nvPr>
            <p:ph type="title"/>
          </p:nvPr>
        </p:nvSpPr>
        <p:spPr/>
        <p:txBody>
          <a:bodyPr/>
          <a:lstStyle/>
          <a:p>
            <a:r>
              <a:rPr lang="en-US" dirty="0"/>
              <a:t>Visualizing document vectors</a:t>
            </a:r>
          </a:p>
        </p:txBody>
      </p:sp>
      <p:pic>
        <p:nvPicPr>
          <p:cNvPr id="5" name="Content Placeholder 4">
            <a:extLst>
              <a:ext uri="{FF2B5EF4-FFF2-40B4-BE49-F238E27FC236}">
                <a16:creationId xmlns:a16="http://schemas.microsoft.com/office/drawing/2014/main" id="{426F0B48-3189-D046-A474-331B62D1B6CF}"/>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533400" y="3190090"/>
            <a:ext cx="7972427" cy="3238798"/>
          </a:xfrm>
        </p:spPr>
      </p:pic>
      <p:sp>
        <p:nvSpPr>
          <p:cNvPr id="3" name="Rectangle 2"/>
          <p:cNvSpPr/>
          <p:nvPr/>
        </p:nvSpPr>
        <p:spPr>
          <a:xfrm>
            <a:off x="822960" y="1219200"/>
            <a:ext cx="7522779" cy="1200329"/>
          </a:xfrm>
          <a:prstGeom prst="rect">
            <a:avLst/>
          </a:prstGeom>
        </p:spPr>
        <p:txBody>
          <a:bodyPr wrap="square">
            <a:spAutoFit/>
          </a:bodyPr>
          <a:lstStyle/>
          <a:p>
            <a:pPr lvl="0" fontAlgn="auto">
              <a:spcBef>
                <a:spcPts val="0"/>
              </a:spcBef>
              <a:spcAft>
                <a:spcPts val="0"/>
              </a:spcAft>
              <a:defRPr/>
            </a:pPr>
            <a:r>
              <a:rPr lang="en-US" dirty="0"/>
              <a:t>A spatial visualization of the document vectors for the four Shakespeare play documents, showing just two of the dimensions, corresponding to the words </a:t>
            </a:r>
            <a:r>
              <a:rPr lang="en-US" i="1" dirty="0"/>
              <a:t>battle </a:t>
            </a:r>
            <a:r>
              <a:rPr lang="en-US" dirty="0"/>
              <a:t>and </a:t>
            </a:r>
            <a:r>
              <a:rPr lang="en-US" i="1" dirty="0"/>
              <a:t>fool</a:t>
            </a:r>
            <a:r>
              <a:rPr lang="en-US" dirty="0"/>
              <a:t>. The comedies have high values for the </a:t>
            </a:r>
            <a:r>
              <a:rPr lang="en-US" i="1" dirty="0"/>
              <a:t>fool </a:t>
            </a:r>
            <a:r>
              <a:rPr lang="en-US" dirty="0"/>
              <a:t>dimension and low values for the </a:t>
            </a:r>
            <a:r>
              <a:rPr lang="en-US" i="1" dirty="0"/>
              <a:t>battle </a:t>
            </a:r>
            <a:r>
              <a:rPr lang="en-US" dirty="0"/>
              <a:t>dimension. </a:t>
            </a:r>
          </a:p>
        </p:txBody>
      </p:sp>
    </p:spTree>
    <p:extLst>
      <p:ext uri="{BB962C8B-B14F-4D97-AF65-F5344CB8AC3E}">
        <p14:creationId xmlns:p14="http://schemas.microsoft.com/office/powerpoint/2010/main" val="17863560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A3447-D06E-7F4F-96AD-52B28B1DDC5A}"/>
              </a:ext>
            </a:extLst>
          </p:cNvPr>
          <p:cNvSpPr>
            <a:spLocks noGrp="1"/>
          </p:cNvSpPr>
          <p:nvPr>
            <p:ph type="title"/>
          </p:nvPr>
        </p:nvSpPr>
        <p:spPr>
          <a:xfrm>
            <a:off x="885474" y="1072204"/>
            <a:ext cx="8029927" cy="527996"/>
          </a:xfrm>
        </p:spPr>
        <p:txBody>
          <a:bodyPr>
            <a:normAutofit fontScale="90000"/>
          </a:bodyPr>
          <a:lstStyle/>
          <a:p>
            <a:r>
              <a:rPr lang="en-US" dirty="0"/>
              <a:t>Vectors are the basis of information retrieval</a:t>
            </a:r>
          </a:p>
        </p:txBody>
      </p:sp>
      <p:pic>
        <p:nvPicPr>
          <p:cNvPr id="5" name="Content Placeholder 4">
            <a:extLst>
              <a:ext uri="{FF2B5EF4-FFF2-40B4-BE49-F238E27FC236}">
                <a16:creationId xmlns:a16="http://schemas.microsoft.com/office/drawing/2014/main" id="{F9097A0E-6E21-AB4B-A49A-EFDC8AF9CDC7}"/>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885474" y="2000250"/>
            <a:ext cx="7699049" cy="1345015"/>
          </a:xfrm>
        </p:spPr>
      </p:pic>
      <p:sp>
        <p:nvSpPr>
          <p:cNvPr id="6" name="TextBox 5">
            <a:extLst>
              <a:ext uri="{FF2B5EF4-FFF2-40B4-BE49-F238E27FC236}">
                <a16:creationId xmlns:a16="http://schemas.microsoft.com/office/drawing/2014/main" id="{979B99D0-E0B8-DA4F-A6BC-50A75EDCF204}"/>
              </a:ext>
            </a:extLst>
          </p:cNvPr>
          <p:cNvSpPr txBox="1"/>
          <p:nvPr/>
        </p:nvSpPr>
        <p:spPr>
          <a:xfrm>
            <a:off x="885473" y="3736783"/>
            <a:ext cx="7572726" cy="1754326"/>
          </a:xfrm>
          <a:prstGeom prst="rect">
            <a:avLst/>
          </a:prstGeom>
          <a:noFill/>
        </p:spPr>
        <p:txBody>
          <a:bodyPr wrap="square" rtlCol="0">
            <a:spAutoFit/>
          </a:bodyPr>
          <a:lstStyle/>
          <a:p>
            <a:pPr defTabSz="685800" fontAlgn="auto">
              <a:spcBef>
                <a:spcPts val="0"/>
              </a:spcBef>
              <a:spcAft>
                <a:spcPts val="0"/>
              </a:spcAft>
            </a:pPr>
            <a:r>
              <a:rPr lang="en-US" sz="2700" dirty="0">
                <a:solidFill>
                  <a:srgbClr val="000000"/>
                </a:solidFill>
                <a:latin typeface="Calibri" panose="020F0502020204030204"/>
                <a:cs typeface="+mn-cs"/>
              </a:rPr>
              <a:t>Vectors are similar for the two comedies</a:t>
            </a:r>
          </a:p>
          <a:p>
            <a:pPr defTabSz="685800" fontAlgn="auto">
              <a:spcBef>
                <a:spcPts val="0"/>
              </a:spcBef>
              <a:spcAft>
                <a:spcPts val="0"/>
              </a:spcAft>
            </a:pPr>
            <a:endParaRPr lang="en-US" sz="2700" dirty="0">
              <a:solidFill>
                <a:srgbClr val="000000"/>
              </a:solidFill>
              <a:latin typeface="Calibri" panose="020F0502020204030204"/>
              <a:cs typeface="+mn-cs"/>
            </a:endParaRPr>
          </a:p>
          <a:p>
            <a:pPr defTabSz="685800" fontAlgn="auto">
              <a:spcBef>
                <a:spcPts val="0"/>
              </a:spcBef>
              <a:spcAft>
                <a:spcPts val="0"/>
              </a:spcAft>
            </a:pPr>
            <a:r>
              <a:rPr lang="en-US" sz="2700" dirty="0">
                <a:solidFill>
                  <a:srgbClr val="000000"/>
                </a:solidFill>
                <a:latin typeface="Calibri" panose="020F0502020204030204"/>
                <a:cs typeface="+mn-cs"/>
              </a:rPr>
              <a:t>But comedies are different than the other two</a:t>
            </a:r>
            <a:r>
              <a:rPr lang="en-US" sz="2700" i="1" dirty="0">
                <a:solidFill>
                  <a:srgbClr val="000000"/>
                </a:solidFill>
                <a:latin typeface="Calibri" panose="020F0502020204030204"/>
                <a:cs typeface="+mn-cs"/>
              </a:rPr>
              <a:t>	</a:t>
            </a:r>
            <a:endParaRPr lang="en-US" sz="2700" dirty="0">
              <a:solidFill>
                <a:srgbClr val="000000"/>
              </a:solidFill>
              <a:latin typeface="Calibri" panose="020F0502020204030204"/>
              <a:cs typeface="+mn-cs"/>
            </a:endParaRPr>
          </a:p>
          <a:p>
            <a:pPr defTabSz="685800" fontAlgn="auto">
              <a:spcBef>
                <a:spcPts val="0"/>
              </a:spcBef>
              <a:spcAft>
                <a:spcPts val="0"/>
              </a:spcAft>
            </a:pPr>
            <a:r>
              <a:rPr lang="en-US" sz="2700" dirty="0">
                <a:solidFill>
                  <a:srgbClr val="000000"/>
                </a:solidFill>
                <a:latin typeface="Calibri" panose="020F0502020204030204"/>
                <a:cs typeface="+mn-cs"/>
              </a:rPr>
              <a:t>	</a:t>
            </a:r>
            <a:r>
              <a:rPr lang="en-US" sz="2400" dirty="0">
                <a:solidFill>
                  <a:srgbClr val="000000"/>
                </a:solidFill>
                <a:latin typeface="Calibri" panose="020F0502020204030204"/>
                <a:cs typeface="+mn-cs"/>
              </a:rPr>
              <a:t>Comedies have more </a:t>
            </a:r>
            <a:r>
              <a:rPr lang="en-US" sz="2400" i="1" dirty="0">
                <a:solidFill>
                  <a:srgbClr val="000000"/>
                </a:solidFill>
                <a:latin typeface="Calibri" panose="020F0502020204030204"/>
                <a:cs typeface="+mn-cs"/>
              </a:rPr>
              <a:t>fools</a:t>
            </a:r>
            <a:r>
              <a:rPr lang="en-US" sz="2400" dirty="0">
                <a:solidFill>
                  <a:srgbClr val="000000"/>
                </a:solidFill>
                <a:latin typeface="Calibri" panose="020F0502020204030204"/>
                <a:cs typeface="+mn-cs"/>
              </a:rPr>
              <a:t> and </a:t>
            </a:r>
            <a:r>
              <a:rPr lang="en-US" sz="2400" i="1" dirty="0">
                <a:solidFill>
                  <a:srgbClr val="000000"/>
                </a:solidFill>
                <a:latin typeface="Calibri" panose="020F0502020204030204"/>
                <a:cs typeface="+mn-cs"/>
              </a:rPr>
              <a:t>wit</a:t>
            </a:r>
            <a:r>
              <a:rPr lang="en-US" sz="2400" dirty="0">
                <a:solidFill>
                  <a:srgbClr val="000000"/>
                </a:solidFill>
                <a:latin typeface="Calibri" panose="020F0502020204030204"/>
                <a:cs typeface="+mn-cs"/>
              </a:rPr>
              <a:t> and fewer </a:t>
            </a:r>
            <a:r>
              <a:rPr lang="en-US" sz="2400" i="1" dirty="0">
                <a:solidFill>
                  <a:srgbClr val="000000"/>
                </a:solidFill>
                <a:latin typeface="Calibri" panose="020F0502020204030204"/>
                <a:cs typeface="+mn-cs"/>
              </a:rPr>
              <a:t>battles</a:t>
            </a:r>
            <a:r>
              <a:rPr lang="en-US" sz="2400" dirty="0">
                <a:solidFill>
                  <a:srgbClr val="000000"/>
                </a:solidFill>
                <a:latin typeface="Calibri" panose="020F0502020204030204"/>
                <a:cs typeface="+mn-cs"/>
              </a:rPr>
              <a:t>.</a:t>
            </a:r>
            <a:endParaRPr lang="en-US" sz="2700" dirty="0">
              <a:solidFill>
                <a:srgbClr val="000000"/>
              </a:solidFill>
              <a:latin typeface="Calibri" panose="020F0502020204030204"/>
              <a:cs typeface="+mn-cs"/>
            </a:endParaRPr>
          </a:p>
        </p:txBody>
      </p:sp>
    </p:spTree>
    <p:extLst>
      <p:ext uri="{BB962C8B-B14F-4D97-AF65-F5344CB8AC3E}">
        <p14:creationId xmlns:p14="http://schemas.microsoft.com/office/powerpoint/2010/main" val="801321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0EC7D5-F149-BE46-BEF9-7AC27820DE43}"/>
              </a:ext>
            </a:extLst>
          </p:cNvPr>
          <p:cNvSpPr>
            <a:spLocks noGrp="1"/>
          </p:cNvSpPr>
          <p:nvPr>
            <p:ph type="title"/>
          </p:nvPr>
        </p:nvSpPr>
        <p:spPr>
          <a:xfrm>
            <a:off x="280724" y="228600"/>
            <a:ext cx="8572500" cy="680399"/>
          </a:xfrm>
        </p:spPr>
        <p:txBody>
          <a:bodyPr>
            <a:normAutofit fontScale="90000"/>
          </a:bodyPr>
          <a:lstStyle/>
          <a:p>
            <a:r>
              <a:rPr lang="en-US" smtClean="0"/>
              <a:t>Idea for word meaning: Words can be vectors too!!!</a:t>
            </a:r>
            <a:endParaRPr lang="en-US" dirty="0"/>
          </a:p>
        </p:txBody>
      </p:sp>
      <p:sp>
        <p:nvSpPr>
          <p:cNvPr id="6" name="TextBox 5">
            <a:extLst>
              <a:ext uri="{FF2B5EF4-FFF2-40B4-BE49-F238E27FC236}">
                <a16:creationId xmlns:a16="http://schemas.microsoft.com/office/drawing/2014/main" id="{3F27C6AF-7C63-BA43-9D3B-9299FAF3169E}"/>
              </a:ext>
            </a:extLst>
          </p:cNvPr>
          <p:cNvSpPr txBox="1"/>
          <p:nvPr/>
        </p:nvSpPr>
        <p:spPr>
          <a:xfrm>
            <a:off x="457200" y="5562600"/>
            <a:ext cx="8427555" cy="1061829"/>
          </a:xfrm>
          <a:prstGeom prst="rect">
            <a:avLst/>
          </a:prstGeom>
          <a:noFill/>
        </p:spPr>
        <p:txBody>
          <a:bodyPr wrap="square" rtlCol="0">
            <a:spAutoFit/>
          </a:bodyPr>
          <a:lstStyle/>
          <a:p>
            <a:pPr defTabSz="685800" fontAlgn="auto">
              <a:spcBef>
                <a:spcPts val="0"/>
              </a:spcBef>
              <a:spcAft>
                <a:spcPts val="0"/>
              </a:spcAft>
            </a:pPr>
            <a:r>
              <a:rPr lang="en-US" sz="2100" i="1" dirty="0">
                <a:solidFill>
                  <a:srgbClr val="000000"/>
                </a:solidFill>
                <a:latin typeface="Calibri" panose="020F0502020204030204"/>
                <a:cs typeface="+mn-cs"/>
              </a:rPr>
              <a:t>battle</a:t>
            </a:r>
            <a:r>
              <a:rPr lang="en-US" sz="2100" dirty="0">
                <a:solidFill>
                  <a:srgbClr val="000000"/>
                </a:solidFill>
                <a:latin typeface="Calibri" panose="020F0502020204030204"/>
                <a:cs typeface="+mn-cs"/>
              </a:rPr>
              <a:t> is "the kind of word that occurs in Julius Caesar and Henry V"</a:t>
            </a:r>
          </a:p>
          <a:p>
            <a:pPr defTabSz="685800" fontAlgn="auto">
              <a:spcBef>
                <a:spcPts val="0"/>
              </a:spcBef>
              <a:spcAft>
                <a:spcPts val="0"/>
              </a:spcAft>
            </a:pPr>
            <a:endParaRPr lang="en-US" sz="2100" dirty="0">
              <a:solidFill>
                <a:srgbClr val="000000"/>
              </a:solidFill>
              <a:latin typeface="Calibri" panose="020F0502020204030204"/>
              <a:cs typeface="+mn-cs"/>
            </a:endParaRPr>
          </a:p>
          <a:p>
            <a:pPr defTabSz="685800" fontAlgn="auto">
              <a:spcBef>
                <a:spcPts val="0"/>
              </a:spcBef>
              <a:spcAft>
                <a:spcPts val="0"/>
              </a:spcAft>
            </a:pPr>
            <a:r>
              <a:rPr lang="en-US" sz="2100" i="1" dirty="0">
                <a:solidFill>
                  <a:srgbClr val="000000"/>
                </a:solidFill>
                <a:latin typeface="Calibri" panose="020F0502020204030204"/>
                <a:cs typeface="+mn-cs"/>
              </a:rPr>
              <a:t>fool </a:t>
            </a:r>
            <a:r>
              <a:rPr lang="en-US" sz="2100" dirty="0">
                <a:solidFill>
                  <a:srgbClr val="000000"/>
                </a:solidFill>
                <a:latin typeface="Calibri" panose="020F0502020204030204"/>
                <a:cs typeface="+mn-cs"/>
              </a:rPr>
              <a:t>is "the kind of word that occurs  in comedies, especially Twelfth Night"</a:t>
            </a:r>
          </a:p>
        </p:txBody>
      </p:sp>
      <p:pic>
        <p:nvPicPr>
          <p:cNvPr id="4" name="Picture 3">
            <a:extLst>
              <a:ext uri="{FF2B5EF4-FFF2-40B4-BE49-F238E27FC236}">
                <a16:creationId xmlns:a16="http://schemas.microsoft.com/office/drawing/2014/main" id="{988408B6-FE18-F542-BD5F-FB39321C94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6619" y="3810000"/>
            <a:ext cx="8140709" cy="1401875"/>
          </a:xfrm>
          <a:prstGeom prst="rect">
            <a:avLst/>
          </a:prstGeom>
        </p:spPr>
      </p:pic>
      <p:sp>
        <p:nvSpPr>
          <p:cNvPr id="7" name="Rectangle 6"/>
          <p:cNvSpPr/>
          <p:nvPr/>
        </p:nvSpPr>
        <p:spPr>
          <a:xfrm>
            <a:off x="692521" y="972873"/>
            <a:ext cx="8001001" cy="3170099"/>
          </a:xfrm>
          <a:prstGeom prst="rect">
            <a:avLst/>
          </a:prstGeom>
        </p:spPr>
        <p:txBody>
          <a:bodyPr wrap="square">
            <a:spAutoFit/>
          </a:bodyPr>
          <a:lstStyle/>
          <a:p>
            <a:pPr marL="285750" lvl="0" indent="-285750" fontAlgn="auto">
              <a:spcBef>
                <a:spcPts val="0"/>
              </a:spcBef>
              <a:spcAft>
                <a:spcPts val="0"/>
              </a:spcAft>
              <a:buFont typeface="Arial" panose="020B0604020202020204" pitchFamily="34" charset="0"/>
              <a:buChar char="•"/>
              <a:defRPr/>
            </a:pPr>
            <a:r>
              <a:rPr lang="en-US" sz="2000" dirty="0" smtClean="0"/>
              <a:t> Vector </a:t>
            </a:r>
            <a:r>
              <a:rPr lang="en-US" sz="2000" dirty="0"/>
              <a:t>semantics can also be used to represent the meaning of </a:t>
            </a:r>
            <a:r>
              <a:rPr lang="en-US" sz="2000" i="1" dirty="0"/>
              <a:t>words</a:t>
            </a:r>
            <a:r>
              <a:rPr lang="en-US" sz="2000" dirty="0"/>
              <a:t>. We do this by associating each word with a word </a:t>
            </a:r>
            <a:r>
              <a:rPr lang="en-US" sz="2000" dirty="0" smtClean="0"/>
              <a:t>vector</a:t>
            </a:r>
          </a:p>
          <a:p>
            <a:pPr marL="285750" lvl="0" indent="-285750" fontAlgn="auto">
              <a:spcBef>
                <a:spcPts val="0"/>
              </a:spcBef>
              <a:spcAft>
                <a:spcPts val="0"/>
              </a:spcAft>
              <a:buFont typeface="Arial" panose="020B0604020202020204" pitchFamily="34" charset="0"/>
              <a:buChar char="•"/>
              <a:defRPr/>
            </a:pPr>
            <a:r>
              <a:rPr lang="en-US" sz="2000" dirty="0" smtClean="0"/>
              <a:t> </a:t>
            </a:r>
            <a:r>
              <a:rPr lang="en-US" sz="2000" dirty="0"/>
              <a:t>The four dimensions of the vector for </a:t>
            </a:r>
            <a:r>
              <a:rPr lang="en-US" sz="2000" i="1" dirty="0"/>
              <a:t>fool</a:t>
            </a:r>
            <a:r>
              <a:rPr lang="en-US" sz="2000" dirty="0"/>
              <a:t>, [36,58,1,4], correspond to the four Shakespeare plays</a:t>
            </a:r>
            <a:r>
              <a:rPr lang="en-US" sz="2000" dirty="0" smtClean="0"/>
              <a:t>.</a:t>
            </a:r>
          </a:p>
          <a:p>
            <a:pPr marL="285750" lvl="0" indent="-285750" fontAlgn="auto">
              <a:spcBef>
                <a:spcPts val="0"/>
              </a:spcBef>
              <a:spcAft>
                <a:spcPts val="0"/>
              </a:spcAft>
              <a:buFont typeface="Arial" panose="020B0604020202020204" pitchFamily="34" charset="0"/>
              <a:buChar char="•"/>
              <a:defRPr/>
            </a:pPr>
            <a:r>
              <a:rPr lang="en-US" sz="2000" dirty="0" smtClean="0"/>
              <a:t> </a:t>
            </a:r>
            <a:r>
              <a:rPr lang="en-US" sz="2000" dirty="0"/>
              <a:t>For documents, we saw that similar documents had similar vectors, because similar documents tend to have similar words. </a:t>
            </a:r>
            <a:endParaRPr lang="en-US" sz="2000" dirty="0" smtClean="0"/>
          </a:p>
          <a:p>
            <a:pPr marL="285750" lvl="0" indent="-285750" fontAlgn="auto">
              <a:spcBef>
                <a:spcPts val="0"/>
              </a:spcBef>
              <a:spcAft>
                <a:spcPts val="0"/>
              </a:spcAft>
              <a:buFont typeface="Arial" panose="020B0604020202020204" pitchFamily="34" charset="0"/>
              <a:buChar char="•"/>
              <a:defRPr/>
            </a:pPr>
            <a:r>
              <a:rPr lang="en-US" sz="2000" dirty="0" smtClean="0"/>
              <a:t>This </a:t>
            </a:r>
            <a:r>
              <a:rPr lang="en-US" sz="2000" dirty="0"/>
              <a:t>same principle applies to words: similar words have similar vectors because they tend to occur in similar documents</a:t>
            </a:r>
            <a:r>
              <a:rPr lang="en-US" sz="2000" dirty="0" smtClean="0"/>
              <a:t>.</a:t>
            </a:r>
          </a:p>
          <a:p>
            <a:pPr lvl="0" fontAlgn="auto">
              <a:spcBef>
                <a:spcPts val="0"/>
              </a:spcBef>
              <a:spcAft>
                <a:spcPts val="0"/>
              </a:spcAft>
              <a:defRPr/>
            </a:pPr>
            <a:endParaRPr lang="en-US" sz="2000" dirty="0"/>
          </a:p>
          <a:p>
            <a:endParaRPr lang="en-US" sz="2000" dirty="0"/>
          </a:p>
        </p:txBody>
      </p:sp>
    </p:spTree>
    <p:extLst>
      <p:ext uri="{BB962C8B-B14F-4D97-AF65-F5344CB8AC3E}">
        <p14:creationId xmlns:p14="http://schemas.microsoft.com/office/powerpoint/2010/main" val="4224699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072204"/>
            <a:ext cx="7429500" cy="1088068"/>
          </a:xfrm>
        </p:spPr>
        <p:txBody>
          <a:bodyPr>
            <a:normAutofit/>
          </a:bodyPr>
          <a:lstStyle/>
          <a:p>
            <a:r>
              <a:rPr lang="en-US" dirty="0"/>
              <a:t>More common: </a:t>
            </a:r>
            <a:r>
              <a:rPr lang="en-US" dirty="0">
                <a:solidFill>
                  <a:srgbClr val="FF0000"/>
                </a:solidFill>
              </a:rPr>
              <a:t>word-word matrix</a:t>
            </a:r>
            <a:r>
              <a:rPr lang="en-US" dirty="0"/>
              <a:t/>
            </a:r>
            <a:br>
              <a:rPr lang="en-US" dirty="0"/>
            </a:br>
            <a:r>
              <a:rPr lang="en-US" dirty="0"/>
              <a:t>(or "</a:t>
            </a:r>
            <a:r>
              <a:rPr lang="en-US" dirty="0">
                <a:solidFill>
                  <a:srgbClr val="FF0000"/>
                </a:solidFill>
              </a:rPr>
              <a:t>term-context matrix</a:t>
            </a:r>
            <a:r>
              <a:rPr lang="en-US" dirty="0"/>
              <a:t>")</a:t>
            </a:r>
          </a:p>
        </p:txBody>
      </p:sp>
      <p:sp>
        <p:nvSpPr>
          <p:cNvPr id="3" name="Content Placeholder 2"/>
          <p:cNvSpPr>
            <a:spLocks noGrp="1"/>
          </p:cNvSpPr>
          <p:nvPr>
            <p:ph idx="1"/>
          </p:nvPr>
        </p:nvSpPr>
        <p:spPr>
          <a:xfrm>
            <a:off x="524146" y="2461292"/>
            <a:ext cx="8505554" cy="2500313"/>
          </a:xfrm>
        </p:spPr>
        <p:txBody>
          <a:bodyPr/>
          <a:lstStyle/>
          <a:p>
            <a:r>
              <a:rPr lang="en-US" sz="2400" dirty="0"/>
              <a:t>Two </a:t>
            </a:r>
            <a:r>
              <a:rPr lang="en-US" sz="2400" b="1" dirty="0"/>
              <a:t>words</a:t>
            </a:r>
            <a:r>
              <a:rPr lang="en-US" sz="2400" dirty="0"/>
              <a:t> are similar in meaning if their context vectors are similar</a:t>
            </a:r>
          </a:p>
          <a:p>
            <a:endParaRPr lang="en-US" sz="1350" dirty="0"/>
          </a:p>
        </p:txBody>
      </p:sp>
      <p:sp>
        <p:nvSpPr>
          <p:cNvPr id="4" name="Slide Number Placeholder 3"/>
          <p:cNvSpPr>
            <a:spLocks noGrp="1"/>
          </p:cNvSpPr>
          <p:nvPr>
            <p:ph type="sldNum" sz="quarter" idx="12"/>
          </p:nvPr>
        </p:nvSpPr>
        <p:spPr>
          <a:xfrm>
            <a:off x="1143000" y="7143750"/>
            <a:ext cx="1485900" cy="257175"/>
          </a:xfrm>
          <a:prstGeom prst="rect">
            <a:avLst/>
          </a:prstGeom>
        </p:spPr>
        <p:txBody>
          <a:bodyPr/>
          <a:lstStyle/>
          <a:p>
            <a:pPr defTabSz="685800" fontAlgn="auto">
              <a:spcBef>
                <a:spcPts val="0"/>
              </a:spcBef>
              <a:spcAft>
                <a:spcPts val="0"/>
              </a:spcAft>
            </a:pPr>
            <a:fld id="{10F35DC5-7E65-8247-99AB-4E984F8A921E}" type="slidenum">
              <a:rPr lang="en-US">
                <a:latin typeface="Calibri" panose="020F0502020204030204"/>
                <a:cs typeface="+mn-cs"/>
              </a:rPr>
              <a:pPr defTabSz="685800" fontAlgn="auto">
                <a:spcBef>
                  <a:spcPts val="0"/>
                </a:spcBef>
                <a:spcAft>
                  <a:spcPts val="0"/>
                </a:spcAft>
              </a:pPr>
              <a:t>27</a:t>
            </a:fld>
            <a:endParaRPr lang="en-US">
              <a:latin typeface="Calibri" panose="020F0502020204030204"/>
              <a:cs typeface="+mn-cs"/>
            </a:endParaRPr>
          </a:p>
        </p:txBody>
      </p:sp>
      <p:pic>
        <p:nvPicPr>
          <p:cNvPr id="5" name="Picture 4">
            <a:extLst>
              <a:ext uri="{FF2B5EF4-FFF2-40B4-BE49-F238E27FC236}">
                <a16:creationId xmlns:a16="http://schemas.microsoft.com/office/drawing/2014/main" id="{75F3EF14-D0EA-3648-A881-4A59866597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4451" y="3195448"/>
            <a:ext cx="7311841" cy="1032002"/>
          </a:xfrm>
          <a:prstGeom prst="rect">
            <a:avLst/>
          </a:prstGeom>
        </p:spPr>
      </p:pic>
      <p:pic>
        <p:nvPicPr>
          <p:cNvPr id="14" name="Picture 13">
            <a:extLst>
              <a:ext uri="{FF2B5EF4-FFF2-40B4-BE49-F238E27FC236}">
                <a16:creationId xmlns:a16="http://schemas.microsoft.com/office/drawing/2014/main" id="{9F7B9B02-D694-274E-A5C1-41CD1E4B95B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719788" y="4603238"/>
            <a:ext cx="7704424" cy="1318775"/>
          </a:xfrm>
          <a:prstGeom prst="rect">
            <a:avLst/>
          </a:prstGeom>
        </p:spPr>
      </p:pic>
    </p:spTree>
    <p:extLst>
      <p:ext uri="{BB962C8B-B14F-4D97-AF65-F5344CB8AC3E}">
        <p14:creationId xmlns:p14="http://schemas.microsoft.com/office/powerpoint/2010/main" val="45036985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B5F2B2-DA96-F749-AC1D-9C11BF68E183}"/>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5B414293-A28B-0B4A-860A-D4AA3E9B1553}"/>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428751" y="1143000"/>
            <a:ext cx="6476999" cy="4572000"/>
          </a:xfrm>
        </p:spPr>
      </p:pic>
    </p:spTree>
    <p:extLst>
      <p:ext uri="{BB962C8B-B14F-4D97-AF65-F5344CB8AC3E}">
        <p14:creationId xmlns:p14="http://schemas.microsoft.com/office/powerpoint/2010/main" val="81196748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31F769-C5F2-404E-9D86-FC306D7FC763}"/>
              </a:ext>
            </a:extLst>
          </p:cNvPr>
          <p:cNvSpPr>
            <a:spLocks noGrp="1"/>
          </p:cNvSpPr>
          <p:nvPr>
            <p:ph type="title"/>
          </p:nvPr>
        </p:nvSpPr>
        <p:spPr>
          <a:xfrm>
            <a:off x="822960" y="1091253"/>
            <a:ext cx="8321040" cy="680397"/>
          </a:xfrm>
        </p:spPr>
        <p:txBody>
          <a:bodyPr>
            <a:normAutofit fontScale="90000"/>
          </a:bodyPr>
          <a:lstStyle/>
          <a:p>
            <a:r>
              <a:rPr lang="en-US" dirty="0"/>
              <a:t>Computing word similarity: Dot product and cosine</a:t>
            </a:r>
          </a:p>
        </p:txBody>
      </p:sp>
      <p:sp>
        <p:nvSpPr>
          <p:cNvPr id="3" name="Content Placeholder 2">
            <a:extLst>
              <a:ext uri="{FF2B5EF4-FFF2-40B4-BE49-F238E27FC236}">
                <a16:creationId xmlns:a16="http://schemas.microsoft.com/office/drawing/2014/main" id="{CB5D5BD6-BBA3-D04A-AE9E-D36C135AF2E2}"/>
              </a:ext>
            </a:extLst>
          </p:cNvPr>
          <p:cNvSpPr>
            <a:spLocks noGrp="1"/>
          </p:cNvSpPr>
          <p:nvPr>
            <p:ph idx="1"/>
          </p:nvPr>
        </p:nvSpPr>
        <p:spPr/>
        <p:txBody>
          <a:bodyPr/>
          <a:lstStyle/>
          <a:p>
            <a:r>
              <a:rPr lang="en-US" dirty="0"/>
              <a:t>The dot product between two vectors is a scalar:</a:t>
            </a:r>
          </a:p>
          <a:p>
            <a:endParaRPr lang="en-US" dirty="0"/>
          </a:p>
          <a:p>
            <a:endParaRPr lang="en-US" dirty="0"/>
          </a:p>
          <a:p>
            <a:r>
              <a:rPr lang="en-US" dirty="0"/>
              <a:t>The dot product tends to be high when the two vectors have large values in the same dimensions</a:t>
            </a:r>
          </a:p>
          <a:p>
            <a:r>
              <a:rPr lang="en-US" dirty="0"/>
              <a:t>Dot product can thus be a useful similarity metric between vectors</a:t>
            </a:r>
          </a:p>
          <a:p>
            <a:endParaRPr lang="en-US" dirty="0"/>
          </a:p>
        </p:txBody>
      </p:sp>
      <p:pic>
        <p:nvPicPr>
          <p:cNvPr id="5" name="Picture 4">
            <a:extLst>
              <a:ext uri="{FF2B5EF4-FFF2-40B4-BE49-F238E27FC236}">
                <a16:creationId xmlns:a16="http://schemas.microsoft.com/office/drawing/2014/main" id="{E1948E89-82EB-114E-89F9-49201B69AE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3891" y="2280597"/>
            <a:ext cx="6941939" cy="851119"/>
          </a:xfrm>
          <a:prstGeom prst="rect">
            <a:avLst/>
          </a:prstGeom>
        </p:spPr>
      </p:pic>
    </p:spTree>
    <p:extLst>
      <p:ext uri="{BB962C8B-B14F-4D97-AF65-F5344CB8AC3E}">
        <p14:creationId xmlns:p14="http://schemas.microsoft.com/office/powerpoint/2010/main" val="2434396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53C1F0E-CA36-D14F-97DD-8BF1940FA5E0}"/>
              </a:ext>
            </a:extLst>
          </p:cNvPr>
          <p:cNvSpPr>
            <a:spLocks noGrp="1"/>
          </p:cNvSpPr>
          <p:nvPr>
            <p:ph type="title"/>
          </p:nvPr>
        </p:nvSpPr>
        <p:spPr/>
        <p:txBody>
          <a:bodyPr/>
          <a:lstStyle/>
          <a:p>
            <a:r>
              <a:rPr lang="en-US" dirty="0"/>
              <a:t>What do words mean?</a:t>
            </a:r>
          </a:p>
        </p:txBody>
      </p:sp>
      <p:sp>
        <p:nvSpPr>
          <p:cNvPr id="6" name="Content Placeholder 5">
            <a:extLst>
              <a:ext uri="{FF2B5EF4-FFF2-40B4-BE49-F238E27FC236}">
                <a16:creationId xmlns:a16="http://schemas.microsoft.com/office/drawing/2014/main" id="{A8B27F17-21FA-784D-A080-3DEAA22C31F4}"/>
              </a:ext>
            </a:extLst>
          </p:cNvPr>
          <p:cNvSpPr>
            <a:spLocks noGrp="1"/>
          </p:cNvSpPr>
          <p:nvPr>
            <p:ph idx="1"/>
          </p:nvPr>
        </p:nvSpPr>
        <p:spPr>
          <a:xfrm>
            <a:off x="636534" y="1905001"/>
            <a:ext cx="8343900" cy="4343400"/>
          </a:xfrm>
        </p:spPr>
        <p:txBody>
          <a:bodyPr>
            <a:normAutofit fontScale="92500" lnSpcReduction="10000"/>
          </a:bodyPr>
          <a:lstStyle/>
          <a:p>
            <a:r>
              <a:rPr lang="en-US" sz="3000" dirty="0"/>
              <a:t>N-gram or text classification methods we've seen so far</a:t>
            </a:r>
          </a:p>
          <a:p>
            <a:pPr lvl="1"/>
            <a:r>
              <a:rPr lang="en-US" sz="2700" dirty="0"/>
              <a:t>Words are just strings (or indices </a:t>
            </a:r>
            <a:r>
              <a:rPr lang="en-US" sz="2700" dirty="0" smtClean="0"/>
              <a:t>W</a:t>
            </a:r>
            <a:r>
              <a:rPr lang="en-US" sz="2700" baseline="-25000" dirty="0" smtClean="0"/>
              <a:t>i</a:t>
            </a:r>
            <a:r>
              <a:rPr lang="en-US" sz="2700" dirty="0" smtClean="0"/>
              <a:t> </a:t>
            </a:r>
            <a:r>
              <a:rPr lang="en-US" sz="2700" dirty="0"/>
              <a:t>in a vocabulary list)</a:t>
            </a:r>
          </a:p>
          <a:p>
            <a:pPr lvl="1"/>
            <a:r>
              <a:rPr lang="en-US" sz="2700" dirty="0"/>
              <a:t>That's not very satisfactory!</a:t>
            </a:r>
            <a:endParaRPr lang="en-US" sz="3000" dirty="0"/>
          </a:p>
          <a:p>
            <a:r>
              <a:rPr lang="en-US" sz="3000" dirty="0"/>
              <a:t>Introductory logic classes:</a:t>
            </a:r>
          </a:p>
          <a:p>
            <a:pPr lvl="1"/>
            <a:r>
              <a:rPr lang="en-US" sz="2700" dirty="0"/>
              <a:t>The meaning of "dog" is DOG;  cat is CAT</a:t>
            </a:r>
          </a:p>
          <a:p>
            <a:pPr marL="150809" lvl="1" indent="0">
              <a:buNone/>
            </a:pPr>
            <a:r>
              <a:rPr lang="en-US" sz="2700" dirty="0" smtClean="0"/>
              <a:t> </a:t>
            </a:r>
            <a:endParaRPr lang="en-US" sz="2700" dirty="0"/>
          </a:p>
          <a:p>
            <a:pPr marL="457200" indent="-457200">
              <a:buFont typeface="Arial" panose="020B0604020202020204" pitchFamily="34" charset="0"/>
              <a:buChar char="•"/>
            </a:pPr>
            <a:r>
              <a:rPr lang="en-US" sz="3000" dirty="0" smtClean="0"/>
              <a:t> </a:t>
            </a:r>
            <a:r>
              <a:rPr lang="en-US" sz="3200" dirty="0" smtClean="0"/>
              <a:t> </a:t>
            </a:r>
            <a:r>
              <a:rPr lang="en-US" sz="3200" dirty="0">
                <a:solidFill>
                  <a:srgbClr val="FF0000"/>
                </a:solidFill>
              </a:rPr>
              <a:t>How do we represent the meaning of words in NLP systems? </a:t>
            </a:r>
            <a:endParaRPr lang="ar-SA" sz="3200" dirty="0">
              <a:solidFill>
                <a:srgbClr val="FF0000"/>
              </a:solidFill>
            </a:endParaRPr>
          </a:p>
          <a:p>
            <a:pPr marL="457200" indent="-457200">
              <a:buFont typeface="Arial" panose="020B0604020202020204" pitchFamily="34" charset="0"/>
              <a:buChar char="•"/>
            </a:pPr>
            <a:endParaRPr lang="en-US" sz="3200" dirty="0"/>
          </a:p>
          <a:p>
            <a:r>
              <a:rPr lang="en-US" sz="3200" dirty="0" smtClean="0"/>
              <a:t> </a:t>
            </a:r>
            <a:endParaRPr lang="en-US" sz="3200" dirty="0"/>
          </a:p>
          <a:p>
            <a:endParaRPr lang="en-US" sz="3000" dirty="0"/>
          </a:p>
        </p:txBody>
      </p:sp>
    </p:spTree>
    <p:extLst>
      <p:ext uri="{BB962C8B-B14F-4D97-AF65-F5344CB8AC3E}">
        <p14:creationId xmlns:p14="http://schemas.microsoft.com/office/powerpoint/2010/main" val="1934965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8CEBD1C-5FAB-8642-AC34-211CD19ED56C}"/>
              </a:ext>
            </a:extLst>
          </p:cNvPr>
          <p:cNvSpPr>
            <a:spLocks noGrp="1"/>
          </p:cNvSpPr>
          <p:nvPr>
            <p:ph type="title"/>
          </p:nvPr>
        </p:nvSpPr>
        <p:spPr/>
        <p:txBody>
          <a:bodyPr/>
          <a:lstStyle/>
          <a:p>
            <a:r>
              <a:rPr lang="en-US" dirty="0"/>
              <a:t>Problem with raw dot-product</a:t>
            </a:r>
          </a:p>
        </p:txBody>
      </p:sp>
      <p:sp>
        <p:nvSpPr>
          <p:cNvPr id="6" name="Content Placeholder 5">
            <a:extLst>
              <a:ext uri="{FF2B5EF4-FFF2-40B4-BE49-F238E27FC236}">
                <a16:creationId xmlns:a16="http://schemas.microsoft.com/office/drawing/2014/main" id="{7B2D3B5D-9AF3-6544-95F4-977FCCB0ED39}"/>
              </a:ext>
            </a:extLst>
          </p:cNvPr>
          <p:cNvSpPr>
            <a:spLocks noGrp="1"/>
          </p:cNvSpPr>
          <p:nvPr>
            <p:ph idx="1"/>
          </p:nvPr>
        </p:nvSpPr>
        <p:spPr>
          <a:xfrm>
            <a:off x="822961" y="2057400"/>
            <a:ext cx="7543801" cy="3943350"/>
          </a:xfrm>
        </p:spPr>
        <p:txBody>
          <a:bodyPr>
            <a:normAutofit fontScale="92500" lnSpcReduction="10000"/>
          </a:bodyPr>
          <a:lstStyle/>
          <a:p>
            <a:r>
              <a:rPr lang="en-US" dirty="0"/>
              <a:t>Dot product favors long vectors</a:t>
            </a:r>
          </a:p>
          <a:p>
            <a:r>
              <a:rPr lang="en-US" dirty="0"/>
              <a:t>Dot product is higher if a vector is longer (has higher values in many dimension)</a:t>
            </a:r>
          </a:p>
          <a:p>
            <a:r>
              <a:rPr lang="en-US" dirty="0"/>
              <a:t>Vector length:</a:t>
            </a:r>
          </a:p>
          <a:p>
            <a:endParaRPr lang="en-US" dirty="0"/>
          </a:p>
          <a:p>
            <a:endParaRPr lang="en-US" dirty="0"/>
          </a:p>
          <a:p>
            <a:r>
              <a:rPr lang="en-US" dirty="0"/>
              <a:t>Frequent words (of, the, you) have long vectors (since they occur many times with other words).</a:t>
            </a:r>
          </a:p>
          <a:p>
            <a:r>
              <a:rPr lang="en-US" dirty="0"/>
              <a:t>So dot product overly favors frequent words</a:t>
            </a:r>
          </a:p>
        </p:txBody>
      </p:sp>
      <p:pic>
        <p:nvPicPr>
          <p:cNvPr id="8" name="Picture 7">
            <a:extLst>
              <a:ext uri="{FF2B5EF4-FFF2-40B4-BE49-F238E27FC236}">
                <a16:creationId xmlns:a16="http://schemas.microsoft.com/office/drawing/2014/main" id="{63085B1C-4C5C-3C4B-AEAF-7EBE187A32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71800" y="3314701"/>
            <a:ext cx="2114550" cy="1187624"/>
          </a:xfrm>
          <a:prstGeom prst="rect">
            <a:avLst/>
          </a:prstGeom>
        </p:spPr>
      </p:pic>
    </p:spTree>
    <p:extLst>
      <p:ext uri="{BB962C8B-B14F-4D97-AF65-F5344CB8AC3E}">
        <p14:creationId xmlns:p14="http://schemas.microsoft.com/office/powerpoint/2010/main" val="41893114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Title 1"/>
          <p:cNvSpPr>
            <a:spLocks noGrp="1"/>
          </p:cNvSpPr>
          <p:nvPr>
            <p:ph type="title"/>
          </p:nvPr>
        </p:nvSpPr>
        <p:spPr>
          <a:xfrm>
            <a:off x="400050" y="1028701"/>
            <a:ext cx="8629650" cy="808703"/>
          </a:xfrm>
        </p:spPr>
        <p:txBody>
          <a:bodyPr>
            <a:normAutofit fontScale="90000"/>
          </a:bodyPr>
          <a:lstStyle/>
          <a:p>
            <a:pPr eaLnBrk="1" hangingPunct="1"/>
            <a:r>
              <a:rPr lang="en-US" dirty="0">
                <a:ea typeface="ＭＳ Ｐゴシック" charset="-128"/>
                <a:cs typeface="ＭＳ Ｐゴシック" charset="-128"/>
              </a:rPr>
              <a:t>Alternative: cosine for computing word similarity</a:t>
            </a:r>
          </a:p>
        </p:txBody>
      </p:sp>
      <p:pic>
        <p:nvPicPr>
          <p:cNvPr id="6" name="Picture 5">
            <a:extLst>
              <a:ext uri="{FF2B5EF4-FFF2-40B4-BE49-F238E27FC236}">
                <a16:creationId xmlns:a16="http://schemas.microsoft.com/office/drawing/2014/main" id="{4AE8DA65-28F6-6F41-A908-3E2DCE16D2A9}"/>
              </a:ext>
            </a:extLst>
          </p:cNvPr>
          <p:cNvPicPr>
            <a:picLocks noChangeAspect="1"/>
          </p:cNvPicPr>
          <p:nvPr/>
        </p:nvPicPr>
        <p:blipFill>
          <a:blip r:embed="rId3"/>
          <a:stretch>
            <a:fillRect/>
          </a:stretch>
        </p:blipFill>
        <p:spPr>
          <a:xfrm>
            <a:off x="1821143" y="1837403"/>
            <a:ext cx="5501714" cy="2105919"/>
          </a:xfrm>
          <a:prstGeom prst="rect">
            <a:avLst/>
          </a:prstGeom>
        </p:spPr>
      </p:pic>
      <p:pic>
        <p:nvPicPr>
          <p:cNvPr id="2" name="Picture 1">
            <a:extLst>
              <a:ext uri="{FF2B5EF4-FFF2-40B4-BE49-F238E27FC236}">
                <a16:creationId xmlns:a16="http://schemas.microsoft.com/office/drawing/2014/main" id="{7E67647D-6516-6D4E-8DA5-6EB5BCFCC4C5}"/>
              </a:ext>
            </a:extLst>
          </p:cNvPr>
          <p:cNvPicPr>
            <a:picLocks noChangeAspect="1"/>
          </p:cNvPicPr>
          <p:nvPr/>
        </p:nvPicPr>
        <p:blipFill>
          <a:blip r:embed="rId4"/>
          <a:stretch>
            <a:fillRect/>
          </a:stretch>
        </p:blipFill>
        <p:spPr>
          <a:xfrm>
            <a:off x="3614738" y="4896028"/>
            <a:ext cx="1914525" cy="914717"/>
          </a:xfrm>
          <a:prstGeom prst="rect">
            <a:avLst/>
          </a:prstGeom>
        </p:spPr>
      </p:pic>
      <p:sp>
        <p:nvSpPr>
          <p:cNvPr id="3" name="TextBox 2">
            <a:extLst>
              <a:ext uri="{FF2B5EF4-FFF2-40B4-BE49-F238E27FC236}">
                <a16:creationId xmlns:a16="http://schemas.microsoft.com/office/drawing/2014/main" id="{76E53813-0115-664A-8ED9-910D01605617}"/>
              </a:ext>
            </a:extLst>
          </p:cNvPr>
          <p:cNvSpPr txBox="1"/>
          <p:nvPr/>
        </p:nvSpPr>
        <p:spPr>
          <a:xfrm>
            <a:off x="1600201" y="4360584"/>
            <a:ext cx="6972999" cy="577081"/>
          </a:xfrm>
          <a:prstGeom prst="rect">
            <a:avLst/>
          </a:prstGeom>
          <a:noFill/>
        </p:spPr>
        <p:txBody>
          <a:bodyPr wrap="none" rtlCol="0">
            <a:spAutoFit/>
          </a:bodyPr>
          <a:lstStyle/>
          <a:p>
            <a:pPr defTabSz="685800" fontAlgn="auto">
              <a:spcBef>
                <a:spcPts val="0"/>
              </a:spcBef>
              <a:spcAft>
                <a:spcPts val="0"/>
              </a:spcAft>
            </a:pPr>
            <a:r>
              <a:rPr lang="en-US" dirty="0">
                <a:solidFill>
                  <a:srgbClr val="000000"/>
                </a:solidFill>
                <a:latin typeface="Calibri" panose="020F0502020204030204"/>
                <a:cs typeface="+mn-cs"/>
              </a:rPr>
              <a:t>Based on the definition of the dot product between two vectors a and b </a:t>
            </a:r>
          </a:p>
          <a:p>
            <a:pPr defTabSz="685800" fontAlgn="auto">
              <a:spcBef>
                <a:spcPts val="0"/>
              </a:spcBef>
              <a:spcAft>
                <a:spcPts val="0"/>
              </a:spcAft>
            </a:pPr>
            <a:endParaRPr lang="en-US" sz="1350" dirty="0">
              <a:solidFill>
                <a:srgbClr val="000000"/>
              </a:solidFill>
              <a:latin typeface="Calibri" panose="020F0502020204030204"/>
              <a:cs typeface="+mn-cs"/>
            </a:endParaRPr>
          </a:p>
        </p:txBody>
      </p:sp>
    </p:spTree>
    <p:extLst>
      <p:ext uri="{BB962C8B-B14F-4D97-AF65-F5344CB8AC3E}">
        <p14:creationId xmlns:p14="http://schemas.microsoft.com/office/powerpoint/2010/main" val="1831850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Cosine as a similarity metric</a:t>
            </a:r>
          </a:p>
        </p:txBody>
      </p:sp>
      <p:sp>
        <p:nvSpPr>
          <p:cNvPr id="3" name="Content Placeholder 2"/>
          <p:cNvSpPr>
            <a:spLocks noGrp="1"/>
          </p:cNvSpPr>
          <p:nvPr>
            <p:ph idx="1"/>
          </p:nvPr>
        </p:nvSpPr>
        <p:spPr>
          <a:xfrm>
            <a:off x="457200" y="2514600"/>
            <a:ext cx="7909560" cy="3366448"/>
          </a:xfrm>
        </p:spPr>
        <p:txBody>
          <a:bodyPr>
            <a:normAutofit/>
          </a:bodyPr>
          <a:lstStyle/>
          <a:p>
            <a:r>
              <a:rPr lang="en-US" sz="2400" dirty="0"/>
              <a:t>-1: vectors point in opposite directions </a:t>
            </a:r>
          </a:p>
          <a:p>
            <a:r>
              <a:rPr lang="en-US" sz="2400" dirty="0"/>
              <a:t>+1:  vectors point in same directions</a:t>
            </a:r>
          </a:p>
          <a:p>
            <a:r>
              <a:rPr lang="en-US" sz="2400" dirty="0"/>
              <a:t>0: vectors are orthogonal</a:t>
            </a:r>
          </a:p>
          <a:p>
            <a:endParaRPr lang="en-US" sz="2400" dirty="0"/>
          </a:p>
          <a:p>
            <a:endParaRPr lang="en-US" sz="2400" dirty="0"/>
          </a:p>
          <a:p>
            <a:r>
              <a:rPr lang="en-US" dirty="0"/>
              <a:t>But since raw frequency values are non-negative, the cosine for term-term matrix vectors ranges from 0–1 </a:t>
            </a:r>
            <a:endParaRPr lang="en-US" sz="2400" dirty="0"/>
          </a:p>
          <a:p>
            <a:endParaRPr lang="en-US" sz="2400" dirty="0"/>
          </a:p>
          <a:p>
            <a:endParaRPr lang="en-US" dirty="0"/>
          </a:p>
          <a:p>
            <a:endParaRPr lang="en-US" dirty="0"/>
          </a:p>
        </p:txBody>
      </p:sp>
      <p:sp>
        <p:nvSpPr>
          <p:cNvPr id="4" name="Slide Number Placeholder 3"/>
          <p:cNvSpPr>
            <a:spLocks noGrp="1"/>
          </p:cNvSpPr>
          <p:nvPr>
            <p:ph type="sldNum" sz="quarter" idx="12"/>
          </p:nvPr>
        </p:nvSpPr>
        <p:spPr>
          <a:xfrm>
            <a:off x="1143000" y="5029200"/>
            <a:ext cx="1485900" cy="257175"/>
          </a:xfrm>
          <a:prstGeom prst="rect">
            <a:avLst/>
          </a:prstGeom>
        </p:spPr>
        <p:txBody>
          <a:bodyPr/>
          <a:lstStyle/>
          <a:p>
            <a:pPr defTabSz="685800" fontAlgn="auto">
              <a:spcBef>
                <a:spcPts val="0"/>
              </a:spcBef>
              <a:spcAft>
                <a:spcPts val="0"/>
              </a:spcAft>
            </a:pPr>
            <a:fld id="{10F35DC5-7E65-8247-99AB-4E984F8A921E}" type="slidenum">
              <a:rPr lang="en-US">
                <a:latin typeface="Calibri" panose="020F0502020204030204"/>
                <a:cs typeface="+mn-cs"/>
              </a:rPr>
              <a:pPr defTabSz="685800" fontAlgn="auto">
                <a:spcBef>
                  <a:spcPts val="0"/>
                </a:spcBef>
                <a:spcAft>
                  <a:spcPts val="0"/>
                </a:spcAft>
              </a:pPr>
              <a:t>32</a:t>
            </a:fld>
            <a:endParaRPr lang="en-US">
              <a:latin typeface="Calibri" panose="020F0502020204030204"/>
              <a:cs typeface="+mn-cs"/>
            </a:endParaRPr>
          </a:p>
        </p:txBody>
      </p:sp>
      <p:pic>
        <p:nvPicPr>
          <p:cNvPr id="5" name="Picture 4"/>
          <p:cNvPicPr>
            <a:picLocks noChangeAspect="1"/>
          </p:cNvPicPr>
          <p:nvPr/>
        </p:nvPicPr>
        <p:blipFill>
          <a:blip r:embed="rId3"/>
          <a:srcRect t="16666" b="16666"/>
          <a:stretch>
            <a:fillRect/>
          </a:stretch>
        </p:blipFill>
        <p:spPr bwMode="auto">
          <a:xfrm>
            <a:off x="5343525" y="2090097"/>
            <a:ext cx="3321845" cy="2214563"/>
          </a:xfrm>
          <a:prstGeom prst="rect">
            <a:avLst/>
          </a:prstGeom>
          <a:noFill/>
          <a:ln w="9525">
            <a:noFill/>
            <a:miter lim="800000"/>
            <a:headEnd/>
            <a:tailEnd/>
          </a:ln>
        </p:spPr>
      </p:pic>
    </p:spTree>
    <p:extLst>
      <p:ext uri="{BB962C8B-B14F-4D97-AF65-F5344CB8AC3E}">
        <p14:creationId xmlns:p14="http://schemas.microsoft.com/office/powerpoint/2010/main" val="777179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Cosine examples</a:t>
            </a:r>
          </a:p>
        </p:txBody>
      </p:sp>
      <p:graphicFrame>
        <p:nvGraphicFramePr>
          <p:cNvPr id="6" name="Content Placeholder 5"/>
          <p:cNvGraphicFramePr>
            <a:graphicFrameLocks noGrp="1"/>
          </p:cNvGraphicFramePr>
          <p:nvPr>
            <p:ph idx="1"/>
            <p:extLst/>
          </p:nvPr>
        </p:nvGraphicFramePr>
        <p:xfrm>
          <a:off x="4972050" y="1943100"/>
          <a:ext cx="3600450" cy="1371600"/>
        </p:xfrm>
        <a:graphic>
          <a:graphicData uri="http://schemas.openxmlformats.org/drawingml/2006/table">
            <a:tbl>
              <a:tblPr firstRow="1" bandRow="1">
                <a:tableStyleId>{5C22544A-7EE6-4342-B048-85BDC9FD1C3A}</a:tableStyleId>
              </a:tblPr>
              <a:tblGrid>
                <a:gridCol w="1277579">
                  <a:extLst>
                    <a:ext uri="{9D8B030D-6E8A-4147-A177-3AD203B41FA5}">
                      <a16:colId xmlns:a16="http://schemas.microsoft.com/office/drawing/2014/main" val="20000"/>
                    </a:ext>
                  </a:extLst>
                </a:gridCol>
                <a:gridCol w="584723">
                  <a:extLst>
                    <a:ext uri="{9D8B030D-6E8A-4147-A177-3AD203B41FA5}">
                      <a16:colId xmlns:a16="http://schemas.microsoft.com/office/drawing/2014/main" val="20001"/>
                    </a:ext>
                  </a:extLst>
                </a:gridCol>
                <a:gridCol w="652298">
                  <a:extLst>
                    <a:ext uri="{9D8B030D-6E8A-4147-A177-3AD203B41FA5}">
                      <a16:colId xmlns:a16="http://schemas.microsoft.com/office/drawing/2014/main" val="20002"/>
                    </a:ext>
                  </a:extLst>
                </a:gridCol>
                <a:gridCol w="1085850">
                  <a:extLst>
                    <a:ext uri="{9D8B030D-6E8A-4147-A177-3AD203B41FA5}">
                      <a16:colId xmlns:a16="http://schemas.microsoft.com/office/drawing/2014/main" val="20003"/>
                    </a:ext>
                  </a:extLst>
                </a:gridCol>
              </a:tblGrid>
              <a:tr h="342900">
                <a:tc>
                  <a:txBody>
                    <a:bodyPr/>
                    <a:lstStyle/>
                    <a:p>
                      <a:endParaRPr lang="en-US" sz="1800" dirty="0"/>
                    </a:p>
                  </a:txBody>
                  <a:tcPr marL="68580" marR="68580" marT="34290" marB="34290"/>
                </a:tc>
                <a:tc>
                  <a:txBody>
                    <a:bodyPr/>
                    <a:lstStyle/>
                    <a:p>
                      <a:r>
                        <a:rPr lang="en-US" sz="1800" dirty="0"/>
                        <a:t>pie</a:t>
                      </a:r>
                    </a:p>
                  </a:txBody>
                  <a:tcPr marL="68580" marR="68580" marT="34290" marB="34290"/>
                </a:tc>
                <a:tc>
                  <a:txBody>
                    <a:bodyPr/>
                    <a:lstStyle/>
                    <a:p>
                      <a:r>
                        <a:rPr lang="en-US" sz="1800" dirty="0"/>
                        <a:t>data</a:t>
                      </a:r>
                    </a:p>
                  </a:txBody>
                  <a:tcPr marL="68580" marR="68580" marT="34290" marB="34290"/>
                </a:tc>
                <a:tc>
                  <a:txBody>
                    <a:bodyPr/>
                    <a:lstStyle/>
                    <a:p>
                      <a:r>
                        <a:rPr lang="en-US" sz="1800" dirty="0"/>
                        <a:t>computer</a:t>
                      </a:r>
                    </a:p>
                  </a:txBody>
                  <a:tcPr marL="68580" marR="68580" marT="34290" marB="34290"/>
                </a:tc>
                <a:extLst>
                  <a:ext uri="{0D108BD9-81ED-4DB2-BD59-A6C34878D82A}">
                    <a16:rowId xmlns:a16="http://schemas.microsoft.com/office/drawing/2014/main" val="10000"/>
                  </a:ext>
                </a:extLst>
              </a:tr>
              <a:tr h="342900">
                <a:tc>
                  <a:txBody>
                    <a:bodyPr/>
                    <a:lstStyle/>
                    <a:p>
                      <a:r>
                        <a:rPr lang="en-US" sz="1800" dirty="0"/>
                        <a:t>cherry</a:t>
                      </a:r>
                    </a:p>
                  </a:txBody>
                  <a:tcPr marL="68580" marR="68580" marT="34290" marB="34290"/>
                </a:tc>
                <a:tc>
                  <a:txBody>
                    <a:bodyPr/>
                    <a:lstStyle/>
                    <a:p>
                      <a:r>
                        <a:rPr lang="en-US" sz="1800" dirty="0"/>
                        <a:t>442</a:t>
                      </a:r>
                    </a:p>
                  </a:txBody>
                  <a:tcPr marL="68580" marR="68580" marT="34290" marB="34290"/>
                </a:tc>
                <a:tc>
                  <a:txBody>
                    <a:bodyPr/>
                    <a:lstStyle/>
                    <a:p>
                      <a:r>
                        <a:rPr lang="en-US" sz="1800" dirty="0"/>
                        <a:t>8</a:t>
                      </a:r>
                    </a:p>
                  </a:txBody>
                  <a:tcPr marL="68580" marR="68580" marT="34290" marB="34290"/>
                </a:tc>
                <a:tc>
                  <a:txBody>
                    <a:bodyPr/>
                    <a:lstStyle/>
                    <a:p>
                      <a:r>
                        <a:rPr lang="en-US" sz="1800" dirty="0"/>
                        <a:t>2</a:t>
                      </a:r>
                    </a:p>
                  </a:txBody>
                  <a:tcPr marL="68580" marR="68580" marT="34290" marB="34290"/>
                </a:tc>
                <a:extLst>
                  <a:ext uri="{0D108BD9-81ED-4DB2-BD59-A6C34878D82A}">
                    <a16:rowId xmlns:a16="http://schemas.microsoft.com/office/drawing/2014/main" val="10001"/>
                  </a:ext>
                </a:extLst>
              </a:tr>
              <a:tr h="342900">
                <a:tc>
                  <a:txBody>
                    <a:bodyPr/>
                    <a:lstStyle/>
                    <a:p>
                      <a:r>
                        <a:rPr lang="en-US" sz="1800" dirty="0"/>
                        <a:t>digital</a:t>
                      </a:r>
                    </a:p>
                  </a:txBody>
                  <a:tcPr marL="68580" marR="68580" marT="34290" marB="34290"/>
                </a:tc>
                <a:tc>
                  <a:txBody>
                    <a:bodyPr/>
                    <a:lstStyle/>
                    <a:p>
                      <a:r>
                        <a:rPr lang="en-US" sz="1800" dirty="0"/>
                        <a:t>5</a:t>
                      </a:r>
                    </a:p>
                  </a:txBody>
                  <a:tcPr marL="68580" marR="68580" marT="34290" marB="34290"/>
                </a:tc>
                <a:tc>
                  <a:txBody>
                    <a:bodyPr/>
                    <a:lstStyle/>
                    <a:p>
                      <a:r>
                        <a:rPr lang="en-US" sz="1800" dirty="0"/>
                        <a:t>1683</a:t>
                      </a:r>
                    </a:p>
                  </a:txBody>
                  <a:tcPr marL="68580" marR="68580" marT="34290" marB="34290"/>
                </a:tc>
                <a:tc>
                  <a:txBody>
                    <a:bodyPr/>
                    <a:lstStyle/>
                    <a:p>
                      <a:r>
                        <a:rPr lang="en-US" sz="1800" dirty="0"/>
                        <a:t>1670</a:t>
                      </a:r>
                    </a:p>
                  </a:txBody>
                  <a:tcPr marL="68580" marR="68580" marT="34290" marB="34290"/>
                </a:tc>
                <a:extLst>
                  <a:ext uri="{0D108BD9-81ED-4DB2-BD59-A6C34878D82A}">
                    <a16:rowId xmlns:a16="http://schemas.microsoft.com/office/drawing/2014/main" val="10002"/>
                  </a:ext>
                </a:extLst>
              </a:tr>
              <a:tr h="342900">
                <a:tc>
                  <a:txBody>
                    <a:bodyPr/>
                    <a:lstStyle/>
                    <a:p>
                      <a:r>
                        <a:rPr lang="en-US" sz="1800" dirty="0"/>
                        <a:t>information</a:t>
                      </a:r>
                    </a:p>
                  </a:txBody>
                  <a:tcPr marL="68580" marR="68580" marT="34290" marB="34290"/>
                </a:tc>
                <a:tc>
                  <a:txBody>
                    <a:bodyPr/>
                    <a:lstStyle/>
                    <a:p>
                      <a:r>
                        <a:rPr lang="en-US" sz="1800" dirty="0"/>
                        <a:t>5</a:t>
                      </a:r>
                    </a:p>
                  </a:txBody>
                  <a:tcPr marL="68580" marR="68580" marT="34290" marB="34290"/>
                </a:tc>
                <a:tc>
                  <a:txBody>
                    <a:bodyPr/>
                    <a:lstStyle/>
                    <a:p>
                      <a:r>
                        <a:rPr lang="en-US" sz="1800" dirty="0"/>
                        <a:t>3982</a:t>
                      </a:r>
                    </a:p>
                  </a:txBody>
                  <a:tcPr marL="68580" marR="68580" marT="34290" marB="34290"/>
                </a:tc>
                <a:tc>
                  <a:txBody>
                    <a:bodyPr/>
                    <a:lstStyle/>
                    <a:p>
                      <a:r>
                        <a:rPr lang="en-US" sz="1800" dirty="0"/>
                        <a:t>3325</a:t>
                      </a:r>
                    </a:p>
                  </a:txBody>
                  <a:tcPr marL="68580" marR="68580" marT="34290" marB="34290"/>
                </a:tc>
                <a:extLst>
                  <a:ext uri="{0D108BD9-81ED-4DB2-BD59-A6C34878D82A}">
                    <a16:rowId xmlns:a16="http://schemas.microsoft.com/office/drawing/2014/main" val="10003"/>
                  </a:ext>
                </a:extLst>
              </a:tr>
            </a:tbl>
          </a:graphicData>
        </a:graphic>
      </p:graphicFrame>
      <p:sp>
        <p:nvSpPr>
          <p:cNvPr id="4" name="Slide Number Placeholder 3"/>
          <p:cNvSpPr>
            <a:spLocks noGrp="1"/>
          </p:cNvSpPr>
          <p:nvPr>
            <p:ph type="sldNum" sz="quarter" idx="12"/>
          </p:nvPr>
        </p:nvSpPr>
        <p:spPr>
          <a:xfrm>
            <a:off x="1143000" y="5029200"/>
            <a:ext cx="1485900" cy="257175"/>
          </a:xfrm>
          <a:prstGeom prst="rect">
            <a:avLst/>
          </a:prstGeom>
        </p:spPr>
        <p:txBody>
          <a:bodyPr/>
          <a:lstStyle/>
          <a:p>
            <a:pPr defTabSz="685800" fontAlgn="auto">
              <a:spcBef>
                <a:spcPts val="0"/>
              </a:spcBef>
              <a:spcAft>
                <a:spcPts val="0"/>
              </a:spcAft>
            </a:pPr>
            <a:fld id="{10F35DC5-7E65-8247-99AB-4E984F8A921E}" type="slidenum">
              <a:rPr lang="en-US">
                <a:latin typeface="Calibri" panose="020F0502020204030204"/>
                <a:cs typeface="+mn-cs"/>
              </a:rPr>
              <a:pPr defTabSz="685800" fontAlgn="auto">
                <a:spcBef>
                  <a:spcPts val="0"/>
                </a:spcBef>
                <a:spcAft>
                  <a:spcPts val="0"/>
                </a:spcAft>
              </a:pPr>
              <a:t>33</a:t>
            </a:fld>
            <a:endParaRPr lang="en-US">
              <a:latin typeface="Calibri" panose="020F0502020204030204"/>
              <a:cs typeface="+mn-cs"/>
            </a:endParaRPr>
          </a:p>
        </p:txBody>
      </p:sp>
      <p:graphicFrame>
        <p:nvGraphicFramePr>
          <p:cNvPr id="10" name="Content Placeholder 3"/>
          <p:cNvGraphicFramePr>
            <a:graphicFrameLocks noChangeAspect="1"/>
          </p:cNvGraphicFramePr>
          <p:nvPr>
            <p:extLst>
              <p:ext uri="{D42A27DB-BD31-4B8C-83A1-F6EECF244321}">
                <p14:modId xmlns:p14="http://schemas.microsoft.com/office/powerpoint/2010/main" val="3615655087"/>
              </p:ext>
            </p:extLst>
          </p:nvPr>
        </p:nvGraphicFramePr>
        <p:xfrm>
          <a:off x="368300" y="2085975"/>
          <a:ext cx="4125913" cy="831850"/>
        </p:xfrm>
        <a:graphic>
          <a:graphicData uri="http://schemas.openxmlformats.org/presentationml/2006/ole">
            <mc:AlternateContent xmlns:mc="http://schemas.openxmlformats.org/markup-compatibility/2006">
              <mc:Choice xmlns:v="urn:schemas-microsoft-com:vml" Requires="v">
                <p:oleObj spid="_x0000_s1087" name="Equation" r:id="rId4" imgW="2958840" imgH="596880" progId="Equation.3">
                  <p:embed/>
                </p:oleObj>
              </mc:Choice>
              <mc:Fallback>
                <p:oleObj name="Equation" r:id="rId4" imgW="2958840" imgH="596880" progId="Equation.3">
                  <p:embed/>
                  <p:pic>
                    <p:nvPicPr>
                      <p:cNvPr id="10" name="Content Placeholder 3"/>
                      <p:cNvPicPr>
                        <a:picLocks noChangeAspect="1" noChangeArrowheads="1"/>
                      </p:cNvPicPr>
                      <p:nvPr/>
                    </p:nvPicPr>
                    <p:blipFill>
                      <a:blip r:embed="rId5"/>
                      <a:srcRect/>
                      <a:stretch>
                        <a:fillRect/>
                      </a:stretch>
                    </p:blipFill>
                    <p:spPr bwMode="auto">
                      <a:xfrm>
                        <a:off x="368300" y="2085975"/>
                        <a:ext cx="4125913" cy="831850"/>
                      </a:xfrm>
                      <a:prstGeom prst="rect">
                        <a:avLst/>
                      </a:prstGeom>
                      <a:noFill/>
                    </p:spPr>
                  </p:pic>
                </p:oleObj>
              </mc:Fallback>
            </mc:AlternateContent>
          </a:graphicData>
        </a:graphic>
      </p:graphicFrame>
      <p:pic>
        <p:nvPicPr>
          <p:cNvPr id="5" name="Picture 4">
            <a:extLst>
              <a:ext uri="{FF2B5EF4-FFF2-40B4-BE49-F238E27FC236}">
                <a16:creationId xmlns:a16="http://schemas.microsoft.com/office/drawing/2014/main" id="{F0937C0B-C150-4844-87D6-977C6E6585B3}"/>
              </a:ext>
            </a:extLst>
          </p:cNvPr>
          <p:cNvPicPr>
            <a:picLocks noChangeAspect="1"/>
          </p:cNvPicPr>
          <p:nvPr/>
        </p:nvPicPr>
        <p:blipFill rotWithShape="1">
          <a:blip r:embed="rId6">
            <a:extLst>
              <a:ext uri="{28A0092B-C50C-407E-A947-70E740481C1C}">
                <a14:useLocalDpi xmlns:a14="http://schemas.microsoft.com/office/drawing/2010/main" val="0"/>
              </a:ext>
            </a:extLst>
          </a:blip>
          <a:srcRect r="65366"/>
          <a:stretch/>
        </p:blipFill>
        <p:spPr>
          <a:xfrm>
            <a:off x="857251" y="4469631"/>
            <a:ext cx="2931140" cy="722458"/>
          </a:xfrm>
          <a:prstGeom prst="rect">
            <a:avLst/>
          </a:prstGeom>
        </p:spPr>
      </p:pic>
      <p:pic>
        <p:nvPicPr>
          <p:cNvPr id="25" name="Picture 24">
            <a:extLst>
              <a:ext uri="{FF2B5EF4-FFF2-40B4-BE49-F238E27FC236}">
                <a16:creationId xmlns:a16="http://schemas.microsoft.com/office/drawing/2014/main" id="{AFF90E6A-513A-0648-8C3B-0813DAC706B0}"/>
              </a:ext>
            </a:extLst>
          </p:cNvPr>
          <p:cNvPicPr>
            <a:picLocks noChangeAspect="1"/>
          </p:cNvPicPr>
          <p:nvPr/>
        </p:nvPicPr>
        <p:blipFill rotWithShape="1">
          <a:blip r:embed="rId7">
            <a:extLst>
              <a:ext uri="{28A0092B-C50C-407E-A947-70E740481C1C}">
                <a14:useLocalDpi xmlns:a14="http://schemas.microsoft.com/office/drawing/2010/main" val="0"/>
              </a:ext>
            </a:extLst>
          </a:blip>
          <a:srcRect r="61565"/>
          <a:stretch/>
        </p:blipFill>
        <p:spPr>
          <a:xfrm>
            <a:off x="857251" y="3120111"/>
            <a:ext cx="3148004" cy="720328"/>
          </a:xfrm>
          <a:prstGeom prst="rect">
            <a:avLst/>
          </a:prstGeom>
        </p:spPr>
      </p:pic>
      <p:pic>
        <p:nvPicPr>
          <p:cNvPr id="26" name="Picture 25">
            <a:extLst>
              <a:ext uri="{FF2B5EF4-FFF2-40B4-BE49-F238E27FC236}">
                <a16:creationId xmlns:a16="http://schemas.microsoft.com/office/drawing/2014/main" id="{8D5DFE6E-8C40-3244-B28B-FEDAD8994A54}"/>
              </a:ext>
            </a:extLst>
          </p:cNvPr>
          <p:cNvPicPr>
            <a:picLocks noChangeAspect="1"/>
          </p:cNvPicPr>
          <p:nvPr/>
        </p:nvPicPr>
        <p:blipFill rotWithShape="1">
          <a:blip r:embed="rId7">
            <a:extLst>
              <a:ext uri="{28A0092B-C50C-407E-A947-70E740481C1C}">
                <a14:useLocalDpi xmlns:a14="http://schemas.microsoft.com/office/drawing/2010/main" val="0"/>
              </a:ext>
            </a:extLst>
          </a:blip>
          <a:srcRect l="38536"/>
          <a:stretch/>
        </p:blipFill>
        <p:spPr>
          <a:xfrm>
            <a:off x="2998671" y="3736592"/>
            <a:ext cx="5288080" cy="756662"/>
          </a:xfrm>
          <a:prstGeom prst="rect">
            <a:avLst/>
          </a:prstGeom>
        </p:spPr>
      </p:pic>
      <p:pic>
        <p:nvPicPr>
          <p:cNvPr id="27" name="Picture 26">
            <a:extLst>
              <a:ext uri="{FF2B5EF4-FFF2-40B4-BE49-F238E27FC236}">
                <a16:creationId xmlns:a16="http://schemas.microsoft.com/office/drawing/2014/main" id="{8CFC8552-69D2-304E-91BE-7A5B7F77A16C}"/>
              </a:ext>
            </a:extLst>
          </p:cNvPr>
          <p:cNvPicPr>
            <a:picLocks noChangeAspect="1"/>
          </p:cNvPicPr>
          <p:nvPr/>
        </p:nvPicPr>
        <p:blipFill rotWithShape="1">
          <a:blip r:embed="rId6">
            <a:extLst>
              <a:ext uri="{28A0092B-C50C-407E-A947-70E740481C1C}">
                <a14:useLocalDpi xmlns:a14="http://schemas.microsoft.com/office/drawing/2010/main" val="0"/>
              </a:ext>
            </a:extLst>
          </a:blip>
          <a:srcRect l="35992"/>
          <a:stretch/>
        </p:blipFill>
        <p:spPr>
          <a:xfrm>
            <a:off x="2431252" y="5093872"/>
            <a:ext cx="5952741" cy="793898"/>
          </a:xfrm>
          <a:prstGeom prst="rect">
            <a:avLst/>
          </a:prstGeom>
        </p:spPr>
      </p:pic>
    </p:spTree>
    <p:extLst>
      <p:ext uri="{BB962C8B-B14F-4D97-AF65-F5344CB8AC3E}">
        <p14:creationId xmlns:p14="http://schemas.microsoft.com/office/powerpoint/2010/main" val="146617065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0C1098-6E16-1E45-BAEF-458E5DA5FF58}"/>
              </a:ext>
            </a:extLst>
          </p:cNvPr>
          <p:cNvSpPr>
            <a:spLocks noGrp="1"/>
          </p:cNvSpPr>
          <p:nvPr>
            <p:ph type="title"/>
          </p:nvPr>
        </p:nvSpPr>
        <p:spPr>
          <a:xfrm>
            <a:off x="800100" y="1200150"/>
            <a:ext cx="7543800" cy="680397"/>
          </a:xfrm>
        </p:spPr>
        <p:txBody>
          <a:bodyPr>
            <a:normAutofit fontScale="90000"/>
          </a:bodyPr>
          <a:lstStyle/>
          <a:p>
            <a:r>
              <a:rPr lang="en-US" dirty="0"/>
              <a:t>Visualizing cosines </a:t>
            </a:r>
            <a:br>
              <a:rPr lang="en-US" dirty="0"/>
            </a:br>
            <a:r>
              <a:rPr lang="en-US" dirty="0"/>
              <a:t>(well, angles)</a:t>
            </a:r>
          </a:p>
        </p:txBody>
      </p:sp>
      <p:pic>
        <p:nvPicPr>
          <p:cNvPr id="5" name="Content Placeholder 4">
            <a:extLst>
              <a:ext uri="{FF2B5EF4-FFF2-40B4-BE49-F238E27FC236}">
                <a16:creationId xmlns:a16="http://schemas.microsoft.com/office/drawing/2014/main" id="{D20D0F5D-49EF-864D-B2EF-D35EDB62980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03910" y="2444903"/>
            <a:ext cx="7838682" cy="3090863"/>
          </a:xfrm>
        </p:spPr>
      </p:pic>
    </p:spTree>
    <p:extLst>
      <p:ext uri="{BB962C8B-B14F-4D97-AF65-F5344CB8AC3E}">
        <p14:creationId xmlns:p14="http://schemas.microsoft.com/office/powerpoint/2010/main" val="126232743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A83C39-A3FB-7848-82D3-74D9643E8F70}"/>
              </a:ext>
            </a:extLst>
          </p:cNvPr>
          <p:cNvSpPr>
            <a:spLocks noGrp="1"/>
          </p:cNvSpPr>
          <p:nvPr>
            <p:ph type="title"/>
          </p:nvPr>
        </p:nvSpPr>
        <p:spPr>
          <a:xfrm>
            <a:off x="685800" y="838200"/>
            <a:ext cx="7543800" cy="907196"/>
          </a:xfrm>
        </p:spPr>
        <p:txBody>
          <a:bodyPr>
            <a:normAutofit fontScale="90000"/>
          </a:bodyPr>
          <a:lstStyle/>
          <a:p>
            <a:r>
              <a:rPr lang="en-US" dirty="0"/>
              <a:t>But raw frequency is a bad representation</a:t>
            </a:r>
          </a:p>
        </p:txBody>
      </p:sp>
      <p:sp>
        <p:nvSpPr>
          <p:cNvPr id="3" name="Content Placeholder 2">
            <a:extLst>
              <a:ext uri="{FF2B5EF4-FFF2-40B4-BE49-F238E27FC236}">
                <a16:creationId xmlns:a16="http://schemas.microsoft.com/office/drawing/2014/main" id="{48A7AC3A-0656-4741-9877-4E979E583BDE}"/>
              </a:ext>
            </a:extLst>
          </p:cNvPr>
          <p:cNvSpPr>
            <a:spLocks noGrp="1"/>
          </p:cNvSpPr>
          <p:nvPr>
            <p:ph idx="1"/>
          </p:nvPr>
        </p:nvSpPr>
        <p:spPr/>
        <p:txBody>
          <a:bodyPr/>
          <a:lstStyle/>
          <a:p>
            <a:pPr marL="345281" indent="-252413">
              <a:buFont typeface="Arial" panose="020B0604020202020204" pitchFamily="34" charset="0"/>
              <a:buChar char="•"/>
            </a:pPr>
            <a:r>
              <a:rPr lang="en-US" sz="2400" dirty="0"/>
              <a:t>The co-occurrence matrices we have seen represent each cell by word frequencies.</a:t>
            </a:r>
          </a:p>
          <a:p>
            <a:pPr marL="345281" indent="-252413">
              <a:buFont typeface="Arial" panose="020B0604020202020204" pitchFamily="34" charset="0"/>
              <a:buChar char="•"/>
            </a:pPr>
            <a:r>
              <a:rPr lang="en-US" sz="2400" dirty="0"/>
              <a:t>Frequency is clearly useful; if </a:t>
            </a:r>
            <a:r>
              <a:rPr lang="en-US" sz="2400" i="1" dirty="0"/>
              <a:t>sugar</a:t>
            </a:r>
            <a:r>
              <a:rPr lang="en-US" sz="2400" dirty="0"/>
              <a:t> appears a lot near </a:t>
            </a:r>
            <a:r>
              <a:rPr lang="en-US" sz="2400" i="1" dirty="0" smtClean="0"/>
              <a:t>apple</a:t>
            </a:r>
            <a:r>
              <a:rPr lang="en-US" sz="2400" dirty="0" smtClean="0"/>
              <a:t>, </a:t>
            </a:r>
            <a:r>
              <a:rPr lang="en-US" sz="2400" dirty="0"/>
              <a:t>that's useful information.</a:t>
            </a:r>
          </a:p>
          <a:p>
            <a:pPr marL="345281" indent="-252413">
              <a:buFont typeface="Arial" panose="020B0604020202020204" pitchFamily="34" charset="0"/>
              <a:buChar char="•"/>
            </a:pPr>
            <a:r>
              <a:rPr lang="en-US" sz="2400" dirty="0"/>
              <a:t>But overly frequent words like </a:t>
            </a:r>
            <a:r>
              <a:rPr lang="en-US" sz="2400" i="1" dirty="0"/>
              <a:t>the</a:t>
            </a:r>
            <a:r>
              <a:rPr lang="en-US" sz="2400" dirty="0"/>
              <a:t>, </a:t>
            </a:r>
            <a:r>
              <a:rPr lang="en-US" sz="2400" i="1" dirty="0"/>
              <a:t>it,</a:t>
            </a:r>
            <a:r>
              <a:rPr lang="en-US" sz="2400" dirty="0"/>
              <a:t> or </a:t>
            </a:r>
            <a:r>
              <a:rPr lang="en-US" sz="2400" i="1" dirty="0"/>
              <a:t>they</a:t>
            </a:r>
            <a:r>
              <a:rPr lang="en-US" sz="2400" dirty="0"/>
              <a:t> are not very informative about the context</a:t>
            </a:r>
          </a:p>
          <a:p>
            <a:pPr marL="345281" indent="-252413">
              <a:buFont typeface="Arial" panose="020B0604020202020204" pitchFamily="34" charset="0"/>
              <a:buChar char="•"/>
            </a:pPr>
            <a:r>
              <a:rPr lang="en-US" sz="2400" dirty="0"/>
              <a:t>It's a paradox! How can we balance these two conflicting constraints? </a:t>
            </a:r>
          </a:p>
          <a:p>
            <a:endParaRPr lang="en-US" dirty="0"/>
          </a:p>
        </p:txBody>
      </p:sp>
      <p:sp>
        <p:nvSpPr>
          <p:cNvPr id="4" name="Rectangle 3"/>
          <p:cNvSpPr/>
          <p:nvPr/>
        </p:nvSpPr>
        <p:spPr>
          <a:xfrm>
            <a:off x="1295400" y="243869"/>
            <a:ext cx="1481496" cy="584775"/>
          </a:xfrm>
          <a:prstGeom prst="rect">
            <a:avLst/>
          </a:prstGeom>
        </p:spPr>
        <p:txBody>
          <a:bodyPr wrap="none">
            <a:spAutoFit/>
          </a:bodyPr>
          <a:lstStyle/>
          <a:p>
            <a:r>
              <a:rPr lang="en-US" sz="3200" dirty="0">
                <a:solidFill>
                  <a:schemeClr val="tx2"/>
                </a:solidFill>
              </a:rPr>
              <a:t>TF-IDF</a:t>
            </a:r>
          </a:p>
        </p:txBody>
      </p:sp>
    </p:spTree>
    <p:extLst>
      <p:ext uri="{BB962C8B-B14F-4D97-AF65-F5344CB8AC3E}">
        <p14:creationId xmlns:p14="http://schemas.microsoft.com/office/powerpoint/2010/main" val="24709993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5CFC49-A1ED-9E4A-BDD3-CF2853CB651D}"/>
              </a:ext>
            </a:extLst>
          </p:cNvPr>
          <p:cNvSpPr>
            <a:spLocks noGrp="1"/>
          </p:cNvSpPr>
          <p:nvPr>
            <p:ph type="title"/>
          </p:nvPr>
        </p:nvSpPr>
        <p:spPr>
          <a:xfrm>
            <a:off x="304800" y="301682"/>
            <a:ext cx="8401050" cy="680397"/>
          </a:xfrm>
        </p:spPr>
        <p:txBody>
          <a:bodyPr>
            <a:normAutofit/>
          </a:bodyPr>
          <a:lstStyle/>
          <a:p>
            <a:r>
              <a:rPr lang="en-US" dirty="0"/>
              <a:t>Two common solutions for word weighting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F89F84A-470C-2D46-8D94-D3688B260C93}"/>
                  </a:ext>
                </a:extLst>
              </p:cNvPr>
              <p:cNvSpPr>
                <a:spLocks noGrp="1"/>
              </p:cNvSpPr>
              <p:nvPr>
                <p:ph idx="1"/>
              </p:nvPr>
            </p:nvSpPr>
            <p:spPr>
              <a:xfrm>
                <a:off x="1162049" y="2057400"/>
                <a:ext cx="7543801" cy="4572000"/>
              </a:xfrm>
            </p:spPr>
            <p:txBody>
              <a:bodyPr>
                <a:normAutofit/>
              </a:bodyPr>
              <a:lstStyle/>
              <a:p>
                <a:r>
                  <a:rPr lang="en-US" sz="2700" b="1" dirty="0" err="1">
                    <a:solidFill>
                      <a:srgbClr val="0000FF"/>
                    </a:solidFill>
                    <a:latin typeface="Calibri" panose="020F0502020204030204" pitchFamily="34" charset="0"/>
                    <a:cs typeface="Calibri" panose="020F0502020204030204" pitchFamily="34" charset="0"/>
                  </a:rPr>
                  <a:t>tf-idf</a:t>
                </a:r>
                <a:r>
                  <a:rPr lang="en-US" sz="2100" b="1" dirty="0">
                    <a:solidFill>
                      <a:srgbClr val="0000FF"/>
                    </a:solidFill>
                    <a:latin typeface="Calibri" panose="020F0502020204030204" pitchFamily="34" charset="0"/>
                    <a:cs typeface="Calibri" panose="020F0502020204030204" pitchFamily="34" charset="0"/>
                  </a:rPr>
                  <a:t>:     </a:t>
                </a:r>
                <a:r>
                  <a:rPr lang="en-US" sz="2100" dirty="0" err="1">
                    <a:latin typeface="Calibri" panose="020F0502020204030204" pitchFamily="34" charset="0"/>
                    <a:cs typeface="Calibri" panose="020F0502020204030204" pitchFamily="34" charset="0"/>
                  </a:rPr>
                  <a:t>tf-idf</a:t>
                </a:r>
                <a:r>
                  <a:rPr lang="en-US" sz="2100" dirty="0">
                    <a:latin typeface="Calibri" panose="020F0502020204030204" pitchFamily="34" charset="0"/>
                    <a:cs typeface="Calibri" panose="020F0502020204030204" pitchFamily="34" charset="0"/>
                  </a:rPr>
                  <a:t> value for word t in document d:</a:t>
                </a:r>
              </a:p>
              <a:p>
                <a:endParaRPr lang="en-US" sz="2100" b="1" dirty="0">
                  <a:latin typeface="Calibri" panose="020F0502020204030204" pitchFamily="34" charset="0"/>
                  <a:cs typeface="Calibri" panose="020F0502020204030204" pitchFamily="34" charset="0"/>
                </a:endParaRPr>
              </a:p>
              <a:p>
                <a:endParaRPr lang="en-US" sz="2100" b="1" dirty="0">
                  <a:latin typeface="Calibri" panose="020F0502020204030204" pitchFamily="34" charset="0"/>
                  <a:cs typeface="Calibri" panose="020F0502020204030204" pitchFamily="34" charset="0"/>
                </a:endParaRPr>
              </a:p>
              <a:p>
                <a:endParaRPr lang="en-US" sz="2100" b="1" dirty="0">
                  <a:latin typeface="Calibri" panose="020F0502020204030204" pitchFamily="34" charset="0"/>
                  <a:cs typeface="Calibri" panose="020F0502020204030204" pitchFamily="34" charset="0"/>
                </a:endParaRPr>
              </a:p>
              <a:p>
                <a:r>
                  <a:rPr lang="en-US" sz="2700" b="1" dirty="0">
                    <a:solidFill>
                      <a:srgbClr val="0000FF"/>
                    </a:solidFill>
                    <a:latin typeface="Calibri" panose="020F0502020204030204" pitchFamily="34" charset="0"/>
                    <a:cs typeface="Calibri" panose="020F0502020204030204" pitchFamily="34" charset="0"/>
                  </a:rPr>
                  <a:t>PMI: </a:t>
                </a:r>
                <a:r>
                  <a:rPr lang="en-US" sz="2700" b="1" dirty="0">
                    <a:latin typeface="Calibri" panose="020F0502020204030204" pitchFamily="34" charset="0"/>
                    <a:cs typeface="Calibri" panose="020F0502020204030204" pitchFamily="34" charset="0"/>
                  </a:rPr>
                  <a:t> </a:t>
                </a:r>
                <a:r>
                  <a:rPr lang="en-US" sz="2100" dirty="0">
                    <a:latin typeface="Calibri" panose="020F0502020204030204" pitchFamily="34" charset="0"/>
                    <a:cs typeface="Calibri" panose="020F0502020204030204" pitchFamily="34" charset="0"/>
                  </a:rPr>
                  <a:t>(Pointwise mutual information)</a:t>
                </a:r>
              </a:p>
              <a:p>
                <a:pPr lvl="1"/>
                <a14:m>
                  <m:oMath xmlns:m="http://schemas.openxmlformats.org/officeDocument/2006/math">
                    <m:r>
                      <m:rPr>
                        <m:nor/>
                      </m:rPr>
                      <a:rPr lang="en-US" sz="2100" b="1">
                        <a:latin typeface="Calibri" panose="020F0502020204030204" pitchFamily="34" charset="0"/>
                        <a:cs typeface="Calibri" panose="020F0502020204030204" pitchFamily="34" charset="0"/>
                      </a:rPr>
                      <m:t>PMI</m:t>
                    </m:r>
                    <m:d>
                      <m:dPr>
                        <m:ctrlPr>
                          <a:rPr lang="en-US" sz="2100" b="1" i="1">
                            <a:latin typeface="Cambria Math" panose="02040503050406030204" pitchFamily="18" charset="0"/>
                          </a:rPr>
                        </m:ctrlPr>
                      </m:dPr>
                      <m:e>
                        <m:sSub>
                          <m:sSubPr>
                            <m:ctrlPr>
                              <a:rPr lang="en-US" sz="2100" b="1" i="1">
                                <a:latin typeface="Cambria Math" panose="02040503050406030204" pitchFamily="18" charset="0"/>
                              </a:rPr>
                            </m:ctrlPr>
                          </m:sSubPr>
                          <m:e>
                            <m:r>
                              <a:rPr lang="en-US" sz="2100" b="1" i="1">
                                <a:latin typeface="Cambria Math" panose="02040503050406030204" pitchFamily="18" charset="0"/>
                              </a:rPr>
                              <m:t>𝒘</m:t>
                            </m:r>
                          </m:e>
                          <m:sub>
                            <m:r>
                              <a:rPr lang="en-US" sz="2100" b="1" i="1">
                                <a:latin typeface="Cambria Math" panose="02040503050406030204" pitchFamily="18" charset="0"/>
                              </a:rPr>
                              <m:t>𝟏</m:t>
                            </m:r>
                          </m:sub>
                        </m:sSub>
                        <m:r>
                          <a:rPr lang="en-US" sz="2100" b="1" i="1">
                            <a:latin typeface="Cambria Math" panose="02040503050406030204" pitchFamily="18" charset="0"/>
                          </a:rPr>
                          <m:t>,</m:t>
                        </m:r>
                        <m:sSub>
                          <m:sSubPr>
                            <m:ctrlPr>
                              <a:rPr lang="en-US" sz="2100" b="1" i="1">
                                <a:latin typeface="Cambria Math" panose="02040503050406030204" pitchFamily="18" charset="0"/>
                              </a:rPr>
                            </m:ctrlPr>
                          </m:sSubPr>
                          <m:e>
                            <m:r>
                              <a:rPr lang="en-US" sz="2100" b="1" i="1">
                                <a:latin typeface="Cambria Math" panose="02040503050406030204" pitchFamily="18" charset="0"/>
                              </a:rPr>
                              <m:t>𝒘</m:t>
                            </m:r>
                          </m:e>
                          <m:sub>
                            <m:r>
                              <a:rPr lang="en-US" sz="2100" b="1" i="1">
                                <a:latin typeface="Cambria Math" panose="02040503050406030204" pitchFamily="18" charset="0"/>
                              </a:rPr>
                              <m:t>𝟐</m:t>
                            </m:r>
                          </m:sub>
                        </m:sSub>
                      </m:e>
                    </m:d>
                    <m:r>
                      <a:rPr lang="en-US" sz="2100" b="1" i="1">
                        <a:latin typeface="Cambria Math" panose="02040503050406030204" pitchFamily="18" charset="0"/>
                      </a:rPr>
                      <m:t>=</m:t>
                    </m:r>
                    <m:r>
                      <a:rPr lang="en-US" sz="2100" b="1" i="1">
                        <a:latin typeface="Cambria Math" panose="02040503050406030204" pitchFamily="18" charset="0"/>
                      </a:rPr>
                      <m:t>𝒍𝒐𝒈</m:t>
                    </m:r>
                    <m:f>
                      <m:fPr>
                        <m:ctrlPr>
                          <a:rPr lang="en-US" sz="2100" b="1" i="1">
                            <a:latin typeface="Cambria Math" panose="02040503050406030204" pitchFamily="18" charset="0"/>
                          </a:rPr>
                        </m:ctrlPr>
                      </m:fPr>
                      <m:num>
                        <m:r>
                          <a:rPr lang="en-US" sz="2100" b="1" i="1">
                            <a:latin typeface="Cambria Math" panose="02040503050406030204" pitchFamily="18" charset="0"/>
                          </a:rPr>
                          <m:t>𝒑</m:t>
                        </m:r>
                        <m:r>
                          <a:rPr lang="en-US" sz="2100" b="1" i="1">
                            <a:latin typeface="Cambria Math" panose="02040503050406030204" pitchFamily="18" charset="0"/>
                          </a:rPr>
                          <m:t>(</m:t>
                        </m:r>
                        <m:sSub>
                          <m:sSubPr>
                            <m:ctrlPr>
                              <a:rPr lang="en-US" sz="2100" b="1" i="1">
                                <a:latin typeface="Cambria Math" panose="02040503050406030204" pitchFamily="18" charset="0"/>
                              </a:rPr>
                            </m:ctrlPr>
                          </m:sSubPr>
                          <m:e>
                            <m:r>
                              <a:rPr lang="en-US" sz="2100" b="1" i="1">
                                <a:latin typeface="Cambria Math" panose="02040503050406030204" pitchFamily="18" charset="0"/>
                              </a:rPr>
                              <m:t>𝒘</m:t>
                            </m:r>
                          </m:e>
                          <m:sub>
                            <m:r>
                              <a:rPr lang="en-US" sz="2100" b="1" i="1">
                                <a:latin typeface="Cambria Math" panose="02040503050406030204" pitchFamily="18" charset="0"/>
                              </a:rPr>
                              <m:t>𝟏</m:t>
                            </m:r>
                          </m:sub>
                        </m:sSub>
                        <m:r>
                          <a:rPr lang="en-US" sz="2100" b="1" i="1">
                            <a:latin typeface="Cambria Math" panose="02040503050406030204" pitchFamily="18" charset="0"/>
                          </a:rPr>
                          <m:t>,</m:t>
                        </m:r>
                        <m:sSub>
                          <m:sSubPr>
                            <m:ctrlPr>
                              <a:rPr lang="en-US" sz="2100" b="1" i="1">
                                <a:latin typeface="Cambria Math" panose="02040503050406030204" pitchFamily="18" charset="0"/>
                              </a:rPr>
                            </m:ctrlPr>
                          </m:sSubPr>
                          <m:e>
                            <m:r>
                              <a:rPr lang="en-US" sz="2100" b="1" i="1">
                                <a:latin typeface="Cambria Math" panose="02040503050406030204" pitchFamily="18" charset="0"/>
                              </a:rPr>
                              <m:t>𝒘</m:t>
                            </m:r>
                          </m:e>
                          <m:sub>
                            <m:r>
                              <a:rPr lang="en-US" sz="2100" b="1" i="1">
                                <a:latin typeface="Cambria Math" panose="02040503050406030204" pitchFamily="18" charset="0"/>
                              </a:rPr>
                              <m:t>𝟐</m:t>
                            </m:r>
                          </m:sub>
                        </m:sSub>
                        <m:r>
                          <a:rPr lang="en-US" sz="2100" b="1" i="1">
                            <a:latin typeface="Cambria Math" panose="02040503050406030204" pitchFamily="18" charset="0"/>
                          </a:rPr>
                          <m:t>)</m:t>
                        </m:r>
                      </m:num>
                      <m:den>
                        <m:r>
                          <a:rPr lang="en-US" sz="2100" b="1" i="1">
                            <a:latin typeface="Cambria Math" panose="02040503050406030204" pitchFamily="18" charset="0"/>
                          </a:rPr>
                          <m:t>𝒑</m:t>
                        </m:r>
                        <m:d>
                          <m:dPr>
                            <m:ctrlPr>
                              <a:rPr lang="en-US" sz="2100" b="1" i="1">
                                <a:latin typeface="Cambria Math" panose="02040503050406030204" pitchFamily="18" charset="0"/>
                              </a:rPr>
                            </m:ctrlPr>
                          </m:dPr>
                          <m:e>
                            <m:sSub>
                              <m:sSubPr>
                                <m:ctrlPr>
                                  <a:rPr lang="en-US" sz="2100" b="1" i="1">
                                    <a:latin typeface="Cambria Math" panose="02040503050406030204" pitchFamily="18" charset="0"/>
                                  </a:rPr>
                                </m:ctrlPr>
                              </m:sSubPr>
                              <m:e>
                                <m:r>
                                  <a:rPr lang="en-US" sz="2100" b="1" i="1">
                                    <a:latin typeface="Cambria Math" panose="02040503050406030204" pitchFamily="18" charset="0"/>
                                  </a:rPr>
                                  <m:t>𝒘</m:t>
                                </m:r>
                              </m:e>
                              <m:sub>
                                <m:r>
                                  <a:rPr lang="en-US" sz="2100" b="1" i="1">
                                    <a:latin typeface="Cambria Math" panose="02040503050406030204" pitchFamily="18" charset="0"/>
                                  </a:rPr>
                                  <m:t>𝟏</m:t>
                                </m:r>
                              </m:sub>
                            </m:sSub>
                          </m:e>
                        </m:d>
                        <m:r>
                          <a:rPr lang="en-US" sz="2100" b="1" i="1">
                            <a:latin typeface="Cambria Math" panose="02040503050406030204" pitchFamily="18" charset="0"/>
                          </a:rPr>
                          <m:t>𝒑</m:t>
                        </m:r>
                        <m:r>
                          <a:rPr lang="en-US" sz="2100" b="1" i="1">
                            <a:latin typeface="Cambria Math" panose="02040503050406030204" pitchFamily="18" charset="0"/>
                          </a:rPr>
                          <m:t>(</m:t>
                        </m:r>
                        <m:sSub>
                          <m:sSubPr>
                            <m:ctrlPr>
                              <a:rPr lang="en-US" sz="2100" b="1" i="1">
                                <a:latin typeface="Cambria Math" panose="02040503050406030204" pitchFamily="18" charset="0"/>
                              </a:rPr>
                            </m:ctrlPr>
                          </m:sSubPr>
                          <m:e>
                            <m:r>
                              <a:rPr lang="en-US" sz="2100" b="1" i="1">
                                <a:latin typeface="Cambria Math" panose="02040503050406030204" pitchFamily="18" charset="0"/>
                              </a:rPr>
                              <m:t>𝒘</m:t>
                            </m:r>
                          </m:e>
                          <m:sub>
                            <m:r>
                              <a:rPr lang="en-US" sz="2100" b="1" i="1">
                                <a:latin typeface="Cambria Math" panose="02040503050406030204" pitchFamily="18" charset="0"/>
                              </a:rPr>
                              <m:t>𝟐</m:t>
                            </m:r>
                          </m:sub>
                        </m:sSub>
                        <m:r>
                          <a:rPr lang="en-US" sz="2100" b="1" i="1">
                            <a:latin typeface="Cambria Math" panose="02040503050406030204" pitchFamily="18" charset="0"/>
                          </a:rPr>
                          <m:t>)</m:t>
                        </m:r>
                      </m:den>
                    </m:f>
                  </m:oMath>
                </a14:m>
                <a:r>
                  <a:rPr lang="en-US" sz="2100" b="1" dirty="0">
                    <a:latin typeface="Calibri" panose="020F0502020204030204" pitchFamily="34" charset="0"/>
                    <a:cs typeface="Calibri" panose="020F0502020204030204" pitchFamily="34" charset="0"/>
                  </a:rPr>
                  <a:t> </a:t>
                </a:r>
              </a:p>
            </p:txBody>
          </p:sp>
        </mc:Choice>
        <mc:Fallback xmlns="">
          <p:sp>
            <p:nvSpPr>
              <p:cNvPr id="3" name="Content Placeholder 2">
                <a:extLst>
                  <a:ext uri="{FF2B5EF4-FFF2-40B4-BE49-F238E27FC236}">
                    <a16:creationId xmlns:a16="http://schemas.microsoft.com/office/drawing/2014/main" id="{DF89F84A-470C-2D46-8D94-D3688B260C93}"/>
                  </a:ext>
                </a:extLst>
              </p:cNvPr>
              <p:cNvSpPr>
                <a:spLocks noGrp="1" noRot="1" noChangeAspect="1" noMove="1" noResize="1" noEditPoints="1" noAdjustHandles="1" noChangeArrowheads="1" noChangeShapeType="1" noTextEdit="1"/>
              </p:cNvSpPr>
              <p:nvPr>
                <p:ph idx="1"/>
              </p:nvPr>
            </p:nvSpPr>
            <p:spPr>
              <a:xfrm>
                <a:off x="1162049" y="2057400"/>
                <a:ext cx="7543801" cy="4572000"/>
              </a:xfrm>
              <a:blipFill>
                <a:blip r:embed="rId3"/>
                <a:stretch>
                  <a:fillRect l="-2749" t="-2133"/>
                </a:stretch>
              </a:blipFill>
            </p:spPr>
            <p:txBody>
              <a:bodyPr/>
              <a:lstStyle/>
              <a:p>
                <a:r>
                  <a:rPr lang="ar-SA">
                    <a:noFill/>
                  </a:rPr>
                  <a:t> </a:t>
                </a:r>
              </a:p>
            </p:txBody>
          </p:sp>
        </mc:Fallback>
      </mc:AlternateContent>
      <p:pic>
        <p:nvPicPr>
          <p:cNvPr id="4" name="Picture 3">
            <a:extLst>
              <a:ext uri="{FF2B5EF4-FFF2-40B4-BE49-F238E27FC236}">
                <a16:creationId xmlns:a16="http://schemas.microsoft.com/office/drawing/2014/main" id="{18CEBADC-0F5A-0A42-BD20-214980E74EC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48374" y="2730805"/>
            <a:ext cx="2033680" cy="395438"/>
          </a:xfrm>
          <a:prstGeom prst="rect">
            <a:avLst/>
          </a:prstGeom>
        </p:spPr>
      </p:pic>
      <p:sp>
        <p:nvSpPr>
          <p:cNvPr id="6" name="TextBox 5">
            <a:extLst>
              <a:ext uri="{FF2B5EF4-FFF2-40B4-BE49-F238E27FC236}">
                <a16:creationId xmlns:a16="http://schemas.microsoft.com/office/drawing/2014/main" id="{79B3B8AE-42BC-1042-B6A3-5EB108B46753}"/>
              </a:ext>
            </a:extLst>
          </p:cNvPr>
          <p:cNvSpPr txBox="1"/>
          <p:nvPr/>
        </p:nvSpPr>
        <p:spPr>
          <a:xfrm>
            <a:off x="1203563" y="3323460"/>
            <a:ext cx="4609595" cy="415498"/>
          </a:xfrm>
          <a:prstGeom prst="rect">
            <a:avLst/>
          </a:prstGeom>
          <a:noFill/>
        </p:spPr>
        <p:txBody>
          <a:bodyPr wrap="none" rtlCol="0">
            <a:spAutoFit/>
          </a:bodyPr>
          <a:lstStyle/>
          <a:p>
            <a:pPr defTabSz="685800" fontAlgn="auto">
              <a:spcBef>
                <a:spcPts val="0"/>
              </a:spcBef>
              <a:spcAft>
                <a:spcPts val="0"/>
              </a:spcAft>
            </a:pPr>
            <a:r>
              <a:rPr lang="en-US" sz="2100" dirty="0">
                <a:solidFill>
                  <a:srgbClr val="0000FF"/>
                </a:solidFill>
                <a:latin typeface="Calibri" panose="020F0502020204030204" pitchFamily="34" charset="0"/>
                <a:cs typeface="Calibri" panose="020F0502020204030204" pitchFamily="34" charset="0"/>
              </a:rPr>
              <a:t>Words like "the" or "it" have very low </a:t>
            </a:r>
            <a:r>
              <a:rPr lang="en-US" sz="2100" dirty="0" err="1">
                <a:solidFill>
                  <a:srgbClr val="0000FF"/>
                </a:solidFill>
                <a:latin typeface="Calibri" panose="020F0502020204030204" pitchFamily="34" charset="0"/>
                <a:cs typeface="Calibri" panose="020F0502020204030204" pitchFamily="34" charset="0"/>
              </a:rPr>
              <a:t>idf</a:t>
            </a:r>
            <a:endParaRPr lang="en-US" sz="2100" dirty="0">
              <a:solidFill>
                <a:srgbClr val="0000FF"/>
              </a:solidFill>
              <a:latin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54352F49-4AA1-0E41-AE74-88D724D3BFE6}"/>
              </a:ext>
            </a:extLst>
          </p:cNvPr>
          <p:cNvSpPr txBox="1"/>
          <p:nvPr/>
        </p:nvSpPr>
        <p:spPr>
          <a:xfrm>
            <a:off x="1285875" y="4939462"/>
            <a:ext cx="6743700" cy="738664"/>
          </a:xfrm>
          <a:prstGeom prst="rect">
            <a:avLst/>
          </a:prstGeom>
          <a:noFill/>
        </p:spPr>
        <p:txBody>
          <a:bodyPr wrap="square" rtlCol="0">
            <a:spAutoFit/>
          </a:bodyPr>
          <a:lstStyle/>
          <a:p>
            <a:pPr defTabSz="685800" fontAlgn="auto">
              <a:spcBef>
                <a:spcPts val="0"/>
              </a:spcBef>
              <a:spcAft>
                <a:spcPts val="0"/>
              </a:spcAft>
            </a:pPr>
            <a:r>
              <a:rPr lang="en-US" sz="2100" dirty="0">
                <a:solidFill>
                  <a:srgbClr val="0000FF"/>
                </a:solidFill>
                <a:latin typeface="Calibri" panose="020F0502020204030204" pitchFamily="34" charset="0"/>
                <a:cs typeface="Calibri" panose="020F0502020204030204" pitchFamily="34" charset="0"/>
              </a:rPr>
              <a:t>See if words like "good" appear more often with "great" than we would expect by chance</a:t>
            </a:r>
          </a:p>
        </p:txBody>
      </p:sp>
    </p:spTree>
    <p:extLst>
      <p:ext uri="{BB962C8B-B14F-4D97-AF65-F5344CB8AC3E}">
        <p14:creationId xmlns:p14="http://schemas.microsoft.com/office/powerpoint/2010/main" val="110644372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B4D9C4-F747-A547-85B0-B6624ED166C0}"/>
              </a:ext>
            </a:extLst>
          </p:cNvPr>
          <p:cNvSpPr>
            <a:spLocks noGrp="1"/>
          </p:cNvSpPr>
          <p:nvPr>
            <p:ph type="title"/>
          </p:nvPr>
        </p:nvSpPr>
        <p:spPr/>
        <p:txBody>
          <a:bodyPr/>
          <a:lstStyle/>
          <a:p>
            <a:r>
              <a:rPr lang="en-US" dirty="0"/>
              <a:t>Term frequency (</a:t>
            </a:r>
            <a:r>
              <a:rPr lang="en-US" dirty="0" err="1"/>
              <a:t>tf</a:t>
            </a:r>
            <a:r>
              <a:rPr lang="en-US" dirty="0"/>
              <a:t>)</a:t>
            </a:r>
          </a:p>
        </p:txBody>
      </p:sp>
      <p:sp>
        <p:nvSpPr>
          <p:cNvPr id="3" name="Content Placeholder 2">
            <a:extLst>
              <a:ext uri="{FF2B5EF4-FFF2-40B4-BE49-F238E27FC236}">
                <a16:creationId xmlns:a16="http://schemas.microsoft.com/office/drawing/2014/main" id="{F38B35B6-D89B-2246-8D95-4410C0D89D61}"/>
              </a:ext>
            </a:extLst>
          </p:cNvPr>
          <p:cNvSpPr>
            <a:spLocks noGrp="1"/>
          </p:cNvSpPr>
          <p:nvPr>
            <p:ph idx="1"/>
          </p:nvPr>
        </p:nvSpPr>
        <p:spPr/>
        <p:txBody>
          <a:bodyPr/>
          <a:lstStyle/>
          <a:p>
            <a:r>
              <a:rPr lang="en-US" dirty="0" err="1"/>
              <a:t>tf</a:t>
            </a:r>
            <a:r>
              <a:rPr lang="en-US" i="1" baseline="-25000" dirty="0" err="1"/>
              <a:t>t</a:t>
            </a:r>
            <a:r>
              <a:rPr lang="en-US" baseline="-25000" dirty="0" err="1"/>
              <a:t>,</a:t>
            </a:r>
            <a:r>
              <a:rPr lang="en-US" i="1" baseline="-25000" dirty="0" err="1"/>
              <a:t>d</a:t>
            </a:r>
            <a:r>
              <a:rPr lang="en-US" i="1" baseline="-25000" dirty="0"/>
              <a:t> </a:t>
            </a:r>
            <a:r>
              <a:rPr lang="en-US" dirty="0"/>
              <a:t>= count(</a:t>
            </a:r>
            <a:r>
              <a:rPr lang="en-US" i="1" dirty="0" err="1"/>
              <a:t>t</a:t>
            </a:r>
            <a:r>
              <a:rPr lang="en-US" dirty="0" err="1"/>
              <a:t>,</a:t>
            </a:r>
            <a:r>
              <a:rPr lang="en-US" i="1" dirty="0" err="1"/>
              <a:t>d</a:t>
            </a:r>
            <a:r>
              <a:rPr lang="en-US" dirty="0"/>
              <a:t>)</a:t>
            </a:r>
          </a:p>
          <a:p>
            <a:endParaRPr lang="en-US" dirty="0"/>
          </a:p>
          <a:p>
            <a:r>
              <a:rPr lang="en-US" dirty="0"/>
              <a:t>Instead of using raw count, we squash a bit:</a:t>
            </a:r>
          </a:p>
          <a:p>
            <a:endParaRPr lang="en-US" dirty="0"/>
          </a:p>
          <a:p>
            <a:r>
              <a:rPr lang="en-US" dirty="0" err="1"/>
              <a:t>tf</a:t>
            </a:r>
            <a:r>
              <a:rPr lang="en-US" i="1" baseline="-25000" dirty="0" err="1"/>
              <a:t>t</a:t>
            </a:r>
            <a:r>
              <a:rPr lang="en-US" baseline="-25000" dirty="0" err="1"/>
              <a:t>,</a:t>
            </a:r>
            <a:r>
              <a:rPr lang="en-US" i="1" baseline="-25000" dirty="0" err="1"/>
              <a:t>d</a:t>
            </a:r>
            <a:r>
              <a:rPr lang="en-US" i="1" baseline="-25000" dirty="0"/>
              <a:t> </a:t>
            </a:r>
            <a:r>
              <a:rPr lang="en-US" dirty="0"/>
              <a:t>= log</a:t>
            </a:r>
            <a:r>
              <a:rPr lang="en-US" baseline="-25000" dirty="0"/>
              <a:t>10</a:t>
            </a:r>
            <a:r>
              <a:rPr lang="en-US" dirty="0"/>
              <a:t>(count(</a:t>
            </a:r>
            <a:r>
              <a:rPr lang="en-US" i="1" dirty="0" err="1"/>
              <a:t>t</a:t>
            </a:r>
            <a:r>
              <a:rPr lang="en-US" dirty="0" err="1"/>
              <a:t>,</a:t>
            </a:r>
            <a:r>
              <a:rPr lang="en-US" i="1" dirty="0" err="1"/>
              <a:t>d</a:t>
            </a:r>
            <a:r>
              <a:rPr lang="en-US" dirty="0"/>
              <a:t>)+1) </a:t>
            </a:r>
          </a:p>
          <a:p>
            <a:endParaRPr lang="en-US" dirty="0"/>
          </a:p>
        </p:txBody>
      </p:sp>
      <p:sp>
        <p:nvSpPr>
          <p:cNvPr id="4" name="Rectangle 3"/>
          <p:cNvSpPr/>
          <p:nvPr/>
        </p:nvSpPr>
        <p:spPr>
          <a:xfrm>
            <a:off x="822960" y="1066799"/>
            <a:ext cx="7178040" cy="369332"/>
          </a:xfrm>
          <a:prstGeom prst="rect">
            <a:avLst/>
          </a:prstGeom>
        </p:spPr>
        <p:txBody>
          <a:bodyPr wrap="square">
            <a:spAutoFit/>
          </a:bodyPr>
          <a:lstStyle/>
          <a:p>
            <a:r>
              <a:rPr lang="en-US" dirty="0" smtClean="0"/>
              <a:t>The </a:t>
            </a:r>
            <a:r>
              <a:rPr lang="en-US" dirty="0"/>
              <a:t>frequency of the word </a:t>
            </a:r>
            <a:r>
              <a:rPr lang="en-US" i="1" dirty="0"/>
              <a:t>t </a:t>
            </a:r>
            <a:r>
              <a:rPr lang="en-US" i="1" dirty="0" smtClean="0"/>
              <a:t> </a:t>
            </a:r>
            <a:r>
              <a:rPr lang="en-US" dirty="0" smtClean="0"/>
              <a:t>in </a:t>
            </a:r>
            <a:r>
              <a:rPr lang="en-US" dirty="0"/>
              <a:t>the document </a:t>
            </a:r>
            <a:r>
              <a:rPr lang="en-US" i="1" dirty="0"/>
              <a:t>d</a:t>
            </a:r>
            <a:r>
              <a:rPr lang="en-US" dirty="0"/>
              <a:t>. </a:t>
            </a:r>
            <a:endParaRPr lang="ar-SA" dirty="0"/>
          </a:p>
        </p:txBody>
      </p:sp>
    </p:spTree>
    <p:extLst>
      <p:ext uri="{BB962C8B-B14F-4D97-AF65-F5344CB8AC3E}">
        <p14:creationId xmlns:p14="http://schemas.microsoft.com/office/powerpoint/2010/main" val="418898702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7DBF8-F5E2-C947-8B39-D736572E76EE}"/>
              </a:ext>
            </a:extLst>
          </p:cNvPr>
          <p:cNvSpPr>
            <a:spLocks noGrp="1"/>
          </p:cNvSpPr>
          <p:nvPr>
            <p:ph type="title"/>
          </p:nvPr>
        </p:nvSpPr>
        <p:spPr/>
        <p:txBody>
          <a:bodyPr/>
          <a:lstStyle/>
          <a:p>
            <a:r>
              <a:rPr lang="en-US" dirty="0"/>
              <a:t>Document frequency (df)</a:t>
            </a:r>
          </a:p>
        </p:txBody>
      </p:sp>
      <p:sp>
        <p:nvSpPr>
          <p:cNvPr id="3" name="Content Placeholder 2">
            <a:extLst>
              <a:ext uri="{FF2B5EF4-FFF2-40B4-BE49-F238E27FC236}">
                <a16:creationId xmlns:a16="http://schemas.microsoft.com/office/drawing/2014/main" id="{678F1F58-6A13-CA44-8303-90F5AF832171}"/>
              </a:ext>
            </a:extLst>
          </p:cNvPr>
          <p:cNvSpPr>
            <a:spLocks noGrp="1"/>
          </p:cNvSpPr>
          <p:nvPr>
            <p:ph idx="1"/>
          </p:nvPr>
        </p:nvSpPr>
        <p:spPr>
          <a:xfrm>
            <a:off x="839436" y="1228724"/>
            <a:ext cx="8092439" cy="3943350"/>
          </a:xfrm>
        </p:spPr>
        <p:txBody>
          <a:bodyPr>
            <a:normAutofit/>
          </a:bodyPr>
          <a:lstStyle/>
          <a:p>
            <a:r>
              <a:rPr lang="en-US" dirty="0" err="1"/>
              <a:t>df</a:t>
            </a:r>
            <a:r>
              <a:rPr lang="en-US" i="1" baseline="-25000" dirty="0" err="1"/>
              <a:t>t</a:t>
            </a:r>
            <a:r>
              <a:rPr lang="en-US" i="1" dirty="0"/>
              <a:t> is </a:t>
            </a:r>
            <a:r>
              <a:rPr lang="en-US" dirty="0"/>
              <a:t>the number of documents </a:t>
            </a:r>
            <a:r>
              <a:rPr lang="en-US" i="1" dirty="0"/>
              <a:t>t</a:t>
            </a:r>
            <a:r>
              <a:rPr lang="en-US" dirty="0"/>
              <a:t> occurs in.</a:t>
            </a:r>
          </a:p>
          <a:p>
            <a:r>
              <a:rPr lang="en-US" dirty="0"/>
              <a:t>(note this is not collection frequency: total count across all documents)</a:t>
            </a:r>
          </a:p>
          <a:p>
            <a:r>
              <a:rPr lang="en-US" dirty="0"/>
              <a:t>"</a:t>
            </a:r>
            <a:r>
              <a:rPr lang="en-US" i="1" dirty="0"/>
              <a:t>Romeo</a:t>
            </a:r>
            <a:r>
              <a:rPr lang="en-US" dirty="0"/>
              <a:t>" is very distinctive for one Shakespeare play:</a:t>
            </a:r>
          </a:p>
          <a:p>
            <a:endParaRPr lang="en-US" dirty="0"/>
          </a:p>
          <a:p>
            <a:endParaRPr lang="en-US" dirty="0"/>
          </a:p>
          <a:p>
            <a:endParaRPr lang="en-US" dirty="0"/>
          </a:p>
        </p:txBody>
      </p:sp>
      <p:pic>
        <p:nvPicPr>
          <p:cNvPr id="5" name="Picture 4">
            <a:extLst>
              <a:ext uri="{FF2B5EF4-FFF2-40B4-BE49-F238E27FC236}">
                <a16:creationId xmlns:a16="http://schemas.microsoft.com/office/drawing/2014/main" id="{A8D2B2C9-CF03-0740-8DDA-793AAF9D68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9200" y="3276600"/>
            <a:ext cx="5886450" cy="959465"/>
          </a:xfrm>
          <a:prstGeom prst="rect">
            <a:avLst/>
          </a:prstGeom>
        </p:spPr>
      </p:pic>
      <p:sp>
        <p:nvSpPr>
          <p:cNvPr id="4" name="Rectangle 3"/>
          <p:cNvSpPr/>
          <p:nvPr/>
        </p:nvSpPr>
        <p:spPr>
          <a:xfrm>
            <a:off x="255372" y="4804554"/>
            <a:ext cx="8686800" cy="1754326"/>
          </a:xfrm>
          <a:prstGeom prst="rect">
            <a:avLst/>
          </a:prstGeom>
        </p:spPr>
        <p:txBody>
          <a:bodyPr wrap="square">
            <a:spAutoFit/>
          </a:bodyPr>
          <a:lstStyle/>
          <a:p>
            <a:pPr marL="285750" lvl="0" indent="-285750" fontAlgn="auto">
              <a:spcBef>
                <a:spcPts val="0"/>
              </a:spcBef>
              <a:spcAft>
                <a:spcPts val="0"/>
              </a:spcAft>
              <a:buFont typeface="Arial" panose="020B0604020202020204" pitchFamily="34" charset="0"/>
              <a:buChar char="•"/>
              <a:defRPr/>
            </a:pPr>
            <a:r>
              <a:rPr lang="en-US" dirty="0"/>
              <a:t>The second factor in </a:t>
            </a:r>
            <a:r>
              <a:rPr lang="en-US" dirty="0" err="1"/>
              <a:t>tf-idf</a:t>
            </a:r>
            <a:r>
              <a:rPr lang="en-US" dirty="0"/>
              <a:t> is used to give a higher weight to words that occur only in a few documents. </a:t>
            </a:r>
            <a:endParaRPr lang="en-US" dirty="0" smtClean="0"/>
          </a:p>
          <a:p>
            <a:pPr marL="285750" lvl="0" indent="-285750" fontAlgn="auto">
              <a:spcBef>
                <a:spcPts val="0"/>
              </a:spcBef>
              <a:spcAft>
                <a:spcPts val="0"/>
              </a:spcAft>
              <a:buFont typeface="Arial" panose="020B0604020202020204" pitchFamily="34" charset="0"/>
              <a:buChar char="•"/>
              <a:defRPr/>
            </a:pPr>
            <a:r>
              <a:rPr lang="en-US" dirty="0" smtClean="0"/>
              <a:t>Terms </a:t>
            </a:r>
            <a:r>
              <a:rPr lang="en-US" dirty="0"/>
              <a:t>that are limited to a few documents are useful for discriminating those documents from the rest of the collection; terms that occur frequently across the entire collection aren’t as helpful. </a:t>
            </a:r>
            <a:endParaRPr lang="en-US" dirty="0" smtClean="0"/>
          </a:p>
          <a:p>
            <a:pPr marL="285750" lvl="0" indent="-285750" fontAlgn="auto">
              <a:spcBef>
                <a:spcPts val="0"/>
              </a:spcBef>
              <a:spcAft>
                <a:spcPts val="0"/>
              </a:spcAft>
              <a:buFont typeface="Arial" panose="020B0604020202020204" pitchFamily="34" charset="0"/>
              <a:buChar char="•"/>
              <a:defRPr/>
            </a:pPr>
            <a:r>
              <a:rPr lang="en-US" dirty="0" smtClean="0"/>
              <a:t> </a:t>
            </a:r>
            <a:endParaRPr lang="en-US" dirty="0"/>
          </a:p>
        </p:txBody>
      </p:sp>
    </p:spTree>
    <p:extLst>
      <p:ext uri="{BB962C8B-B14F-4D97-AF65-F5344CB8AC3E}">
        <p14:creationId xmlns:p14="http://schemas.microsoft.com/office/powerpoint/2010/main" val="215521310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7DBF8-F5E2-C947-8B39-D736572E76EE}"/>
              </a:ext>
            </a:extLst>
          </p:cNvPr>
          <p:cNvSpPr>
            <a:spLocks noGrp="1"/>
          </p:cNvSpPr>
          <p:nvPr>
            <p:ph type="title"/>
          </p:nvPr>
        </p:nvSpPr>
        <p:spPr/>
        <p:txBody>
          <a:bodyPr/>
          <a:lstStyle/>
          <a:p>
            <a:r>
              <a:rPr lang="en-US" dirty="0"/>
              <a:t>Inverse document frequency (</a:t>
            </a:r>
            <a:r>
              <a:rPr lang="en-US" dirty="0" err="1"/>
              <a:t>idf</a:t>
            </a:r>
            <a:r>
              <a:rPr lang="en-US" dirty="0"/>
              <a:t>)</a:t>
            </a:r>
          </a:p>
        </p:txBody>
      </p:sp>
      <p:pic>
        <p:nvPicPr>
          <p:cNvPr id="5" name="Picture 4">
            <a:extLst>
              <a:ext uri="{FF2B5EF4-FFF2-40B4-BE49-F238E27FC236}">
                <a16:creationId xmlns:a16="http://schemas.microsoft.com/office/drawing/2014/main" id="{A8D2B2C9-CF03-0740-8DDA-793AAF9D681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333154" y="1854316"/>
            <a:ext cx="3101846" cy="3759815"/>
          </a:xfrm>
          <a:prstGeom prst="rect">
            <a:avLst/>
          </a:prstGeom>
        </p:spPr>
      </p:pic>
      <p:pic>
        <p:nvPicPr>
          <p:cNvPr id="6" name="Picture 5">
            <a:extLst>
              <a:ext uri="{FF2B5EF4-FFF2-40B4-BE49-F238E27FC236}">
                <a16:creationId xmlns:a16="http://schemas.microsoft.com/office/drawing/2014/main" id="{9187375A-A9F1-2B48-A276-C402CDC5ECB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3400" y="1676400"/>
            <a:ext cx="3440904" cy="1092993"/>
          </a:xfrm>
          <a:prstGeom prst="rect">
            <a:avLst/>
          </a:prstGeom>
        </p:spPr>
      </p:pic>
      <p:sp>
        <p:nvSpPr>
          <p:cNvPr id="7" name="TextBox 6">
            <a:extLst>
              <a:ext uri="{FF2B5EF4-FFF2-40B4-BE49-F238E27FC236}">
                <a16:creationId xmlns:a16="http://schemas.microsoft.com/office/drawing/2014/main" id="{2CB6F2AC-EBEB-7142-A4FA-33D894525E07}"/>
              </a:ext>
            </a:extLst>
          </p:cNvPr>
          <p:cNvSpPr txBox="1"/>
          <p:nvPr/>
        </p:nvSpPr>
        <p:spPr>
          <a:xfrm>
            <a:off x="381000" y="3124200"/>
            <a:ext cx="4698659" cy="830997"/>
          </a:xfrm>
          <a:prstGeom prst="rect">
            <a:avLst/>
          </a:prstGeom>
          <a:noFill/>
        </p:spPr>
        <p:txBody>
          <a:bodyPr wrap="none" rtlCol="0">
            <a:spAutoFit/>
          </a:bodyPr>
          <a:lstStyle/>
          <a:p>
            <a:pPr defTabSz="685800" fontAlgn="auto">
              <a:spcBef>
                <a:spcPts val="0"/>
              </a:spcBef>
              <a:spcAft>
                <a:spcPts val="0"/>
              </a:spcAft>
            </a:pPr>
            <a:r>
              <a:rPr lang="en-US" sz="2400" dirty="0">
                <a:solidFill>
                  <a:srgbClr val="000000"/>
                </a:solidFill>
                <a:latin typeface="Calibri" panose="020F0502020204030204"/>
                <a:cs typeface="+mn-cs"/>
              </a:rPr>
              <a:t>N is the total number of documents </a:t>
            </a:r>
          </a:p>
          <a:p>
            <a:pPr defTabSz="685800" fontAlgn="auto">
              <a:spcBef>
                <a:spcPts val="0"/>
              </a:spcBef>
              <a:spcAft>
                <a:spcPts val="0"/>
              </a:spcAft>
            </a:pPr>
            <a:r>
              <a:rPr lang="en-US" sz="2400" dirty="0">
                <a:solidFill>
                  <a:srgbClr val="000000"/>
                </a:solidFill>
                <a:latin typeface="Calibri" panose="020F0502020204030204"/>
                <a:cs typeface="+mn-cs"/>
              </a:rPr>
              <a:t>in the collection</a:t>
            </a:r>
          </a:p>
        </p:txBody>
      </p:sp>
    </p:spTree>
    <p:extLst>
      <p:ext uri="{BB962C8B-B14F-4D97-AF65-F5344CB8AC3E}">
        <p14:creationId xmlns:p14="http://schemas.microsoft.com/office/powerpoint/2010/main" val="22725217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1266DEC2-5B12-494D-A00C-FBAD25A09C68}"/>
              </a:ext>
            </a:extLst>
          </p:cNvPr>
          <p:cNvSpPr/>
          <p:nvPr/>
        </p:nvSpPr>
        <p:spPr>
          <a:xfrm>
            <a:off x="1666875" y="2257322"/>
            <a:ext cx="7568388" cy="2308324"/>
          </a:xfrm>
          <a:prstGeom prst="rect">
            <a:avLst/>
          </a:prstGeom>
        </p:spPr>
        <p:txBody>
          <a:bodyPr wrap="square">
            <a:spAutoFit/>
          </a:bodyPr>
          <a:lstStyle/>
          <a:p>
            <a:pPr defTabSz="685800" fontAlgn="auto">
              <a:spcBef>
                <a:spcPts val="0"/>
              </a:spcBef>
              <a:spcAft>
                <a:spcPts val="0"/>
              </a:spcAft>
            </a:pPr>
            <a:r>
              <a:rPr lang="en-US" sz="3600" dirty="0">
                <a:solidFill>
                  <a:srgbClr val="000000"/>
                </a:solidFill>
                <a:latin typeface="Calibri" panose="020F0502020204030204" pitchFamily="34" charset="0"/>
                <a:cs typeface="Calibri" panose="020F0502020204030204" pitchFamily="34" charset="0"/>
              </a:rPr>
              <a:t>mouse (N)</a:t>
            </a:r>
            <a:br>
              <a:rPr lang="en-US" sz="3600" dirty="0">
                <a:solidFill>
                  <a:srgbClr val="000000"/>
                </a:solidFill>
                <a:latin typeface="Calibri" panose="020F0502020204030204" pitchFamily="34" charset="0"/>
                <a:cs typeface="Calibri" panose="020F0502020204030204" pitchFamily="34" charset="0"/>
              </a:rPr>
            </a:br>
            <a:r>
              <a:rPr lang="en-US" sz="3600" dirty="0">
                <a:solidFill>
                  <a:srgbClr val="000000"/>
                </a:solidFill>
                <a:latin typeface="Calibri" panose="020F0502020204030204" pitchFamily="34" charset="0"/>
                <a:cs typeface="Calibri" panose="020F0502020204030204" pitchFamily="34" charset="0"/>
              </a:rPr>
              <a:t>1. any of numerous small rodents...</a:t>
            </a:r>
            <a:br>
              <a:rPr lang="en-US" sz="3600" dirty="0">
                <a:solidFill>
                  <a:srgbClr val="000000"/>
                </a:solidFill>
                <a:latin typeface="Calibri" panose="020F0502020204030204" pitchFamily="34" charset="0"/>
                <a:cs typeface="Calibri" panose="020F0502020204030204" pitchFamily="34" charset="0"/>
              </a:rPr>
            </a:br>
            <a:r>
              <a:rPr lang="en-US" sz="3600" dirty="0">
                <a:solidFill>
                  <a:srgbClr val="000000"/>
                </a:solidFill>
                <a:latin typeface="Calibri" panose="020F0502020204030204" pitchFamily="34" charset="0"/>
                <a:cs typeface="Calibri" panose="020F0502020204030204" pitchFamily="34" charset="0"/>
              </a:rPr>
              <a:t>2. a hand-operated device that controls a cursor... </a:t>
            </a:r>
            <a:endParaRPr lang="en-US" sz="4050" dirty="0">
              <a:solidFill>
                <a:srgbClr val="000000"/>
              </a:solidFill>
              <a:latin typeface="Calibri" panose="020F0502020204030204" pitchFamily="34" charset="0"/>
              <a:cs typeface="Calibri" panose="020F0502020204030204" pitchFamily="34" charset="0"/>
            </a:endParaRPr>
          </a:p>
        </p:txBody>
      </p:sp>
      <p:sp>
        <p:nvSpPr>
          <p:cNvPr id="2" name="Title 1"/>
          <p:cNvSpPr>
            <a:spLocks noGrp="1"/>
          </p:cNvSpPr>
          <p:nvPr>
            <p:ph type="title"/>
          </p:nvPr>
        </p:nvSpPr>
        <p:spPr>
          <a:xfrm>
            <a:off x="742950" y="995637"/>
            <a:ext cx="6915150" cy="541306"/>
          </a:xfrm>
        </p:spPr>
        <p:txBody>
          <a:bodyPr>
            <a:normAutofit fontScale="90000"/>
          </a:bodyPr>
          <a:lstStyle/>
          <a:p>
            <a:r>
              <a:rPr lang="en-US" dirty="0"/>
              <a:t>Lemmas and senses</a:t>
            </a:r>
          </a:p>
        </p:txBody>
      </p:sp>
      <p:sp>
        <p:nvSpPr>
          <p:cNvPr id="10" name="TextBox 9"/>
          <p:cNvSpPr txBox="1"/>
          <p:nvPr/>
        </p:nvSpPr>
        <p:spPr>
          <a:xfrm>
            <a:off x="171855" y="3135850"/>
            <a:ext cx="995785" cy="507831"/>
          </a:xfrm>
          <a:prstGeom prst="rect">
            <a:avLst/>
          </a:prstGeom>
          <a:noFill/>
        </p:spPr>
        <p:txBody>
          <a:bodyPr wrap="none" rtlCol="0">
            <a:spAutoFit/>
          </a:bodyPr>
          <a:lstStyle/>
          <a:p>
            <a:pPr defTabSz="685800" fontAlgn="auto">
              <a:spcBef>
                <a:spcPts val="0"/>
              </a:spcBef>
              <a:spcAft>
                <a:spcPts val="0"/>
              </a:spcAft>
            </a:pPr>
            <a:r>
              <a:rPr lang="en-US" sz="2700" b="1" dirty="0">
                <a:solidFill>
                  <a:srgbClr val="0432FF"/>
                </a:solidFill>
                <a:latin typeface="Calibri" panose="020F0502020204030204"/>
                <a:cs typeface="+mn-cs"/>
              </a:rPr>
              <a:t>sense</a:t>
            </a:r>
            <a:endParaRPr lang="en-US" sz="1350" b="1" dirty="0">
              <a:solidFill>
                <a:srgbClr val="0432FF"/>
              </a:solidFill>
              <a:latin typeface="Calibri" panose="020F0502020204030204"/>
              <a:cs typeface="+mn-cs"/>
            </a:endParaRPr>
          </a:p>
        </p:txBody>
      </p:sp>
      <p:sp>
        <p:nvSpPr>
          <p:cNvPr id="9" name="TextBox 8"/>
          <p:cNvSpPr txBox="1"/>
          <p:nvPr/>
        </p:nvSpPr>
        <p:spPr>
          <a:xfrm>
            <a:off x="2697491" y="1657351"/>
            <a:ext cx="1180131" cy="507831"/>
          </a:xfrm>
          <a:prstGeom prst="rect">
            <a:avLst/>
          </a:prstGeom>
          <a:noFill/>
        </p:spPr>
        <p:txBody>
          <a:bodyPr wrap="none" rtlCol="0">
            <a:spAutoFit/>
          </a:bodyPr>
          <a:lstStyle/>
          <a:p>
            <a:pPr defTabSz="685800" fontAlgn="auto">
              <a:spcBef>
                <a:spcPts val="0"/>
              </a:spcBef>
              <a:spcAft>
                <a:spcPts val="0"/>
              </a:spcAft>
            </a:pPr>
            <a:r>
              <a:rPr lang="en-US" sz="2700" b="1" dirty="0">
                <a:solidFill>
                  <a:srgbClr val="0432FF"/>
                </a:solidFill>
                <a:latin typeface="Calibri" panose="020F0502020204030204"/>
                <a:cs typeface="+mn-cs"/>
              </a:rPr>
              <a:t>lemma</a:t>
            </a:r>
            <a:endParaRPr lang="en-US" sz="1350" b="1" dirty="0">
              <a:solidFill>
                <a:srgbClr val="0432FF"/>
              </a:solidFill>
              <a:latin typeface="Calibri" panose="020F0502020204030204"/>
              <a:cs typeface="+mn-cs"/>
            </a:endParaRPr>
          </a:p>
        </p:txBody>
      </p:sp>
      <p:cxnSp>
        <p:nvCxnSpPr>
          <p:cNvPr id="22" name="Straight Arrow Connector 21"/>
          <p:cNvCxnSpPr>
            <a:cxnSpLocks/>
            <a:stCxn id="10" idx="3"/>
          </p:cNvCxnSpPr>
          <p:nvPr/>
        </p:nvCxnSpPr>
        <p:spPr>
          <a:xfrm flipV="1">
            <a:off x="1121874" y="3135850"/>
            <a:ext cx="545001" cy="242375"/>
          </a:xfrm>
          <a:prstGeom prst="straightConnector1">
            <a:avLst/>
          </a:prstGeom>
          <a:ln w="22225">
            <a:solidFill>
              <a:srgbClr val="0432FF"/>
            </a:solidFill>
            <a:tailEnd type="arrow"/>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D1050C75-D1B0-6A43-A320-52ECC12FC382}"/>
              </a:ext>
            </a:extLst>
          </p:cNvPr>
          <p:cNvCxnSpPr>
            <a:cxnSpLocks/>
          </p:cNvCxnSpPr>
          <p:nvPr/>
        </p:nvCxnSpPr>
        <p:spPr>
          <a:xfrm>
            <a:off x="1131399" y="3569908"/>
            <a:ext cx="535476" cy="144842"/>
          </a:xfrm>
          <a:prstGeom prst="straightConnector1">
            <a:avLst/>
          </a:prstGeom>
          <a:ln w="22225">
            <a:solidFill>
              <a:srgbClr val="0432FF"/>
            </a:solidFill>
            <a:tailEnd type="arrow"/>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8905AC17-AA34-3845-B455-2A4F2BB5248A}"/>
              </a:ext>
            </a:extLst>
          </p:cNvPr>
          <p:cNvCxnSpPr>
            <a:cxnSpLocks/>
            <a:stCxn id="9" idx="2"/>
          </p:cNvCxnSpPr>
          <p:nvPr/>
        </p:nvCxnSpPr>
        <p:spPr>
          <a:xfrm flipH="1">
            <a:off x="2697491" y="2142099"/>
            <a:ext cx="565780" cy="258202"/>
          </a:xfrm>
          <a:prstGeom prst="straightConnector1">
            <a:avLst/>
          </a:prstGeom>
          <a:ln w="22225">
            <a:solidFill>
              <a:srgbClr val="0432FF"/>
            </a:solidFill>
            <a:tailEnd type="arrow"/>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4928984D-7B4F-BC47-B914-F4D855400404}"/>
              </a:ext>
            </a:extLst>
          </p:cNvPr>
          <p:cNvSpPr/>
          <p:nvPr/>
        </p:nvSpPr>
        <p:spPr>
          <a:xfrm>
            <a:off x="555937" y="4958275"/>
            <a:ext cx="8363123" cy="923330"/>
          </a:xfrm>
          <a:prstGeom prst="rect">
            <a:avLst/>
          </a:prstGeom>
        </p:spPr>
        <p:txBody>
          <a:bodyPr wrap="none">
            <a:spAutoFit/>
          </a:bodyPr>
          <a:lstStyle/>
          <a:p>
            <a:pPr defTabSz="685800" fontAlgn="auto">
              <a:spcBef>
                <a:spcPts val="0"/>
              </a:spcBef>
              <a:spcAft>
                <a:spcPts val="0"/>
              </a:spcAft>
            </a:pPr>
            <a:r>
              <a:rPr lang="en-US" sz="2700" dirty="0">
                <a:solidFill>
                  <a:srgbClr val="000000"/>
                </a:solidFill>
                <a:latin typeface="Calibri" panose="020F0502020204030204"/>
                <a:cs typeface="+mn-cs"/>
              </a:rPr>
              <a:t>A </a:t>
            </a:r>
            <a:r>
              <a:rPr lang="en-US" sz="2700" dirty="0">
                <a:solidFill>
                  <a:srgbClr val="0000FF"/>
                </a:solidFill>
                <a:latin typeface="Calibri" panose="020F0502020204030204"/>
                <a:cs typeface="+mn-cs"/>
              </a:rPr>
              <a:t>sense</a:t>
            </a:r>
            <a:r>
              <a:rPr lang="en-US" sz="2700" dirty="0">
                <a:solidFill>
                  <a:srgbClr val="000000"/>
                </a:solidFill>
                <a:latin typeface="Calibri" panose="020F0502020204030204"/>
                <a:cs typeface="+mn-cs"/>
              </a:rPr>
              <a:t> or “</a:t>
            </a:r>
            <a:r>
              <a:rPr lang="en-US" sz="2700" dirty="0">
                <a:solidFill>
                  <a:srgbClr val="0000FF"/>
                </a:solidFill>
                <a:latin typeface="Calibri" panose="020F0502020204030204"/>
                <a:cs typeface="+mn-cs"/>
              </a:rPr>
              <a:t>concept</a:t>
            </a:r>
            <a:r>
              <a:rPr lang="en-US" sz="2700" dirty="0">
                <a:solidFill>
                  <a:srgbClr val="000000"/>
                </a:solidFill>
                <a:latin typeface="Calibri" panose="020F0502020204030204"/>
                <a:cs typeface="+mn-cs"/>
              </a:rPr>
              <a:t>” is the meaning component of a word</a:t>
            </a:r>
          </a:p>
          <a:p>
            <a:pPr defTabSz="685800" fontAlgn="auto">
              <a:spcBef>
                <a:spcPts val="0"/>
              </a:spcBef>
              <a:spcAft>
                <a:spcPts val="0"/>
              </a:spcAft>
            </a:pPr>
            <a:r>
              <a:rPr lang="en-US" sz="2700" dirty="0">
                <a:solidFill>
                  <a:srgbClr val="000000"/>
                </a:solidFill>
                <a:latin typeface="Calibri" panose="020F0502020204030204"/>
                <a:cs typeface="+mn-cs"/>
              </a:rPr>
              <a:t>Lemmas </a:t>
            </a:r>
            <a:r>
              <a:rPr lang="en-US" sz="2700">
                <a:solidFill>
                  <a:srgbClr val="000000"/>
                </a:solidFill>
                <a:latin typeface="Calibri" panose="020F0502020204030204"/>
                <a:cs typeface="+mn-cs"/>
              </a:rPr>
              <a:t>can </a:t>
            </a:r>
            <a:r>
              <a:rPr lang="en-US" sz="2700" smtClean="0">
                <a:solidFill>
                  <a:srgbClr val="000000"/>
                </a:solidFill>
                <a:latin typeface="Calibri" panose="020F0502020204030204"/>
                <a:cs typeface="+mn-cs"/>
              </a:rPr>
              <a:t>have </a:t>
            </a:r>
            <a:r>
              <a:rPr lang="en-US" sz="2700">
                <a:solidFill>
                  <a:srgbClr val="000000"/>
                </a:solidFill>
                <a:latin typeface="Calibri" panose="020F0502020204030204"/>
                <a:cs typeface="+mn-cs"/>
              </a:rPr>
              <a:t>multiple </a:t>
            </a:r>
            <a:r>
              <a:rPr lang="en-US" sz="2700" smtClean="0">
                <a:solidFill>
                  <a:srgbClr val="000000"/>
                </a:solidFill>
                <a:latin typeface="Calibri" panose="020F0502020204030204"/>
                <a:cs typeface="+mn-cs"/>
              </a:rPr>
              <a:t>senses</a:t>
            </a:r>
            <a:endParaRPr lang="en-US" sz="2700" dirty="0">
              <a:solidFill>
                <a:srgbClr val="000000"/>
              </a:solidFill>
              <a:latin typeface="Calibri" panose="020F0502020204030204"/>
              <a:cs typeface="+mn-cs"/>
            </a:endParaRPr>
          </a:p>
        </p:txBody>
      </p:sp>
      <p:sp>
        <p:nvSpPr>
          <p:cNvPr id="42" name="TextBox 41">
            <a:extLst>
              <a:ext uri="{FF2B5EF4-FFF2-40B4-BE49-F238E27FC236}">
                <a16:creationId xmlns:a16="http://schemas.microsoft.com/office/drawing/2014/main" id="{3A1A4215-6082-D347-9D47-9D6E4062CA78}"/>
              </a:ext>
            </a:extLst>
          </p:cNvPr>
          <p:cNvSpPr txBox="1"/>
          <p:nvPr/>
        </p:nvSpPr>
        <p:spPr>
          <a:xfrm>
            <a:off x="5570777" y="4264423"/>
            <a:ext cx="3375668" cy="300082"/>
          </a:xfrm>
          <a:prstGeom prst="rect">
            <a:avLst/>
          </a:prstGeom>
          <a:noFill/>
        </p:spPr>
        <p:txBody>
          <a:bodyPr wrap="none" rtlCol="0">
            <a:spAutoFit/>
          </a:bodyPr>
          <a:lstStyle/>
          <a:p>
            <a:pPr defTabSz="685800" fontAlgn="auto">
              <a:spcBef>
                <a:spcPts val="0"/>
              </a:spcBef>
              <a:spcAft>
                <a:spcPts val="0"/>
              </a:spcAft>
            </a:pPr>
            <a:r>
              <a:rPr lang="en-US" sz="1350" dirty="0">
                <a:solidFill>
                  <a:srgbClr val="000000"/>
                </a:solidFill>
                <a:latin typeface="Calibri" panose="020F0502020204030204"/>
                <a:cs typeface="+mn-cs"/>
              </a:rPr>
              <a:t>Modified from the online thesaurus WordNet</a:t>
            </a:r>
          </a:p>
        </p:txBody>
      </p:sp>
    </p:spTree>
    <p:extLst>
      <p:ext uri="{BB962C8B-B14F-4D97-AF65-F5344CB8AC3E}">
        <p14:creationId xmlns:p14="http://schemas.microsoft.com/office/powerpoint/2010/main" val="33858022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9" grpId="0"/>
      <p:bldP spid="41"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313425-B392-134C-A91A-CBD78274B0E4}"/>
              </a:ext>
            </a:extLst>
          </p:cNvPr>
          <p:cNvSpPr>
            <a:spLocks noGrp="1"/>
          </p:cNvSpPr>
          <p:nvPr>
            <p:ph type="title"/>
          </p:nvPr>
        </p:nvSpPr>
        <p:spPr/>
        <p:txBody>
          <a:bodyPr/>
          <a:lstStyle/>
          <a:p>
            <a:r>
              <a:rPr lang="en-US" dirty="0"/>
              <a:t>Final </a:t>
            </a:r>
            <a:r>
              <a:rPr lang="en-US" dirty="0" err="1"/>
              <a:t>tf-idf</a:t>
            </a:r>
            <a:r>
              <a:rPr lang="en-US" dirty="0"/>
              <a:t> weighted value for a word</a:t>
            </a:r>
          </a:p>
        </p:txBody>
      </p:sp>
      <p:sp>
        <p:nvSpPr>
          <p:cNvPr id="3" name="Content Placeholder 2">
            <a:extLst>
              <a:ext uri="{FF2B5EF4-FFF2-40B4-BE49-F238E27FC236}">
                <a16:creationId xmlns:a16="http://schemas.microsoft.com/office/drawing/2014/main" id="{1947FF87-CCDA-0147-8526-9A4108F53A99}"/>
              </a:ext>
            </a:extLst>
          </p:cNvPr>
          <p:cNvSpPr>
            <a:spLocks noGrp="1"/>
          </p:cNvSpPr>
          <p:nvPr>
            <p:ph idx="1"/>
          </p:nvPr>
        </p:nvSpPr>
        <p:spPr/>
        <p:txBody>
          <a:bodyPr/>
          <a:lstStyle/>
          <a:p>
            <a:r>
              <a:rPr lang="en-US" dirty="0"/>
              <a:t>Raw counts:</a:t>
            </a:r>
          </a:p>
          <a:p>
            <a:endParaRPr lang="en-US" dirty="0"/>
          </a:p>
          <a:p>
            <a:endParaRPr lang="en-US" dirty="0"/>
          </a:p>
          <a:p>
            <a:endParaRPr lang="en-US" sz="1350" dirty="0"/>
          </a:p>
          <a:p>
            <a:r>
              <a:rPr lang="en-US" dirty="0" err="1"/>
              <a:t>tf-idf</a:t>
            </a:r>
            <a:r>
              <a:rPr lang="en-US" dirty="0"/>
              <a:t>:</a:t>
            </a:r>
          </a:p>
        </p:txBody>
      </p:sp>
      <p:pic>
        <p:nvPicPr>
          <p:cNvPr id="5" name="Picture 4">
            <a:extLst>
              <a:ext uri="{FF2B5EF4-FFF2-40B4-BE49-F238E27FC236}">
                <a16:creationId xmlns:a16="http://schemas.microsoft.com/office/drawing/2014/main" id="{B795B386-0E68-C441-97D0-F1C03B84F0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22271" y="1630555"/>
            <a:ext cx="3371850" cy="749300"/>
          </a:xfrm>
          <a:prstGeom prst="rect">
            <a:avLst/>
          </a:prstGeom>
        </p:spPr>
      </p:pic>
      <p:pic>
        <p:nvPicPr>
          <p:cNvPr id="7" name="Picture 6">
            <a:extLst>
              <a:ext uri="{FF2B5EF4-FFF2-40B4-BE49-F238E27FC236}">
                <a16:creationId xmlns:a16="http://schemas.microsoft.com/office/drawing/2014/main" id="{7C7499EC-B221-ED44-8EB8-900DB1F558E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6297" y="2265670"/>
            <a:ext cx="7543800" cy="1295171"/>
          </a:xfrm>
          <a:prstGeom prst="rect">
            <a:avLst/>
          </a:prstGeom>
        </p:spPr>
      </p:pic>
      <p:pic>
        <p:nvPicPr>
          <p:cNvPr id="9" name="Picture 8">
            <a:extLst>
              <a:ext uri="{FF2B5EF4-FFF2-40B4-BE49-F238E27FC236}">
                <a16:creationId xmlns:a16="http://schemas.microsoft.com/office/drawing/2014/main" id="{6C105256-51E1-6643-BB3D-61939292203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9626" y="4473080"/>
            <a:ext cx="7543802" cy="1272449"/>
          </a:xfrm>
          <a:prstGeom prst="rect">
            <a:avLst/>
          </a:prstGeom>
        </p:spPr>
      </p:pic>
      <p:sp>
        <p:nvSpPr>
          <p:cNvPr id="10" name="Rectangle 9">
            <a:extLst>
              <a:ext uri="{FF2B5EF4-FFF2-40B4-BE49-F238E27FC236}">
                <a16:creationId xmlns:a16="http://schemas.microsoft.com/office/drawing/2014/main" id="{255DA313-4774-BE4D-85CB-14F6655FD263}"/>
              </a:ext>
            </a:extLst>
          </p:cNvPr>
          <p:cNvSpPr/>
          <p:nvPr/>
        </p:nvSpPr>
        <p:spPr>
          <a:xfrm>
            <a:off x="809626" y="4972051"/>
            <a:ext cx="7191374" cy="269264"/>
          </a:xfrm>
          <a:prstGeom prst="rect">
            <a:avLst/>
          </a:prstGeom>
          <a:solidFill>
            <a:srgbClr val="FFFF00">
              <a:alpha val="42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endParaRPr lang="en-US" sz="1350">
              <a:solidFill>
                <a:prstClr val="white"/>
              </a:solidFill>
              <a:latin typeface="Calibri" panose="020F0502020204030204"/>
            </a:endParaRPr>
          </a:p>
        </p:txBody>
      </p:sp>
    </p:spTree>
    <p:extLst>
      <p:ext uri="{BB962C8B-B14F-4D97-AF65-F5344CB8AC3E}">
        <p14:creationId xmlns:p14="http://schemas.microsoft.com/office/powerpoint/2010/main" val="744828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2450" name="Rectangle 2"/>
          <p:cNvSpPr>
            <a:spLocks noGrp="1" noChangeArrowheads="1"/>
          </p:cNvSpPr>
          <p:nvPr>
            <p:ph type="title"/>
          </p:nvPr>
        </p:nvSpPr>
        <p:spPr>
          <a:xfrm>
            <a:off x="628650" y="1085850"/>
            <a:ext cx="6743700" cy="685800"/>
          </a:xfrm>
        </p:spPr>
        <p:txBody>
          <a:bodyPr/>
          <a:lstStyle/>
          <a:p>
            <a:r>
              <a:rPr lang="en-US" dirty="0" err="1"/>
              <a:t>Pointwise</a:t>
            </a:r>
            <a:r>
              <a:rPr lang="en-US" dirty="0"/>
              <a:t> Mutual Information</a:t>
            </a:r>
          </a:p>
        </p:txBody>
      </p:sp>
      <mc:AlternateContent xmlns:mc="http://schemas.openxmlformats.org/markup-compatibility/2006" xmlns:a14="http://schemas.microsoft.com/office/drawing/2010/main">
        <mc:Choice Requires="a14">
          <p:sp>
            <p:nvSpPr>
              <p:cNvPr id="1512451" name="Rectangle 3"/>
              <p:cNvSpPr>
                <a:spLocks noGrp="1" noChangeArrowheads="1"/>
              </p:cNvSpPr>
              <p:nvPr>
                <p:ph sz="quarter" idx="1"/>
              </p:nvPr>
            </p:nvSpPr>
            <p:spPr>
              <a:xfrm>
                <a:off x="742950" y="2343150"/>
                <a:ext cx="8172450" cy="3543300"/>
              </a:xfrm>
            </p:spPr>
            <p:txBody>
              <a:bodyPr>
                <a:normAutofit fontScale="62500" lnSpcReduction="20000"/>
              </a:bodyPr>
              <a:lstStyle/>
              <a:p>
                <a:pPr marL="0" indent="0"/>
                <a:r>
                  <a:rPr lang="en-US" sz="3450" b="1" dirty="0"/>
                  <a:t>Pointwise mutual information</a:t>
                </a:r>
                <a:r>
                  <a:rPr lang="en-US" sz="3450" dirty="0"/>
                  <a:t>: </a:t>
                </a:r>
              </a:p>
              <a:p>
                <a:pPr marL="342900" lvl="1" indent="0">
                  <a:buNone/>
                </a:pPr>
                <a:r>
                  <a:rPr lang="en-US" sz="3225" dirty="0"/>
                  <a:t>Do events x and y co-occur more than if they were independent?</a:t>
                </a:r>
              </a:p>
              <a:p>
                <a:pPr lvl="1"/>
                <a:endParaRPr lang="en-US" sz="3225" dirty="0"/>
              </a:p>
              <a:p>
                <a:endParaRPr lang="en-US" sz="3225" b="1" dirty="0"/>
              </a:p>
              <a:p>
                <a:pPr marL="0" lvl="1" indent="0">
                  <a:buClr>
                    <a:srgbClr val="CC0000"/>
                  </a:buClr>
                  <a:buNone/>
                </a:pPr>
                <a:endParaRPr lang="en-US" sz="3225" b="1" dirty="0"/>
              </a:p>
              <a:p>
                <a:pPr marL="0" lvl="1" indent="0">
                  <a:buClr>
                    <a:srgbClr val="CC0000"/>
                  </a:buClr>
                  <a:buNone/>
                </a:pPr>
                <a:r>
                  <a:rPr lang="en-US" sz="3450" b="1" dirty="0"/>
                  <a:t>PMI between two words</a:t>
                </a:r>
                <a:r>
                  <a:rPr lang="en-US" sz="3450" dirty="0"/>
                  <a:t>:  </a:t>
                </a:r>
                <a:r>
                  <a:rPr lang="en-US" sz="3450" dirty="0">
                    <a:solidFill>
                      <a:schemeClr val="bg1">
                        <a:lumMod val="65000"/>
                      </a:schemeClr>
                    </a:solidFill>
                  </a:rPr>
                  <a:t>(Church &amp; Hanks 1989)</a:t>
                </a:r>
                <a:endParaRPr lang="en-US" sz="3450" dirty="0"/>
              </a:p>
              <a:p>
                <a:pPr marL="342900" lvl="1" indent="0">
                  <a:buNone/>
                </a:pPr>
                <a:r>
                  <a:rPr lang="en-US" sz="3225" dirty="0"/>
                  <a:t> Do words x and y co-occur more than if they were independent? </a:t>
                </a:r>
              </a:p>
              <a:p>
                <a:pPr>
                  <a:buFont typeface="Wingdings" pitchFamily="-65" charset="2"/>
                  <a:buNone/>
                </a:pPr>
                <a:endParaRPr lang="en-US" dirty="0">
                  <a:latin typeface="Cambria Math" charset="0"/>
                </a:endParaRPr>
              </a:p>
              <a:p>
                <a:pPr>
                  <a:buFont typeface="Wingdings" pitchFamily="-65" charset="2"/>
                  <a:buNone/>
                </a:pPr>
                <a14:m>
                  <m:oMathPara xmlns:m="http://schemas.openxmlformats.org/officeDocument/2006/math">
                    <m:oMathParaPr>
                      <m:jc m:val="centerGroup"/>
                    </m:oMathParaPr>
                    <m:oMath xmlns:m="http://schemas.openxmlformats.org/officeDocument/2006/math">
                      <m:r>
                        <m:rPr>
                          <m:nor/>
                        </m:rPr>
                        <a:rPr lang="en-US" sz="3450">
                          <a:latin typeface="Cambria Math" charset="0"/>
                        </a:rPr>
                        <m:t>PMI</m:t>
                      </m:r>
                      <m:d>
                        <m:dPr>
                          <m:ctrlPr>
                            <a:rPr lang="en-US" sz="3450" i="1">
                              <a:latin typeface="Cambria Math" panose="02040503050406030204" pitchFamily="18" charset="0"/>
                            </a:rPr>
                          </m:ctrlPr>
                        </m:dPr>
                        <m:e>
                          <m:sSub>
                            <m:sSubPr>
                              <m:ctrlPr>
                                <a:rPr lang="en-US" sz="3450" i="1">
                                  <a:latin typeface="Cambria Math" panose="02040503050406030204" pitchFamily="18" charset="0"/>
                                </a:rPr>
                              </m:ctrlPr>
                            </m:sSubPr>
                            <m:e>
                              <m:r>
                                <a:rPr lang="en-US" sz="3450" i="1">
                                  <a:latin typeface="Cambria Math" charset="0"/>
                                </a:rPr>
                                <m:t>𝑤𝑜𝑟𝑑</m:t>
                              </m:r>
                            </m:e>
                            <m:sub>
                              <m:r>
                                <a:rPr lang="en-US" sz="3450" i="1">
                                  <a:latin typeface="Cambria Math" charset="0"/>
                                </a:rPr>
                                <m:t>1</m:t>
                              </m:r>
                            </m:sub>
                          </m:sSub>
                          <m:r>
                            <a:rPr lang="en-US" sz="3450" i="1">
                              <a:latin typeface="Cambria Math" charset="0"/>
                            </a:rPr>
                            <m:t>, </m:t>
                          </m:r>
                          <m:sSub>
                            <m:sSubPr>
                              <m:ctrlPr>
                                <a:rPr lang="en-US" sz="3450" i="1">
                                  <a:latin typeface="Cambria Math" panose="02040503050406030204" pitchFamily="18" charset="0"/>
                                </a:rPr>
                              </m:ctrlPr>
                            </m:sSubPr>
                            <m:e>
                              <m:r>
                                <a:rPr lang="en-US" sz="3450" i="1">
                                  <a:latin typeface="Cambria Math" charset="0"/>
                                </a:rPr>
                                <m:t>𝑤𝑜𝑟𝑑</m:t>
                              </m:r>
                            </m:e>
                            <m:sub>
                              <m:r>
                                <a:rPr lang="en-US" sz="3450" i="1">
                                  <a:latin typeface="Cambria Math" charset="0"/>
                                </a:rPr>
                                <m:t>2</m:t>
                              </m:r>
                            </m:sub>
                          </m:sSub>
                        </m:e>
                      </m:d>
                      <m:r>
                        <a:rPr lang="en-US" sz="3450" i="1">
                          <a:latin typeface="Cambria Math" charset="0"/>
                        </a:rPr>
                        <m:t>=</m:t>
                      </m:r>
                      <m:sSub>
                        <m:sSubPr>
                          <m:ctrlPr>
                            <a:rPr lang="en-US" sz="3450" i="1">
                              <a:latin typeface="Cambria Math" panose="02040503050406030204" pitchFamily="18" charset="0"/>
                            </a:rPr>
                          </m:ctrlPr>
                        </m:sSubPr>
                        <m:e>
                          <m:r>
                            <m:rPr>
                              <m:nor/>
                            </m:rPr>
                            <a:rPr lang="en-US" sz="3450">
                              <a:latin typeface="Cambria Math" charset="0"/>
                            </a:rPr>
                            <m:t>log</m:t>
                          </m:r>
                        </m:e>
                        <m:sub>
                          <m:r>
                            <a:rPr lang="en-US" sz="3450" i="1">
                              <a:latin typeface="Cambria Math" charset="0"/>
                            </a:rPr>
                            <m:t>2</m:t>
                          </m:r>
                        </m:sub>
                      </m:sSub>
                      <m:f>
                        <m:fPr>
                          <m:ctrlPr>
                            <a:rPr lang="en-US" sz="3450" i="1">
                              <a:latin typeface="Cambria Math" panose="02040503050406030204" pitchFamily="18" charset="0"/>
                            </a:rPr>
                          </m:ctrlPr>
                        </m:fPr>
                        <m:num>
                          <m:r>
                            <a:rPr lang="en-US" sz="3450" i="1">
                              <a:latin typeface="Cambria Math" charset="0"/>
                            </a:rPr>
                            <m:t>𝑃</m:t>
                          </m:r>
                          <m:r>
                            <a:rPr lang="en-US" sz="3450" i="1">
                              <a:latin typeface="Cambria Math" charset="0"/>
                            </a:rPr>
                            <m:t>(</m:t>
                          </m:r>
                          <m:sSub>
                            <m:sSubPr>
                              <m:ctrlPr>
                                <a:rPr lang="en-US" sz="3450" i="1">
                                  <a:latin typeface="Cambria Math" panose="02040503050406030204" pitchFamily="18" charset="0"/>
                                </a:rPr>
                              </m:ctrlPr>
                            </m:sSubPr>
                            <m:e>
                              <m:r>
                                <a:rPr lang="en-US" sz="3450" i="1">
                                  <a:latin typeface="Cambria Math" charset="0"/>
                                </a:rPr>
                                <m:t>𝑤𝑜𝑟𝑑</m:t>
                              </m:r>
                            </m:e>
                            <m:sub>
                              <m:r>
                                <a:rPr lang="en-US" sz="3450" i="1">
                                  <a:latin typeface="Cambria Math" charset="0"/>
                                </a:rPr>
                                <m:t>1</m:t>
                              </m:r>
                            </m:sub>
                          </m:sSub>
                          <m:r>
                            <a:rPr lang="en-US" sz="3450" i="1">
                              <a:latin typeface="Cambria Math" charset="0"/>
                            </a:rPr>
                            <m:t>, </m:t>
                          </m:r>
                          <m:sSub>
                            <m:sSubPr>
                              <m:ctrlPr>
                                <a:rPr lang="en-US" sz="3450" i="1">
                                  <a:latin typeface="Cambria Math" panose="02040503050406030204" pitchFamily="18" charset="0"/>
                                </a:rPr>
                              </m:ctrlPr>
                            </m:sSubPr>
                            <m:e>
                              <m:r>
                                <a:rPr lang="en-US" sz="3450" i="1">
                                  <a:latin typeface="Cambria Math" charset="0"/>
                                </a:rPr>
                                <m:t>𝑤𝑜𝑟𝑑</m:t>
                              </m:r>
                            </m:e>
                            <m:sub>
                              <m:r>
                                <a:rPr lang="en-US" sz="3450" i="1">
                                  <a:latin typeface="Cambria Math" charset="0"/>
                                </a:rPr>
                                <m:t>2</m:t>
                              </m:r>
                            </m:sub>
                          </m:sSub>
                          <m:r>
                            <a:rPr lang="en-US" sz="3450" i="1">
                              <a:latin typeface="Cambria Math" charset="0"/>
                            </a:rPr>
                            <m:t>)</m:t>
                          </m:r>
                        </m:num>
                        <m:den>
                          <m:r>
                            <a:rPr lang="en-US" sz="3450" i="1">
                              <a:latin typeface="Cambria Math" charset="0"/>
                            </a:rPr>
                            <m:t>𝑃</m:t>
                          </m:r>
                          <m:d>
                            <m:dPr>
                              <m:ctrlPr>
                                <a:rPr lang="en-US" sz="3450" i="1">
                                  <a:latin typeface="Cambria Math" panose="02040503050406030204" pitchFamily="18" charset="0"/>
                                </a:rPr>
                              </m:ctrlPr>
                            </m:dPr>
                            <m:e>
                              <m:sSub>
                                <m:sSubPr>
                                  <m:ctrlPr>
                                    <a:rPr lang="en-US" sz="3450" i="1">
                                      <a:latin typeface="Cambria Math" panose="02040503050406030204" pitchFamily="18" charset="0"/>
                                    </a:rPr>
                                  </m:ctrlPr>
                                </m:sSubPr>
                                <m:e>
                                  <m:r>
                                    <a:rPr lang="en-US" sz="3450" i="1">
                                      <a:latin typeface="Cambria Math" charset="0"/>
                                    </a:rPr>
                                    <m:t>𝑤𝑜𝑟𝑑</m:t>
                                  </m:r>
                                </m:e>
                                <m:sub>
                                  <m:r>
                                    <a:rPr lang="en-US" sz="3450" i="1">
                                      <a:latin typeface="Cambria Math" charset="0"/>
                                    </a:rPr>
                                    <m:t>1</m:t>
                                  </m:r>
                                </m:sub>
                              </m:sSub>
                            </m:e>
                          </m:d>
                          <m:r>
                            <a:rPr lang="en-US" sz="3450" i="1">
                              <a:latin typeface="Cambria Math" charset="0"/>
                            </a:rPr>
                            <m:t>𝑃</m:t>
                          </m:r>
                          <m:r>
                            <a:rPr lang="en-US" sz="3450" i="1">
                              <a:latin typeface="Cambria Math" charset="0"/>
                            </a:rPr>
                            <m:t>(</m:t>
                          </m:r>
                          <m:sSub>
                            <m:sSubPr>
                              <m:ctrlPr>
                                <a:rPr lang="en-US" sz="3450" i="1">
                                  <a:latin typeface="Cambria Math" panose="02040503050406030204" pitchFamily="18" charset="0"/>
                                </a:rPr>
                              </m:ctrlPr>
                            </m:sSubPr>
                            <m:e>
                              <m:r>
                                <a:rPr lang="en-US" sz="3450" i="1">
                                  <a:latin typeface="Cambria Math" charset="0"/>
                                </a:rPr>
                                <m:t>𝑤𝑜𝑟𝑑</m:t>
                              </m:r>
                            </m:e>
                            <m:sub>
                              <m:r>
                                <a:rPr lang="en-US" sz="3450" i="1">
                                  <a:latin typeface="Cambria Math" charset="0"/>
                                </a:rPr>
                                <m:t>2</m:t>
                              </m:r>
                            </m:sub>
                          </m:sSub>
                          <m:r>
                            <a:rPr lang="en-US" sz="3450" i="1">
                              <a:latin typeface="Cambria Math" charset="0"/>
                            </a:rPr>
                            <m:t>)</m:t>
                          </m:r>
                        </m:den>
                      </m:f>
                    </m:oMath>
                  </m:oMathPara>
                </a14:m>
                <a:endParaRPr lang="en-US" sz="3450" dirty="0"/>
              </a:p>
              <a:p>
                <a:pPr>
                  <a:buFont typeface="Wingdings" pitchFamily="-65" charset="2"/>
                  <a:buNone/>
                </a:pPr>
                <a:endParaRPr lang="en-US" sz="1200" dirty="0"/>
              </a:p>
            </p:txBody>
          </p:sp>
        </mc:Choice>
        <mc:Fallback xmlns="">
          <p:sp>
            <p:nvSpPr>
              <p:cNvPr id="1512451" name="Rectangle 3"/>
              <p:cNvSpPr>
                <a:spLocks noGrp="1" noRot="1" noChangeAspect="1" noMove="1" noResize="1" noEditPoints="1" noAdjustHandles="1" noChangeArrowheads="1" noChangeShapeType="1" noTextEdit="1"/>
              </p:cNvSpPr>
              <p:nvPr>
                <p:ph sz="quarter" idx="1"/>
              </p:nvPr>
            </p:nvSpPr>
            <p:spPr>
              <a:xfrm>
                <a:off x="742950" y="2343150"/>
                <a:ext cx="8172450" cy="3543300"/>
              </a:xfrm>
              <a:blipFill>
                <a:blip r:embed="rId4"/>
                <a:stretch>
                  <a:fillRect l="-2088" t="-3436"/>
                </a:stretch>
              </a:blipFill>
            </p:spPr>
            <p:txBody>
              <a:bodyPr/>
              <a:lstStyle/>
              <a:p>
                <a:r>
                  <a:rPr lang="ar-SA">
                    <a:noFill/>
                  </a:rPr>
                  <a:t> </a:t>
                </a:r>
              </a:p>
            </p:txBody>
          </p:sp>
        </mc:Fallback>
      </mc:AlternateContent>
      <p:graphicFrame>
        <p:nvGraphicFramePr>
          <p:cNvPr id="7" name="Object 4"/>
          <p:cNvGraphicFramePr>
            <a:graphicFrameLocks noChangeAspect="1"/>
          </p:cNvGraphicFramePr>
          <p:nvPr>
            <p:extLst/>
          </p:nvPr>
        </p:nvGraphicFramePr>
        <p:xfrm>
          <a:off x="2381518" y="3086100"/>
          <a:ext cx="3253711" cy="685800"/>
        </p:xfrm>
        <a:graphic>
          <a:graphicData uri="http://schemas.openxmlformats.org/presentationml/2006/ole">
            <mc:AlternateContent xmlns:mc="http://schemas.openxmlformats.org/markup-compatibility/2006">
              <mc:Choice xmlns:v="urn:schemas-microsoft-com:vml" Requires="v">
                <p:oleObj spid="_x0000_s7187" name="Equation" r:id="rId5" imgW="1689100" imgH="355600" progId="Equation.3">
                  <p:embed/>
                </p:oleObj>
              </mc:Choice>
              <mc:Fallback>
                <p:oleObj name="Equation" r:id="rId5" imgW="1689100" imgH="355600" progId="Equation.3">
                  <p:embed/>
                  <p:pic>
                    <p:nvPicPr>
                      <p:cNvPr id="7" name="Object 4"/>
                      <p:cNvPicPr>
                        <a:picLocks noChangeAspect="1" noChangeArrowheads="1"/>
                      </p:cNvPicPr>
                      <p:nvPr/>
                    </p:nvPicPr>
                    <p:blipFill>
                      <a:blip r:embed="rId6"/>
                      <a:srcRect/>
                      <a:stretch>
                        <a:fillRect/>
                      </a:stretch>
                    </p:blipFill>
                    <p:spPr bwMode="auto">
                      <a:xfrm>
                        <a:off x="2381518" y="3086100"/>
                        <a:ext cx="3253711" cy="685800"/>
                      </a:xfrm>
                      <a:prstGeom prst="rect">
                        <a:avLst/>
                      </a:prstGeom>
                      <a:noFill/>
                      <a:effectLst/>
                    </p:spPr>
                  </p:pic>
                </p:oleObj>
              </mc:Fallback>
            </mc:AlternateContent>
          </a:graphicData>
        </a:graphic>
      </p:graphicFrame>
    </p:spTree>
    <p:extLst>
      <p:ext uri="{BB962C8B-B14F-4D97-AF65-F5344CB8AC3E}">
        <p14:creationId xmlns:p14="http://schemas.microsoft.com/office/powerpoint/2010/main" val="372214580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2450" name="Rectangle 2"/>
          <p:cNvSpPr>
            <a:spLocks noGrp="1" noChangeArrowheads="1"/>
          </p:cNvSpPr>
          <p:nvPr>
            <p:ph type="title"/>
          </p:nvPr>
        </p:nvSpPr>
        <p:spPr>
          <a:xfrm>
            <a:off x="514350" y="1200150"/>
            <a:ext cx="8001000" cy="557213"/>
          </a:xfrm>
        </p:spPr>
        <p:txBody>
          <a:bodyPr>
            <a:normAutofit/>
          </a:bodyPr>
          <a:lstStyle/>
          <a:p>
            <a:r>
              <a:rPr lang="en-US" sz="3300" dirty="0"/>
              <a:t>Positive </a:t>
            </a:r>
            <a:r>
              <a:rPr lang="en-US" sz="3300" dirty="0" err="1"/>
              <a:t>Pointwise</a:t>
            </a:r>
            <a:r>
              <a:rPr lang="en-US" sz="3300" dirty="0"/>
              <a:t> Mutual Information</a:t>
            </a:r>
          </a:p>
        </p:txBody>
      </p:sp>
      <mc:AlternateContent xmlns:mc="http://schemas.openxmlformats.org/markup-compatibility/2006" xmlns:a14="http://schemas.microsoft.com/office/drawing/2010/main">
        <mc:Choice Requires="a14">
          <p:sp>
            <p:nvSpPr>
              <p:cNvPr id="1512451" name="Rectangle 3"/>
              <p:cNvSpPr>
                <a:spLocks noGrp="1" noChangeArrowheads="1"/>
              </p:cNvSpPr>
              <p:nvPr>
                <p:ph sz="quarter" idx="1"/>
              </p:nvPr>
            </p:nvSpPr>
            <p:spPr>
              <a:xfrm>
                <a:off x="685800" y="2000250"/>
                <a:ext cx="8458200" cy="3829050"/>
              </a:xfrm>
            </p:spPr>
            <p:txBody>
              <a:bodyPr>
                <a:noAutofit/>
              </a:bodyPr>
              <a:lstStyle/>
              <a:p>
                <a:pPr marL="257175" lvl="1" indent="-257175">
                  <a:buClr>
                    <a:srgbClr val="CC0000"/>
                  </a:buClr>
                </a:pPr>
                <a:r>
                  <a:rPr lang="en-US" sz="2100" dirty="0"/>
                  <a:t>PMI ranges from </a:t>
                </a:r>
                <a14:m>
                  <m:oMath xmlns:m="http://schemas.openxmlformats.org/officeDocument/2006/math">
                    <m:r>
                      <a:rPr lang="en-US" sz="2100" i="1">
                        <a:latin typeface="Cambria Math" charset="0"/>
                      </a:rPr>
                      <m:t>−</m:t>
                    </m:r>
                    <m:r>
                      <a:rPr lang="en-US" sz="2100" i="1">
                        <a:latin typeface="Cambria Math" charset="0"/>
                        <a:ea typeface="Cambria Math" charset="0"/>
                        <a:cs typeface="Cambria Math" charset="0"/>
                      </a:rPr>
                      <m:t>∞</m:t>
                    </m:r>
                    <m:r>
                      <a:rPr lang="en-US" sz="2100" i="1">
                        <a:latin typeface="Cambria Math" charset="0"/>
                        <a:ea typeface="Cambria Math" charset="0"/>
                        <a:cs typeface="Cambria Math" charset="0"/>
                      </a:rPr>
                      <m:t>  </m:t>
                    </m:r>
                    <m:r>
                      <m:rPr>
                        <m:nor/>
                      </m:rPr>
                      <a:rPr lang="en-US" sz="2100"/>
                      <m:t>to</m:t>
                    </m:r>
                    <m:r>
                      <a:rPr lang="en-US" sz="2100" i="1">
                        <a:latin typeface="Cambria Math" charset="0"/>
                      </a:rPr>
                      <m:t> </m:t>
                    </m:r>
                    <m:r>
                      <a:rPr lang="en-US" sz="2100" i="1">
                        <a:latin typeface="Cambria Math" charset="0"/>
                        <a:ea typeface="Cambria Math" charset="0"/>
                        <a:cs typeface="Cambria Math" charset="0"/>
                      </a:rPr>
                      <m:t>+</m:t>
                    </m:r>
                    <m:r>
                      <a:rPr lang="en-US" sz="2100" i="1">
                        <a:latin typeface="Cambria Math" charset="0"/>
                        <a:ea typeface="Cambria Math" charset="0"/>
                        <a:cs typeface="Cambria Math" charset="0"/>
                      </a:rPr>
                      <m:t>∞</m:t>
                    </m:r>
                  </m:oMath>
                </a14:m>
                <a:endParaRPr lang="en-US" sz="2100" dirty="0"/>
              </a:p>
              <a:p>
                <a:pPr marL="257175" lvl="1" indent="-257175">
                  <a:buClr>
                    <a:srgbClr val="CC0000"/>
                  </a:buClr>
                </a:pPr>
                <a:r>
                  <a:rPr lang="en-US" sz="2100" dirty="0"/>
                  <a:t>But the negative values are problematic</a:t>
                </a:r>
              </a:p>
              <a:p>
                <a:pPr marL="514350" lvl="2" indent="-257175"/>
                <a:r>
                  <a:rPr lang="en-US" sz="2100" dirty="0"/>
                  <a:t>Things are co-occurring </a:t>
                </a:r>
                <a:r>
                  <a:rPr lang="en-US" sz="2100" b="1" dirty="0"/>
                  <a:t>less than </a:t>
                </a:r>
                <a:r>
                  <a:rPr lang="en-US" sz="2100" dirty="0"/>
                  <a:t>we expect by chance</a:t>
                </a:r>
              </a:p>
              <a:p>
                <a:pPr marL="514350" lvl="2" indent="-257175"/>
                <a:r>
                  <a:rPr lang="en-US" sz="2100" dirty="0"/>
                  <a:t>Unreliable without enormous corpora</a:t>
                </a:r>
              </a:p>
              <a:p>
                <a:pPr marL="771525" lvl="3" indent="-257175"/>
                <a:r>
                  <a:rPr lang="en-US" sz="1800" dirty="0"/>
                  <a:t>Imagine w1 and w2 whose probability is each 10</a:t>
                </a:r>
                <a:r>
                  <a:rPr lang="en-US" sz="1800" baseline="30000" dirty="0"/>
                  <a:t>-6</a:t>
                </a:r>
                <a:endParaRPr lang="en-US" sz="1800" dirty="0"/>
              </a:p>
              <a:p>
                <a:pPr marL="771525" lvl="3" indent="-257175"/>
                <a:r>
                  <a:rPr lang="en-US" sz="1800" dirty="0"/>
                  <a:t>Hard to be sure p(w1,w2) is significantly different than 10</a:t>
                </a:r>
                <a:r>
                  <a:rPr lang="en-US" sz="1800" baseline="30000" dirty="0"/>
                  <a:t>-12</a:t>
                </a:r>
                <a:r>
                  <a:rPr lang="en-US" sz="1800" dirty="0"/>
                  <a:t> </a:t>
                </a:r>
              </a:p>
              <a:p>
                <a:pPr marL="514350" lvl="2" indent="-257175"/>
                <a:r>
                  <a:rPr lang="en-US" sz="2100" dirty="0"/>
                  <a:t>Plus it’s not clear people are good at “</a:t>
                </a:r>
                <a:r>
                  <a:rPr lang="en-US" sz="2100" dirty="0" err="1"/>
                  <a:t>unrelatedness</a:t>
                </a:r>
                <a:r>
                  <a:rPr lang="en-US" sz="2100" dirty="0"/>
                  <a:t>”</a:t>
                </a:r>
              </a:p>
              <a:p>
                <a:pPr marL="257175" lvl="1" indent="-257175"/>
                <a:r>
                  <a:rPr lang="en-US" sz="2100" dirty="0"/>
                  <a:t>So we just replace negative PMI values by 0</a:t>
                </a:r>
              </a:p>
              <a:p>
                <a:pPr marL="257175" lvl="1" indent="-257175"/>
                <a:r>
                  <a:rPr lang="en-US" sz="2100" dirty="0"/>
                  <a:t>Positive PMI (</a:t>
                </a:r>
                <a:r>
                  <a:rPr lang="en-US" sz="2100" b="1" dirty="0"/>
                  <a:t>PPMI</a:t>
                </a:r>
                <a:r>
                  <a:rPr lang="en-US" sz="2100" dirty="0"/>
                  <a:t>) between word1 and word2:</a:t>
                </a:r>
                <a:endParaRPr lang="en-US" sz="1800" dirty="0"/>
              </a:p>
              <a:p>
                <a:pPr>
                  <a:buFont typeface="Wingdings" pitchFamily="-65" charset="2"/>
                  <a:buNone/>
                </a:pPr>
                <a14:m>
                  <m:oMathPara xmlns:m="http://schemas.openxmlformats.org/officeDocument/2006/math">
                    <m:oMathParaPr>
                      <m:jc m:val="centerGroup"/>
                    </m:oMathParaPr>
                    <m:oMath xmlns:m="http://schemas.openxmlformats.org/officeDocument/2006/math">
                      <m:r>
                        <m:rPr>
                          <m:nor/>
                        </m:rPr>
                        <a:rPr lang="en-US" sz="1800">
                          <a:latin typeface="Cambria Math" charset="0"/>
                        </a:rPr>
                        <m:t>PPMI</m:t>
                      </m:r>
                      <m:d>
                        <m:dPr>
                          <m:ctrlPr>
                            <a:rPr lang="en-US" sz="1800" i="1">
                              <a:latin typeface="Cambria Math" panose="02040503050406030204" pitchFamily="18" charset="0"/>
                            </a:rPr>
                          </m:ctrlPr>
                        </m:dPr>
                        <m:e>
                          <m:sSub>
                            <m:sSubPr>
                              <m:ctrlPr>
                                <a:rPr lang="en-US" sz="1800" i="1">
                                  <a:latin typeface="Cambria Math" panose="02040503050406030204" pitchFamily="18" charset="0"/>
                                </a:rPr>
                              </m:ctrlPr>
                            </m:sSubPr>
                            <m:e>
                              <m:r>
                                <a:rPr lang="en-US" sz="1800" i="1">
                                  <a:latin typeface="Cambria Math" charset="0"/>
                                </a:rPr>
                                <m:t>𝑤𝑜𝑟𝑑</m:t>
                              </m:r>
                            </m:e>
                            <m:sub>
                              <m:r>
                                <a:rPr lang="en-US" sz="1800" i="1">
                                  <a:latin typeface="Cambria Math" charset="0"/>
                                </a:rPr>
                                <m:t>1</m:t>
                              </m:r>
                            </m:sub>
                          </m:sSub>
                          <m:r>
                            <a:rPr lang="en-US" sz="1800" i="1">
                              <a:latin typeface="Cambria Math" charset="0"/>
                            </a:rPr>
                            <m:t>, </m:t>
                          </m:r>
                          <m:sSub>
                            <m:sSubPr>
                              <m:ctrlPr>
                                <a:rPr lang="en-US" sz="1800" i="1">
                                  <a:latin typeface="Cambria Math" panose="02040503050406030204" pitchFamily="18" charset="0"/>
                                </a:rPr>
                              </m:ctrlPr>
                            </m:sSubPr>
                            <m:e>
                              <m:r>
                                <a:rPr lang="en-US" sz="1800" i="1">
                                  <a:latin typeface="Cambria Math" charset="0"/>
                                </a:rPr>
                                <m:t>𝑤𝑜𝑟𝑑</m:t>
                              </m:r>
                            </m:e>
                            <m:sub>
                              <m:r>
                                <a:rPr lang="en-US" sz="1800" i="1">
                                  <a:latin typeface="Cambria Math" charset="0"/>
                                </a:rPr>
                                <m:t>2</m:t>
                              </m:r>
                            </m:sub>
                          </m:sSub>
                        </m:e>
                      </m:d>
                      <m:r>
                        <a:rPr lang="en-US" sz="1800" i="1">
                          <a:latin typeface="Cambria Math" charset="0"/>
                        </a:rPr>
                        <m:t>=</m:t>
                      </m:r>
                      <m:func>
                        <m:funcPr>
                          <m:ctrlPr>
                            <a:rPr lang="en-US" sz="1800" i="1">
                              <a:latin typeface="Cambria Math" panose="02040503050406030204" pitchFamily="18" charset="0"/>
                            </a:rPr>
                          </m:ctrlPr>
                        </m:funcPr>
                        <m:fName>
                          <m:r>
                            <m:rPr>
                              <m:sty m:val="p"/>
                            </m:rPr>
                            <a:rPr lang="en-US" sz="1800">
                              <a:latin typeface="Cambria Math" charset="0"/>
                            </a:rPr>
                            <m:t>max</m:t>
                          </m:r>
                        </m:fName>
                        <m:e>
                          <m:d>
                            <m:dPr>
                              <m:ctrlPr>
                                <a:rPr lang="en-US" sz="1800" i="1">
                                  <a:latin typeface="Cambria Math" panose="02040503050406030204" pitchFamily="18" charset="0"/>
                                </a:rPr>
                              </m:ctrlPr>
                            </m:dPr>
                            <m:e>
                              <m:sSub>
                                <m:sSubPr>
                                  <m:ctrlPr>
                                    <a:rPr lang="en-US" sz="1800" i="1">
                                      <a:latin typeface="Cambria Math" panose="02040503050406030204" pitchFamily="18" charset="0"/>
                                    </a:rPr>
                                  </m:ctrlPr>
                                </m:sSubPr>
                                <m:e>
                                  <m:r>
                                    <m:rPr>
                                      <m:nor/>
                                    </m:rPr>
                                    <a:rPr lang="en-US" sz="1800">
                                      <a:latin typeface="Cambria Math" charset="0"/>
                                    </a:rPr>
                                    <m:t>log</m:t>
                                  </m:r>
                                </m:e>
                                <m:sub>
                                  <m:r>
                                    <a:rPr lang="en-US" sz="1800" i="1">
                                      <a:latin typeface="Cambria Math" charset="0"/>
                                    </a:rPr>
                                    <m:t>2</m:t>
                                  </m:r>
                                </m:sub>
                              </m:sSub>
                              <m:f>
                                <m:fPr>
                                  <m:ctrlPr>
                                    <a:rPr lang="en-US" sz="1800" i="1">
                                      <a:latin typeface="Cambria Math" panose="02040503050406030204" pitchFamily="18" charset="0"/>
                                    </a:rPr>
                                  </m:ctrlPr>
                                </m:fPr>
                                <m:num>
                                  <m:r>
                                    <a:rPr lang="en-US" sz="1800" i="1">
                                      <a:latin typeface="Cambria Math" charset="0"/>
                                    </a:rPr>
                                    <m:t>𝑃</m:t>
                                  </m:r>
                                  <m:r>
                                    <a:rPr lang="en-US" sz="1800" i="1">
                                      <a:latin typeface="Cambria Math" charset="0"/>
                                    </a:rPr>
                                    <m:t>(</m:t>
                                  </m:r>
                                  <m:sSub>
                                    <m:sSubPr>
                                      <m:ctrlPr>
                                        <a:rPr lang="en-US" sz="1800" i="1">
                                          <a:latin typeface="Cambria Math" panose="02040503050406030204" pitchFamily="18" charset="0"/>
                                        </a:rPr>
                                      </m:ctrlPr>
                                    </m:sSubPr>
                                    <m:e>
                                      <m:r>
                                        <a:rPr lang="en-US" sz="1800" i="1">
                                          <a:latin typeface="Cambria Math" charset="0"/>
                                        </a:rPr>
                                        <m:t>𝑤𝑜𝑟𝑑</m:t>
                                      </m:r>
                                    </m:e>
                                    <m:sub>
                                      <m:r>
                                        <a:rPr lang="en-US" sz="1800" i="1">
                                          <a:latin typeface="Cambria Math" charset="0"/>
                                        </a:rPr>
                                        <m:t>1</m:t>
                                      </m:r>
                                    </m:sub>
                                  </m:sSub>
                                  <m:r>
                                    <a:rPr lang="en-US" sz="1800" i="1">
                                      <a:latin typeface="Cambria Math" charset="0"/>
                                    </a:rPr>
                                    <m:t>, </m:t>
                                  </m:r>
                                  <m:sSub>
                                    <m:sSubPr>
                                      <m:ctrlPr>
                                        <a:rPr lang="en-US" sz="1800" i="1">
                                          <a:latin typeface="Cambria Math" panose="02040503050406030204" pitchFamily="18" charset="0"/>
                                        </a:rPr>
                                      </m:ctrlPr>
                                    </m:sSubPr>
                                    <m:e>
                                      <m:r>
                                        <a:rPr lang="en-US" sz="1800" i="1">
                                          <a:latin typeface="Cambria Math" charset="0"/>
                                        </a:rPr>
                                        <m:t>𝑤𝑜𝑟𝑑</m:t>
                                      </m:r>
                                    </m:e>
                                    <m:sub>
                                      <m:r>
                                        <a:rPr lang="en-US" sz="1800" i="1">
                                          <a:latin typeface="Cambria Math" charset="0"/>
                                        </a:rPr>
                                        <m:t>2</m:t>
                                      </m:r>
                                    </m:sub>
                                  </m:sSub>
                                  <m:r>
                                    <a:rPr lang="en-US" sz="1800" i="1">
                                      <a:latin typeface="Cambria Math" charset="0"/>
                                    </a:rPr>
                                    <m:t>)</m:t>
                                  </m:r>
                                </m:num>
                                <m:den>
                                  <m:r>
                                    <a:rPr lang="en-US" sz="1800" i="1">
                                      <a:latin typeface="Cambria Math" charset="0"/>
                                    </a:rPr>
                                    <m:t>𝑃</m:t>
                                  </m:r>
                                  <m:d>
                                    <m:dPr>
                                      <m:ctrlPr>
                                        <a:rPr lang="en-US" sz="1800" i="1">
                                          <a:latin typeface="Cambria Math" panose="02040503050406030204" pitchFamily="18" charset="0"/>
                                        </a:rPr>
                                      </m:ctrlPr>
                                    </m:dPr>
                                    <m:e>
                                      <m:sSub>
                                        <m:sSubPr>
                                          <m:ctrlPr>
                                            <a:rPr lang="en-US" sz="1800" i="1">
                                              <a:latin typeface="Cambria Math" panose="02040503050406030204" pitchFamily="18" charset="0"/>
                                            </a:rPr>
                                          </m:ctrlPr>
                                        </m:sSubPr>
                                        <m:e>
                                          <m:r>
                                            <a:rPr lang="en-US" sz="1800" i="1">
                                              <a:latin typeface="Cambria Math" charset="0"/>
                                            </a:rPr>
                                            <m:t>𝑤𝑜𝑟𝑑</m:t>
                                          </m:r>
                                        </m:e>
                                        <m:sub>
                                          <m:r>
                                            <a:rPr lang="en-US" sz="1800" i="1">
                                              <a:latin typeface="Cambria Math" charset="0"/>
                                            </a:rPr>
                                            <m:t>1</m:t>
                                          </m:r>
                                        </m:sub>
                                      </m:sSub>
                                    </m:e>
                                  </m:d>
                                  <m:r>
                                    <a:rPr lang="en-US" sz="1800" i="1">
                                      <a:latin typeface="Cambria Math" charset="0"/>
                                    </a:rPr>
                                    <m:t>𝑃</m:t>
                                  </m:r>
                                  <m:r>
                                    <a:rPr lang="en-US" sz="1800" i="1">
                                      <a:latin typeface="Cambria Math" charset="0"/>
                                    </a:rPr>
                                    <m:t>(</m:t>
                                  </m:r>
                                  <m:sSub>
                                    <m:sSubPr>
                                      <m:ctrlPr>
                                        <a:rPr lang="en-US" sz="1800" i="1">
                                          <a:latin typeface="Cambria Math" panose="02040503050406030204" pitchFamily="18" charset="0"/>
                                        </a:rPr>
                                      </m:ctrlPr>
                                    </m:sSubPr>
                                    <m:e>
                                      <m:r>
                                        <a:rPr lang="en-US" sz="1800" i="1">
                                          <a:latin typeface="Cambria Math" charset="0"/>
                                        </a:rPr>
                                        <m:t>𝑤𝑜𝑟𝑑</m:t>
                                      </m:r>
                                    </m:e>
                                    <m:sub>
                                      <m:r>
                                        <a:rPr lang="en-US" sz="1800" i="1">
                                          <a:latin typeface="Cambria Math" charset="0"/>
                                        </a:rPr>
                                        <m:t>2</m:t>
                                      </m:r>
                                    </m:sub>
                                  </m:sSub>
                                  <m:r>
                                    <a:rPr lang="en-US" sz="1800" i="1">
                                      <a:latin typeface="Cambria Math" charset="0"/>
                                    </a:rPr>
                                    <m:t>)</m:t>
                                  </m:r>
                                </m:den>
                              </m:f>
                              <m:r>
                                <a:rPr lang="en-US" sz="1800" i="1">
                                  <a:latin typeface="Cambria Math" charset="0"/>
                                </a:rPr>
                                <m:t>,</m:t>
                              </m:r>
                              <m:r>
                                <a:rPr lang="en-US" sz="1800" i="1">
                                  <a:latin typeface="Cambria Math" charset="0"/>
                                </a:rPr>
                                <m:t>0</m:t>
                              </m:r>
                            </m:e>
                          </m:d>
                        </m:e>
                      </m:func>
                    </m:oMath>
                  </m:oMathPara>
                </a14:m>
                <a:endParaRPr lang="en-US" b="1" dirty="0"/>
              </a:p>
              <a:p>
                <a:pPr lvl="1"/>
                <a:endParaRPr lang="en-US" sz="1500" dirty="0"/>
              </a:p>
              <a:p>
                <a:pPr>
                  <a:buFont typeface="Wingdings" pitchFamily="-65" charset="2"/>
                  <a:buNone/>
                </a:pPr>
                <a:endParaRPr lang="en-US" sz="1800" dirty="0"/>
              </a:p>
              <a:p>
                <a:pPr>
                  <a:buFont typeface="Wingdings" pitchFamily="-65" charset="2"/>
                  <a:buNone/>
                </a:pPr>
                <a:endParaRPr lang="en-US" sz="1350" dirty="0"/>
              </a:p>
            </p:txBody>
          </p:sp>
        </mc:Choice>
        <mc:Fallback xmlns="">
          <p:sp>
            <p:nvSpPr>
              <p:cNvPr id="1512451" name="Rectangle 3"/>
              <p:cNvSpPr>
                <a:spLocks noGrp="1" noRot="1" noChangeAspect="1" noMove="1" noResize="1" noEditPoints="1" noAdjustHandles="1" noChangeArrowheads="1" noChangeShapeType="1" noTextEdit="1"/>
              </p:cNvSpPr>
              <p:nvPr>
                <p:ph sz="quarter" idx="1"/>
              </p:nvPr>
            </p:nvSpPr>
            <p:spPr>
              <a:xfrm>
                <a:off x="685800" y="2000250"/>
                <a:ext cx="8458200" cy="3829050"/>
              </a:xfrm>
              <a:blipFill>
                <a:blip r:embed="rId3"/>
                <a:stretch>
                  <a:fillRect l="-2019" t="-1911"/>
                </a:stretch>
              </a:blipFill>
            </p:spPr>
            <p:txBody>
              <a:bodyPr/>
              <a:lstStyle/>
              <a:p>
                <a:r>
                  <a:rPr lang="ar-SA">
                    <a:noFill/>
                  </a:rPr>
                  <a:t> </a:t>
                </a:r>
              </a:p>
            </p:txBody>
          </p:sp>
        </mc:Fallback>
      </mc:AlternateContent>
    </p:spTree>
    <p:extLst>
      <p:ext uri="{BB962C8B-B14F-4D97-AF65-F5344CB8AC3E}">
        <p14:creationId xmlns:p14="http://schemas.microsoft.com/office/powerpoint/2010/main" val="28945355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750" y="1074982"/>
            <a:ext cx="7086601" cy="557213"/>
          </a:xfrm>
        </p:spPr>
        <p:txBody>
          <a:bodyPr>
            <a:normAutofit fontScale="90000"/>
          </a:bodyPr>
          <a:lstStyle/>
          <a:p>
            <a:r>
              <a:rPr lang="en-US" dirty="0"/>
              <a:t>Computing PPMI on a term-context matrix</a:t>
            </a:r>
          </a:p>
        </p:txBody>
      </p:sp>
      <p:sp>
        <p:nvSpPr>
          <p:cNvPr id="3" name="Content Placeholder 2"/>
          <p:cNvSpPr>
            <a:spLocks noGrp="1"/>
          </p:cNvSpPr>
          <p:nvPr>
            <p:ph idx="1"/>
          </p:nvPr>
        </p:nvSpPr>
        <p:spPr>
          <a:xfrm>
            <a:off x="800100" y="1923370"/>
            <a:ext cx="8401050" cy="2500313"/>
          </a:xfrm>
        </p:spPr>
        <p:txBody>
          <a:bodyPr>
            <a:normAutofit/>
          </a:bodyPr>
          <a:lstStyle/>
          <a:p>
            <a:r>
              <a:rPr lang="en-US" sz="2700" dirty="0"/>
              <a:t>Matrix </a:t>
            </a:r>
            <a:r>
              <a:rPr lang="en-US" sz="2700" dirty="0">
                <a:latin typeface="Times New Roman"/>
                <a:cs typeface="Times New Roman"/>
              </a:rPr>
              <a:t>F</a:t>
            </a:r>
            <a:r>
              <a:rPr lang="en-US" sz="2700" dirty="0"/>
              <a:t> with </a:t>
            </a:r>
            <a:r>
              <a:rPr lang="en-US" sz="2700" dirty="0">
                <a:latin typeface="Times New Roman"/>
                <a:cs typeface="Times New Roman"/>
              </a:rPr>
              <a:t>W</a:t>
            </a:r>
            <a:r>
              <a:rPr lang="en-US" sz="2700" dirty="0"/>
              <a:t> rows (words) and </a:t>
            </a:r>
            <a:r>
              <a:rPr lang="en-US" sz="2700" dirty="0">
                <a:latin typeface="Times New Roman"/>
                <a:cs typeface="Times New Roman"/>
              </a:rPr>
              <a:t>C</a:t>
            </a:r>
            <a:r>
              <a:rPr lang="en-US" sz="2700" dirty="0"/>
              <a:t> columns (contexts)</a:t>
            </a:r>
          </a:p>
          <a:p>
            <a:r>
              <a:rPr lang="en-US" sz="2700" dirty="0" err="1">
                <a:latin typeface="Times New Roman"/>
                <a:cs typeface="Times New Roman"/>
              </a:rPr>
              <a:t>f</a:t>
            </a:r>
            <a:r>
              <a:rPr lang="en-US" sz="2700" baseline="-25000" dirty="0" err="1">
                <a:latin typeface="Times New Roman"/>
                <a:cs typeface="Times New Roman"/>
              </a:rPr>
              <a:t>ij</a:t>
            </a:r>
            <a:r>
              <a:rPr lang="en-US" sz="2700" dirty="0"/>
              <a:t> is # of times </a:t>
            </a:r>
            <a:r>
              <a:rPr lang="en-US" sz="2700" dirty="0" err="1">
                <a:latin typeface="Times New Roman"/>
                <a:cs typeface="Times New Roman"/>
              </a:rPr>
              <a:t>w</a:t>
            </a:r>
            <a:r>
              <a:rPr lang="en-US" sz="2700" baseline="-25000" dirty="0" err="1">
                <a:latin typeface="Times New Roman"/>
                <a:cs typeface="Times New Roman"/>
              </a:rPr>
              <a:t>i</a:t>
            </a:r>
            <a:r>
              <a:rPr lang="en-US" sz="2700" dirty="0"/>
              <a:t> occurs in context </a:t>
            </a:r>
            <a:r>
              <a:rPr lang="en-US" sz="2700" dirty="0" err="1">
                <a:latin typeface="Times New Roman"/>
                <a:cs typeface="Times New Roman"/>
              </a:rPr>
              <a:t>c</a:t>
            </a:r>
            <a:r>
              <a:rPr lang="en-US" sz="2700" baseline="-25000" dirty="0" err="1">
                <a:latin typeface="Times New Roman"/>
                <a:cs typeface="Times New Roman"/>
              </a:rPr>
              <a:t>j</a:t>
            </a:r>
            <a:endParaRPr lang="en-US" sz="2700" baseline="-25000" dirty="0">
              <a:latin typeface="Times New Roman"/>
              <a:cs typeface="Times New Roman"/>
            </a:endParaRPr>
          </a:p>
        </p:txBody>
      </p:sp>
      <p:sp>
        <p:nvSpPr>
          <p:cNvPr id="4" name="Slide Number Placeholder 3"/>
          <p:cNvSpPr>
            <a:spLocks noGrp="1"/>
          </p:cNvSpPr>
          <p:nvPr>
            <p:ph type="sldNum" sz="quarter" idx="12"/>
          </p:nvPr>
        </p:nvSpPr>
        <p:spPr/>
        <p:txBody>
          <a:bodyPr/>
          <a:lstStyle/>
          <a:p>
            <a:fld id="{10F35DC5-7E65-8247-99AB-4E984F8A921E}" type="slidenum">
              <a:rPr lang="en-US" smtClean="0"/>
              <a:pPr/>
              <a:t>43</a:t>
            </a:fld>
            <a:endParaRPr lang="en-US"/>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rcRect/>
          <a:stretch/>
        </p:blipFill>
        <p:spPr>
          <a:xfrm>
            <a:off x="4267993" y="3170466"/>
            <a:ext cx="4898261" cy="1162049"/>
          </a:xfrm>
          <a:prstGeom prst="rect">
            <a:avLst/>
          </a:prstGeom>
        </p:spPr>
      </p:pic>
      <p:graphicFrame>
        <p:nvGraphicFramePr>
          <p:cNvPr id="6" name="Object 5"/>
          <p:cNvGraphicFramePr>
            <a:graphicFrameLocks noChangeAspect="1"/>
          </p:cNvGraphicFramePr>
          <p:nvPr>
            <p:extLst>
              <p:ext uri="{D42A27DB-BD31-4B8C-83A1-F6EECF244321}">
                <p14:modId xmlns:p14="http://schemas.microsoft.com/office/powerpoint/2010/main" val="2807674408"/>
              </p:ext>
            </p:extLst>
          </p:nvPr>
        </p:nvGraphicFramePr>
        <p:xfrm>
          <a:off x="482600" y="3451225"/>
          <a:ext cx="1111250" cy="830263"/>
        </p:xfrm>
        <a:graphic>
          <a:graphicData uri="http://schemas.openxmlformats.org/presentationml/2006/ole">
            <mc:AlternateContent xmlns:mc="http://schemas.openxmlformats.org/markup-compatibility/2006">
              <mc:Choice xmlns:v="urn:schemas-microsoft-com:vml" Requires="v">
                <p:oleObj spid="_x0000_s8279" name="Equation" r:id="rId4" imgW="901440" imgH="672840" progId="Equation.3">
                  <p:embed/>
                </p:oleObj>
              </mc:Choice>
              <mc:Fallback>
                <p:oleObj name="Equation" r:id="rId4" imgW="901440" imgH="672840" progId="Equation.3">
                  <p:embed/>
                  <p:pic>
                    <p:nvPicPr>
                      <p:cNvPr id="6" name="Object 5"/>
                      <p:cNvPicPr/>
                      <p:nvPr/>
                    </p:nvPicPr>
                    <p:blipFill>
                      <a:blip r:embed="rId5"/>
                      <a:stretch>
                        <a:fillRect/>
                      </a:stretch>
                    </p:blipFill>
                    <p:spPr>
                      <a:xfrm>
                        <a:off x="482600" y="3451225"/>
                        <a:ext cx="1111250" cy="830263"/>
                      </a:xfrm>
                      <a:prstGeom prst="rect">
                        <a:avLst/>
                      </a:prstGeom>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366738009"/>
              </p:ext>
            </p:extLst>
          </p:nvPr>
        </p:nvGraphicFramePr>
        <p:xfrm>
          <a:off x="1674813" y="3205163"/>
          <a:ext cx="1128712" cy="1095375"/>
        </p:xfrm>
        <a:graphic>
          <a:graphicData uri="http://schemas.openxmlformats.org/presentationml/2006/ole">
            <mc:AlternateContent xmlns:mc="http://schemas.openxmlformats.org/markup-compatibility/2006">
              <mc:Choice xmlns:v="urn:schemas-microsoft-com:vml" Requires="v">
                <p:oleObj spid="_x0000_s8280" name="Equation" r:id="rId6" imgW="914400" imgH="888840" progId="Equation.3">
                  <p:embed/>
                </p:oleObj>
              </mc:Choice>
              <mc:Fallback>
                <p:oleObj name="Equation" r:id="rId6" imgW="914400" imgH="888840" progId="Equation.3">
                  <p:embed/>
                  <p:pic>
                    <p:nvPicPr>
                      <p:cNvPr id="7" name="Object 6"/>
                      <p:cNvPicPr/>
                      <p:nvPr/>
                    </p:nvPicPr>
                    <p:blipFill>
                      <a:blip r:embed="rId7"/>
                      <a:stretch>
                        <a:fillRect/>
                      </a:stretch>
                    </p:blipFill>
                    <p:spPr>
                      <a:xfrm>
                        <a:off x="1674813" y="3205163"/>
                        <a:ext cx="1128712" cy="1095375"/>
                      </a:xfrm>
                      <a:prstGeom prst="rect">
                        <a:avLst/>
                      </a:prstGeom>
                    </p:spPr>
                  </p:pic>
                </p:oleObj>
              </mc:Fallback>
            </mc:AlternateContent>
          </a:graphicData>
        </a:graphic>
      </p:graphicFrame>
      <p:graphicFrame>
        <p:nvGraphicFramePr>
          <p:cNvPr id="9" name="Object 8"/>
          <p:cNvGraphicFramePr>
            <a:graphicFrameLocks noChangeAspect="1"/>
          </p:cNvGraphicFramePr>
          <p:nvPr>
            <p:extLst>
              <p:ext uri="{D42A27DB-BD31-4B8C-83A1-F6EECF244321}">
                <p14:modId xmlns:p14="http://schemas.microsoft.com/office/powerpoint/2010/main" val="757755290"/>
              </p:ext>
            </p:extLst>
          </p:nvPr>
        </p:nvGraphicFramePr>
        <p:xfrm>
          <a:off x="2941638" y="3205163"/>
          <a:ext cx="1157287" cy="1063625"/>
        </p:xfrm>
        <a:graphic>
          <a:graphicData uri="http://schemas.openxmlformats.org/presentationml/2006/ole">
            <mc:AlternateContent xmlns:mc="http://schemas.openxmlformats.org/markup-compatibility/2006">
              <mc:Choice xmlns:v="urn:schemas-microsoft-com:vml" Requires="v">
                <p:oleObj spid="_x0000_s8281" name="Equation" r:id="rId8" imgW="939600" imgH="863280" progId="Equation.3">
                  <p:embed/>
                </p:oleObj>
              </mc:Choice>
              <mc:Fallback>
                <p:oleObj name="Equation" r:id="rId8" imgW="939600" imgH="863280" progId="Equation.3">
                  <p:embed/>
                  <p:pic>
                    <p:nvPicPr>
                      <p:cNvPr id="9" name="Object 8"/>
                      <p:cNvPicPr/>
                      <p:nvPr/>
                    </p:nvPicPr>
                    <p:blipFill>
                      <a:blip r:embed="rId9"/>
                      <a:stretch>
                        <a:fillRect/>
                      </a:stretch>
                    </p:blipFill>
                    <p:spPr>
                      <a:xfrm>
                        <a:off x="2941638" y="3205163"/>
                        <a:ext cx="1157287" cy="1063625"/>
                      </a:xfrm>
                      <a:prstGeom prst="rect">
                        <a:avLst/>
                      </a:prstGeom>
                    </p:spPr>
                  </p:pic>
                </p:oleObj>
              </mc:Fallback>
            </mc:AlternateContent>
          </a:graphicData>
        </a:graphic>
      </p:graphicFrame>
      <p:graphicFrame>
        <p:nvGraphicFramePr>
          <p:cNvPr id="10" name="Object 9"/>
          <p:cNvGraphicFramePr>
            <a:graphicFrameLocks noChangeAspect="1"/>
          </p:cNvGraphicFramePr>
          <p:nvPr>
            <p:extLst/>
          </p:nvPr>
        </p:nvGraphicFramePr>
        <p:xfrm>
          <a:off x="742950" y="4705350"/>
          <a:ext cx="1927908" cy="781050"/>
        </p:xfrm>
        <a:graphic>
          <a:graphicData uri="http://schemas.openxmlformats.org/presentationml/2006/ole">
            <mc:AlternateContent xmlns:mc="http://schemas.openxmlformats.org/markup-compatibility/2006">
              <mc:Choice xmlns:v="urn:schemas-microsoft-com:vml" Requires="v">
                <p:oleObj spid="_x0000_s8282" name="Equation" r:id="rId10" imgW="1130300" imgH="457200" progId="Equation.3">
                  <p:embed/>
                </p:oleObj>
              </mc:Choice>
              <mc:Fallback>
                <p:oleObj name="Equation" r:id="rId10" imgW="1130300" imgH="457200" progId="Equation.3">
                  <p:embed/>
                  <p:pic>
                    <p:nvPicPr>
                      <p:cNvPr id="10" name="Object 9"/>
                      <p:cNvPicPr/>
                      <p:nvPr/>
                    </p:nvPicPr>
                    <p:blipFill>
                      <a:blip r:embed="rId11"/>
                      <a:stretch>
                        <a:fillRect/>
                      </a:stretch>
                    </p:blipFill>
                    <p:spPr>
                      <a:xfrm>
                        <a:off x="742950" y="4705350"/>
                        <a:ext cx="1927908" cy="781050"/>
                      </a:xfrm>
                      <a:prstGeom prst="rect">
                        <a:avLst/>
                      </a:prstGeom>
                    </p:spPr>
                  </p:pic>
                </p:oleObj>
              </mc:Fallback>
            </mc:AlternateContent>
          </a:graphicData>
        </a:graphic>
      </p:graphicFrame>
      <p:graphicFrame>
        <p:nvGraphicFramePr>
          <p:cNvPr id="11" name="Object 10"/>
          <p:cNvGraphicFramePr>
            <a:graphicFrameLocks noChangeAspect="1"/>
          </p:cNvGraphicFramePr>
          <p:nvPr>
            <p:extLst>
              <p:ext uri="{D42A27DB-BD31-4B8C-83A1-F6EECF244321}">
                <p14:modId xmlns:p14="http://schemas.microsoft.com/office/powerpoint/2010/main" val="1139843617"/>
              </p:ext>
            </p:extLst>
          </p:nvPr>
        </p:nvGraphicFramePr>
        <p:xfrm>
          <a:off x="3254375" y="4703763"/>
          <a:ext cx="3141663" cy="782637"/>
        </p:xfrm>
        <a:graphic>
          <a:graphicData uri="http://schemas.openxmlformats.org/presentationml/2006/ole">
            <mc:AlternateContent xmlns:mc="http://schemas.openxmlformats.org/markup-compatibility/2006">
              <mc:Choice xmlns:v="urn:schemas-microsoft-com:vml" Requires="v">
                <p:oleObj spid="_x0000_s8283" name="Equation" r:id="rId12" imgW="1841400" imgH="457200" progId="Equation.3">
                  <p:embed/>
                </p:oleObj>
              </mc:Choice>
              <mc:Fallback>
                <p:oleObj name="Equation" r:id="rId12" imgW="1841400" imgH="457200" progId="Equation.3">
                  <p:embed/>
                  <p:pic>
                    <p:nvPicPr>
                      <p:cNvPr id="11" name="Object 10"/>
                      <p:cNvPicPr/>
                      <p:nvPr/>
                    </p:nvPicPr>
                    <p:blipFill>
                      <a:blip r:embed="rId13"/>
                      <a:stretch>
                        <a:fillRect/>
                      </a:stretch>
                    </p:blipFill>
                    <p:spPr>
                      <a:xfrm>
                        <a:off x="3254375" y="4703763"/>
                        <a:ext cx="3141663" cy="782637"/>
                      </a:xfrm>
                      <a:prstGeom prst="rect">
                        <a:avLst/>
                      </a:prstGeom>
                    </p:spPr>
                  </p:pic>
                </p:oleObj>
              </mc:Fallback>
            </mc:AlternateContent>
          </a:graphicData>
        </a:graphic>
      </p:graphicFrame>
    </p:spTree>
    <p:extLst>
      <p:ext uri="{BB962C8B-B14F-4D97-AF65-F5344CB8AC3E}">
        <p14:creationId xmlns:p14="http://schemas.microsoft.com/office/powerpoint/2010/main" val="104319855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3028950"/>
            <a:ext cx="2343150" cy="971550"/>
          </a:xfrm>
        </p:spPr>
        <p:txBody>
          <a:bodyPr>
            <a:normAutofit fontScale="55000" lnSpcReduction="20000"/>
          </a:bodyPr>
          <a:lstStyle/>
          <a:p>
            <a:pPr marL="0" indent="0"/>
            <a:r>
              <a:rPr lang="en-US" dirty="0"/>
              <a:t>p(w=</a:t>
            </a:r>
            <a:r>
              <a:rPr lang="en-US" dirty="0" err="1"/>
              <a:t>information,c</a:t>
            </a:r>
            <a:r>
              <a:rPr lang="en-US" dirty="0"/>
              <a:t>=data) = </a:t>
            </a:r>
          </a:p>
          <a:p>
            <a:pPr marL="0" indent="0"/>
            <a:r>
              <a:rPr lang="en-US" dirty="0"/>
              <a:t>p(w=information) =</a:t>
            </a:r>
          </a:p>
          <a:p>
            <a:pPr marL="0" indent="0"/>
            <a:r>
              <a:rPr lang="en-US" dirty="0"/>
              <a:t>p(c=data) =</a:t>
            </a:r>
          </a:p>
          <a:p>
            <a:endParaRPr lang="en-US" dirty="0"/>
          </a:p>
        </p:txBody>
      </p:sp>
      <p:sp>
        <p:nvSpPr>
          <p:cNvPr id="4" name="Slide Number Placeholder 3"/>
          <p:cNvSpPr>
            <a:spLocks noGrp="1"/>
          </p:cNvSpPr>
          <p:nvPr>
            <p:ph type="sldNum" sz="quarter" idx="12"/>
          </p:nvPr>
        </p:nvSpPr>
        <p:spPr/>
        <p:txBody>
          <a:bodyPr/>
          <a:lstStyle/>
          <a:p>
            <a:fld id="{10F35DC5-7E65-8247-99AB-4E984F8A921E}" type="slidenum">
              <a:rPr lang="en-US" smtClean="0"/>
              <a:pPr/>
              <a:t>44</a:t>
            </a:fld>
            <a:endParaRPr lang="en-US" dirty="0"/>
          </a:p>
        </p:txBody>
      </p:sp>
      <p:sp>
        <p:nvSpPr>
          <p:cNvPr id="8" name="TextBox 7"/>
          <p:cNvSpPr txBox="1"/>
          <p:nvPr/>
        </p:nvSpPr>
        <p:spPr>
          <a:xfrm>
            <a:off x="4394010" y="2947387"/>
            <a:ext cx="960519" cy="369332"/>
          </a:xfrm>
          <a:prstGeom prst="rect">
            <a:avLst/>
          </a:prstGeom>
          <a:noFill/>
        </p:spPr>
        <p:txBody>
          <a:bodyPr wrap="none" rtlCol="0">
            <a:spAutoFit/>
          </a:bodyPr>
          <a:lstStyle/>
          <a:p>
            <a:r>
              <a:rPr lang="en-US" dirty="0"/>
              <a:t>= .3399</a:t>
            </a:r>
          </a:p>
        </p:txBody>
      </p:sp>
      <p:sp>
        <p:nvSpPr>
          <p:cNvPr id="9" name="TextBox 8"/>
          <p:cNvSpPr txBox="1"/>
          <p:nvPr/>
        </p:nvSpPr>
        <p:spPr>
          <a:xfrm>
            <a:off x="2775172" y="2971451"/>
            <a:ext cx="1496948" cy="369332"/>
          </a:xfrm>
          <a:prstGeom prst="rect">
            <a:avLst/>
          </a:prstGeom>
          <a:noFill/>
        </p:spPr>
        <p:txBody>
          <a:bodyPr wrap="none" rtlCol="0">
            <a:spAutoFit/>
          </a:bodyPr>
          <a:lstStyle/>
          <a:p>
            <a:r>
              <a:rPr lang="en-US" dirty="0" smtClean="0"/>
              <a:t>3982/111716</a:t>
            </a:r>
            <a:endParaRPr lang="en-US" dirty="0"/>
          </a:p>
        </p:txBody>
      </p:sp>
      <p:sp>
        <p:nvSpPr>
          <p:cNvPr id="10" name="TextBox 9"/>
          <p:cNvSpPr txBox="1"/>
          <p:nvPr/>
        </p:nvSpPr>
        <p:spPr>
          <a:xfrm>
            <a:off x="2318994" y="3266301"/>
            <a:ext cx="1385829" cy="369332"/>
          </a:xfrm>
          <a:prstGeom prst="rect">
            <a:avLst/>
          </a:prstGeom>
          <a:noFill/>
        </p:spPr>
        <p:txBody>
          <a:bodyPr wrap="none" rtlCol="0">
            <a:spAutoFit/>
          </a:bodyPr>
          <a:lstStyle/>
          <a:p>
            <a:r>
              <a:rPr lang="en-US" dirty="0"/>
              <a:t>7703/11716</a:t>
            </a:r>
          </a:p>
        </p:txBody>
      </p:sp>
      <p:sp>
        <p:nvSpPr>
          <p:cNvPr id="11" name="TextBox 10"/>
          <p:cNvSpPr txBox="1"/>
          <p:nvPr/>
        </p:nvSpPr>
        <p:spPr>
          <a:xfrm>
            <a:off x="3650582" y="3284453"/>
            <a:ext cx="960519" cy="369332"/>
          </a:xfrm>
          <a:prstGeom prst="rect">
            <a:avLst/>
          </a:prstGeom>
          <a:noFill/>
        </p:spPr>
        <p:txBody>
          <a:bodyPr wrap="none" rtlCol="0">
            <a:spAutoFit/>
          </a:bodyPr>
          <a:lstStyle/>
          <a:p>
            <a:r>
              <a:rPr lang="en-US" dirty="0"/>
              <a:t>= .6575</a:t>
            </a:r>
          </a:p>
        </p:txBody>
      </p:sp>
      <p:sp>
        <p:nvSpPr>
          <p:cNvPr id="12" name="TextBox 11"/>
          <p:cNvSpPr txBox="1"/>
          <p:nvPr/>
        </p:nvSpPr>
        <p:spPr>
          <a:xfrm>
            <a:off x="1517192" y="3589373"/>
            <a:ext cx="1385829" cy="369332"/>
          </a:xfrm>
          <a:prstGeom prst="rect">
            <a:avLst/>
          </a:prstGeom>
          <a:noFill/>
        </p:spPr>
        <p:txBody>
          <a:bodyPr wrap="none" rtlCol="0">
            <a:spAutoFit/>
          </a:bodyPr>
          <a:lstStyle/>
          <a:p>
            <a:r>
              <a:rPr lang="en-US" dirty="0"/>
              <a:t>5673/11716</a:t>
            </a:r>
          </a:p>
        </p:txBody>
      </p:sp>
      <p:sp>
        <p:nvSpPr>
          <p:cNvPr id="13" name="TextBox 12"/>
          <p:cNvSpPr txBox="1"/>
          <p:nvPr/>
        </p:nvSpPr>
        <p:spPr>
          <a:xfrm>
            <a:off x="3031537" y="3577967"/>
            <a:ext cx="1163852" cy="369332"/>
          </a:xfrm>
          <a:prstGeom prst="rect">
            <a:avLst/>
          </a:prstGeom>
          <a:noFill/>
        </p:spPr>
        <p:txBody>
          <a:bodyPr wrap="square" rtlCol="0">
            <a:spAutoFit/>
          </a:bodyPr>
          <a:lstStyle/>
          <a:p>
            <a:r>
              <a:rPr lang="en-US" dirty="0"/>
              <a:t>= .4842</a:t>
            </a:r>
          </a:p>
        </p:txBody>
      </p:sp>
      <p:graphicFrame>
        <p:nvGraphicFramePr>
          <p:cNvPr id="14" name="Object 13"/>
          <p:cNvGraphicFramePr>
            <a:graphicFrameLocks noChangeAspect="1"/>
          </p:cNvGraphicFramePr>
          <p:nvPr>
            <p:extLst>
              <p:ext uri="{D42A27DB-BD31-4B8C-83A1-F6EECF244321}">
                <p14:modId xmlns:p14="http://schemas.microsoft.com/office/powerpoint/2010/main" val="1745309108"/>
              </p:ext>
            </p:extLst>
          </p:nvPr>
        </p:nvGraphicFramePr>
        <p:xfrm>
          <a:off x="698500" y="1365250"/>
          <a:ext cx="1574800" cy="1174750"/>
        </p:xfrm>
        <a:graphic>
          <a:graphicData uri="http://schemas.openxmlformats.org/presentationml/2006/ole">
            <mc:AlternateContent xmlns:mc="http://schemas.openxmlformats.org/markup-compatibility/2006">
              <mc:Choice xmlns:v="urn:schemas-microsoft-com:vml" Requires="v">
                <p:oleObj spid="_x0000_s9269" name="Equation" r:id="rId4" imgW="901440" imgH="672840" progId="Equation.3">
                  <p:embed/>
                </p:oleObj>
              </mc:Choice>
              <mc:Fallback>
                <p:oleObj name="Equation" r:id="rId4" imgW="901440" imgH="672840" progId="Equation.3">
                  <p:embed/>
                  <p:pic>
                    <p:nvPicPr>
                      <p:cNvPr id="14" name="Object 13"/>
                      <p:cNvPicPr/>
                      <p:nvPr/>
                    </p:nvPicPr>
                    <p:blipFill>
                      <a:blip r:embed="rId5"/>
                      <a:stretch>
                        <a:fillRect/>
                      </a:stretch>
                    </p:blipFill>
                    <p:spPr>
                      <a:xfrm>
                        <a:off x="698500" y="1365250"/>
                        <a:ext cx="1574800" cy="1174750"/>
                      </a:xfrm>
                      <a:prstGeom prst="rect">
                        <a:avLst/>
                      </a:prstGeom>
                    </p:spPr>
                  </p:pic>
                </p:oleObj>
              </mc:Fallback>
            </mc:AlternateContent>
          </a:graphicData>
        </a:graphic>
      </p:graphicFrame>
      <p:graphicFrame>
        <p:nvGraphicFramePr>
          <p:cNvPr id="15" name="Object 14"/>
          <p:cNvGraphicFramePr>
            <a:graphicFrameLocks noChangeAspect="1"/>
          </p:cNvGraphicFramePr>
          <p:nvPr>
            <p:extLst>
              <p:ext uri="{D42A27DB-BD31-4B8C-83A1-F6EECF244321}">
                <p14:modId xmlns:p14="http://schemas.microsoft.com/office/powerpoint/2010/main" val="108325959"/>
              </p:ext>
            </p:extLst>
          </p:nvPr>
        </p:nvGraphicFramePr>
        <p:xfrm>
          <a:off x="5018088" y="2865438"/>
          <a:ext cx="1276350" cy="900112"/>
        </p:xfrm>
        <a:graphic>
          <a:graphicData uri="http://schemas.openxmlformats.org/presentationml/2006/ole">
            <mc:AlternateContent xmlns:mc="http://schemas.openxmlformats.org/markup-compatibility/2006">
              <mc:Choice xmlns:v="urn:schemas-microsoft-com:vml" Requires="v">
                <p:oleObj spid="_x0000_s9270" name="Equation" r:id="rId6" imgW="901440" imgH="634680" progId="Equation.3">
                  <p:embed/>
                </p:oleObj>
              </mc:Choice>
              <mc:Fallback>
                <p:oleObj name="Equation" r:id="rId6" imgW="901440" imgH="634680" progId="Equation.3">
                  <p:embed/>
                  <p:pic>
                    <p:nvPicPr>
                      <p:cNvPr id="15" name="Object 14"/>
                      <p:cNvPicPr/>
                      <p:nvPr/>
                    </p:nvPicPr>
                    <p:blipFill>
                      <a:blip r:embed="rId7"/>
                      <a:stretch>
                        <a:fillRect/>
                      </a:stretch>
                    </p:blipFill>
                    <p:spPr>
                      <a:xfrm>
                        <a:off x="5018088" y="2865438"/>
                        <a:ext cx="1276350" cy="900112"/>
                      </a:xfrm>
                      <a:prstGeom prst="rect">
                        <a:avLst/>
                      </a:prstGeom>
                    </p:spPr>
                  </p:pic>
                </p:oleObj>
              </mc:Fallback>
            </mc:AlternateContent>
          </a:graphicData>
        </a:graphic>
      </p:graphicFrame>
      <p:graphicFrame>
        <p:nvGraphicFramePr>
          <p:cNvPr id="16" name="Object 15"/>
          <p:cNvGraphicFramePr>
            <a:graphicFrameLocks noChangeAspect="1"/>
          </p:cNvGraphicFramePr>
          <p:nvPr>
            <p:extLst>
              <p:ext uri="{D42A27DB-BD31-4B8C-83A1-F6EECF244321}">
                <p14:modId xmlns:p14="http://schemas.microsoft.com/office/powerpoint/2010/main" val="1532658777"/>
              </p:ext>
            </p:extLst>
          </p:nvPr>
        </p:nvGraphicFramePr>
        <p:xfrm>
          <a:off x="6681788" y="2908300"/>
          <a:ext cx="1271587" cy="871538"/>
        </p:xfrm>
        <a:graphic>
          <a:graphicData uri="http://schemas.openxmlformats.org/presentationml/2006/ole">
            <mc:AlternateContent xmlns:mc="http://schemas.openxmlformats.org/markup-compatibility/2006">
              <mc:Choice xmlns:v="urn:schemas-microsoft-com:vml" Requires="v">
                <p:oleObj spid="_x0000_s9271" name="Equation" r:id="rId8" imgW="888840" imgH="609480" progId="Equation.3">
                  <p:embed/>
                </p:oleObj>
              </mc:Choice>
              <mc:Fallback>
                <p:oleObj name="Equation" r:id="rId8" imgW="888840" imgH="609480" progId="Equation.3">
                  <p:embed/>
                  <p:pic>
                    <p:nvPicPr>
                      <p:cNvPr id="16" name="Object 15"/>
                      <p:cNvPicPr/>
                      <p:nvPr/>
                    </p:nvPicPr>
                    <p:blipFill>
                      <a:blip r:embed="rId9"/>
                      <a:stretch>
                        <a:fillRect/>
                      </a:stretch>
                    </p:blipFill>
                    <p:spPr>
                      <a:xfrm>
                        <a:off x="6681788" y="2908300"/>
                        <a:ext cx="1271587" cy="871538"/>
                      </a:xfrm>
                      <a:prstGeom prst="rect">
                        <a:avLst/>
                      </a:prstGeom>
                    </p:spPr>
                  </p:pic>
                </p:oleObj>
              </mc:Fallback>
            </mc:AlternateContent>
          </a:graphicData>
        </a:graphic>
      </p:graphicFrame>
      <p:pic>
        <p:nvPicPr>
          <p:cNvPr id="7" name="Picture 6">
            <a:extLst>
              <a:ext uri="{FF2B5EF4-FFF2-40B4-BE49-F238E27FC236}">
                <a16:creationId xmlns:a16="http://schemas.microsoft.com/office/drawing/2014/main" id="{46E56493-5061-CC40-8AAD-4E4A6D7DB93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218863" y="1077936"/>
            <a:ext cx="5681180" cy="1347788"/>
          </a:xfrm>
          <a:prstGeom prst="rect">
            <a:avLst/>
          </a:prstGeom>
        </p:spPr>
      </p:pic>
      <p:pic>
        <p:nvPicPr>
          <p:cNvPr id="18" name="Picture 17">
            <a:extLst>
              <a:ext uri="{FF2B5EF4-FFF2-40B4-BE49-F238E27FC236}">
                <a16:creationId xmlns:a16="http://schemas.microsoft.com/office/drawing/2014/main" id="{05D2D9A6-F9EF-DD4A-9086-E79EE061FDD0}"/>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657350" y="4152900"/>
            <a:ext cx="6362700" cy="1676400"/>
          </a:xfrm>
          <a:prstGeom prst="rect">
            <a:avLst/>
          </a:prstGeom>
        </p:spPr>
      </p:pic>
    </p:spTree>
    <p:extLst>
      <p:ext uri="{BB962C8B-B14F-4D97-AF65-F5344CB8AC3E}">
        <p14:creationId xmlns:p14="http://schemas.microsoft.com/office/powerpoint/2010/main" val="4110054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p:bldP spid="12" grpId="0"/>
      <p:bldP spid="13"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10F35DC5-7E65-8247-99AB-4E984F8A921E}" type="slidenum">
              <a:rPr lang="en-US" smtClean="0"/>
              <a:pPr/>
              <a:t>45</a:t>
            </a:fld>
            <a:endParaRPr lang="en-US"/>
          </a:p>
        </p:txBody>
      </p:sp>
      <p:graphicFrame>
        <p:nvGraphicFramePr>
          <p:cNvPr id="8" name="Object 7"/>
          <p:cNvGraphicFramePr>
            <a:graphicFrameLocks noChangeAspect="1"/>
          </p:cNvGraphicFramePr>
          <p:nvPr>
            <p:extLst>
              <p:ext uri="{D42A27DB-BD31-4B8C-83A1-F6EECF244321}">
                <p14:modId xmlns:p14="http://schemas.microsoft.com/office/powerpoint/2010/main" val="1983416921"/>
              </p:ext>
            </p:extLst>
          </p:nvPr>
        </p:nvGraphicFramePr>
        <p:xfrm>
          <a:off x="284163" y="1439863"/>
          <a:ext cx="2239962" cy="881062"/>
        </p:xfrm>
        <a:graphic>
          <a:graphicData uri="http://schemas.openxmlformats.org/presentationml/2006/ole">
            <mc:AlternateContent xmlns:mc="http://schemas.openxmlformats.org/markup-compatibility/2006">
              <mc:Choice xmlns:v="urn:schemas-microsoft-com:vml" Requires="v">
                <p:oleObj spid="_x0000_s10259" name="Equation" r:id="rId3" imgW="1193760" imgH="469800" progId="Equation.3">
                  <p:embed/>
                </p:oleObj>
              </mc:Choice>
              <mc:Fallback>
                <p:oleObj name="Equation" r:id="rId3" imgW="1193760" imgH="469800" progId="Equation.3">
                  <p:embed/>
                  <p:pic>
                    <p:nvPicPr>
                      <p:cNvPr id="8" name="Object 7"/>
                      <p:cNvPicPr/>
                      <p:nvPr/>
                    </p:nvPicPr>
                    <p:blipFill>
                      <a:blip r:embed="rId4"/>
                      <a:stretch>
                        <a:fillRect/>
                      </a:stretch>
                    </p:blipFill>
                    <p:spPr>
                      <a:xfrm>
                        <a:off x="284163" y="1439863"/>
                        <a:ext cx="2239962" cy="881062"/>
                      </a:xfrm>
                      <a:prstGeom prst="rect">
                        <a:avLst/>
                      </a:prstGeom>
                    </p:spPr>
                  </p:pic>
                </p:oleObj>
              </mc:Fallback>
            </mc:AlternateContent>
          </a:graphicData>
        </a:graphic>
      </p:graphicFrame>
      <p:sp>
        <p:nvSpPr>
          <p:cNvPr id="9" name="Content Placeholder 8"/>
          <p:cNvSpPr>
            <a:spLocks noGrp="1"/>
          </p:cNvSpPr>
          <p:nvPr>
            <p:ph idx="1"/>
          </p:nvPr>
        </p:nvSpPr>
        <p:spPr>
          <a:xfrm>
            <a:off x="342901" y="3305175"/>
            <a:ext cx="3571874" cy="457200"/>
          </a:xfrm>
        </p:spPr>
        <p:txBody>
          <a:bodyPr>
            <a:noAutofit/>
          </a:bodyPr>
          <a:lstStyle/>
          <a:p>
            <a:r>
              <a:rPr lang="en-US" sz="2250" dirty="0" err="1"/>
              <a:t>pmi</a:t>
            </a:r>
            <a:r>
              <a:rPr lang="en-US" sz="2250" dirty="0"/>
              <a:t>(</a:t>
            </a:r>
            <a:r>
              <a:rPr lang="en-US" sz="2250" dirty="0" err="1"/>
              <a:t>information,data</a:t>
            </a:r>
            <a:r>
              <a:rPr lang="en-US" sz="2250" dirty="0"/>
              <a:t>) = log</a:t>
            </a:r>
            <a:r>
              <a:rPr lang="en-US" sz="2250" baseline="-25000" dirty="0"/>
              <a:t>2</a:t>
            </a:r>
            <a:r>
              <a:rPr lang="en-US" sz="2250" dirty="0"/>
              <a:t> (</a:t>
            </a:r>
          </a:p>
        </p:txBody>
      </p:sp>
      <p:sp>
        <p:nvSpPr>
          <p:cNvPr id="12" name="Content Placeholder 8"/>
          <p:cNvSpPr txBox="1">
            <a:spLocks/>
          </p:cNvSpPr>
          <p:nvPr/>
        </p:nvSpPr>
        <p:spPr bwMode="auto">
          <a:xfrm>
            <a:off x="3714750" y="3257550"/>
            <a:ext cx="1257300" cy="342900"/>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lvl1pPr marL="342900" indent="-342900" algn="l" rtl="0" eaLnBrk="1" fontAlgn="base" hangingPunct="1">
              <a:spcBef>
                <a:spcPct val="20000"/>
              </a:spcBef>
              <a:spcAft>
                <a:spcPct val="0"/>
              </a:spcAft>
              <a:buClr>
                <a:srgbClr val="CC0000"/>
              </a:buClr>
              <a:buFont typeface="Times" charset="0"/>
              <a:buChar char="•"/>
              <a:defRPr sz="2400">
                <a:solidFill>
                  <a:schemeClr val="tx1"/>
                </a:solidFill>
                <a:latin typeface="+mn-lt"/>
                <a:ea typeface="ＭＳ Ｐゴシック" pitchFamily="-65" charset="-128"/>
                <a:cs typeface="ＭＳ Ｐゴシック" pitchFamily="-65" charset="-128"/>
              </a:defRPr>
            </a:lvl1pPr>
            <a:lvl2pPr marL="685800" indent="-228600" algn="l" rtl="0" eaLnBrk="1" fontAlgn="base" hangingPunct="1">
              <a:spcBef>
                <a:spcPct val="20000"/>
              </a:spcBef>
              <a:spcAft>
                <a:spcPct val="0"/>
              </a:spcAft>
              <a:buClr>
                <a:schemeClr val="tx1"/>
              </a:buClr>
              <a:buFont typeface="Times" charset="0"/>
              <a:buChar char="•"/>
              <a:defRPr sz="2000">
                <a:solidFill>
                  <a:schemeClr val="tx1"/>
                </a:solidFill>
                <a:latin typeface="+mn-lt"/>
                <a:ea typeface="ＭＳ Ｐゴシック" pitchFamily="-65" charset="-128"/>
              </a:defRPr>
            </a:lvl2pPr>
            <a:lvl3pPr marL="1028700" indent="-228600" algn="l" rtl="0" eaLnBrk="1" fontAlgn="base" hangingPunct="1">
              <a:spcBef>
                <a:spcPct val="20000"/>
              </a:spcBef>
              <a:spcAft>
                <a:spcPct val="0"/>
              </a:spcAft>
              <a:buClr>
                <a:srgbClr val="CC0000"/>
              </a:buClr>
              <a:buFont typeface="Times" charset="0"/>
              <a:buChar char="•"/>
              <a:defRPr sz="2000">
                <a:solidFill>
                  <a:schemeClr val="tx1"/>
                </a:solidFill>
                <a:latin typeface="+mn-lt"/>
                <a:ea typeface="ＭＳ Ｐゴシック" pitchFamily="-65" charset="-128"/>
              </a:defRPr>
            </a:lvl3pPr>
            <a:lvl4pPr marL="1371600" indent="-228600" algn="l" rtl="0" eaLnBrk="1" fontAlgn="base" hangingPunct="1">
              <a:spcBef>
                <a:spcPct val="20000"/>
              </a:spcBef>
              <a:spcAft>
                <a:spcPct val="0"/>
              </a:spcAft>
              <a:buClr>
                <a:schemeClr val="tx1"/>
              </a:buClr>
              <a:buFont typeface="Times" charset="0"/>
              <a:buChar char="•"/>
              <a:defRPr>
                <a:solidFill>
                  <a:schemeClr val="tx1"/>
                </a:solidFill>
                <a:latin typeface="+mn-lt"/>
                <a:ea typeface="ＭＳ Ｐゴシック" pitchFamily="-65" charset="-128"/>
              </a:defRPr>
            </a:lvl4pPr>
            <a:lvl5pPr marL="1714500" indent="-228600" algn="l" rtl="0" eaLnBrk="1" fontAlgn="base" hangingPunct="1">
              <a:spcBef>
                <a:spcPct val="20000"/>
              </a:spcBef>
              <a:spcAft>
                <a:spcPct val="0"/>
              </a:spcAft>
              <a:buClr>
                <a:srgbClr val="CC0000"/>
              </a:buClr>
              <a:buFont typeface="Times" charset="0"/>
              <a:buChar char="•"/>
              <a:defRPr>
                <a:solidFill>
                  <a:schemeClr val="tx1"/>
                </a:solidFill>
                <a:latin typeface="+mn-lt"/>
                <a:ea typeface="ＭＳ Ｐゴシック" pitchFamily="-65" charset="-128"/>
              </a:defRPr>
            </a:lvl5pPr>
            <a:lvl6pPr marL="21717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6pPr>
            <a:lvl7pPr marL="26289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7pPr>
            <a:lvl8pPr marL="30861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8pPr>
            <a:lvl9pPr marL="35433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9pPr>
          </a:lstStyle>
          <a:p>
            <a:pPr marL="0" indent="0">
              <a:buNone/>
            </a:pPr>
            <a:r>
              <a:rPr lang="en-US" sz="2250" dirty="0"/>
              <a:t>.3399 /</a:t>
            </a:r>
          </a:p>
        </p:txBody>
      </p:sp>
      <p:sp>
        <p:nvSpPr>
          <p:cNvPr id="13" name="Content Placeholder 8"/>
          <p:cNvSpPr txBox="1">
            <a:spLocks/>
          </p:cNvSpPr>
          <p:nvPr/>
        </p:nvSpPr>
        <p:spPr bwMode="auto">
          <a:xfrm>
            <a:off x="4679366" y="3257550"/>
            <a:ext cx="2121484" cy="457200"/>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lvl1pPr marL="342900" indent="-342900" algn="l" rtl="0" eaLnBrk="1" fontAlgn="base" hangingPunct="1">
              <a:spcBef>
                <a:spcPct val="20000"/>
              </a:spcBef>
              <a:spcAft>
                <a:spcPct val="0"/>
              </a:spcAft>
              <a:buClr>
                <a:srgbClr val="CC0000"/>
              </a:buClr>
              <a:buFont typeface="Times" charset="0"/>
              <a:buChar char="•"/>
              <a:defRPr sz="2400">
                <a:solidFill>
                  <a:schemeClr val="tx1"/>
                </a:solidFill>
                <a:latin typeface="+mn-lt"/>
                <a:ea typeface="ＭＳ Ｐゴシック" pitchFamily="-65" charset="-128"/>
                <a:cs typeface="ＭＳ Ｐゴシック" pitchFamily="-65" charset="-128"/>
              </a:defRPr>
            </a:lvl1pPr>
            <a:lvl2pPr marL="685800" indent="-228600" algn="l" rtl="0" eaLnBrk="1" fontAlgn="base" hangingPunct="1">
              <a:spcBef>
                <a:spcPct val="20000"/>
              </a:spcBef>
              <a:spcAft>
                <a:spcPct val="0"/>
              </a:spcAft>
              <a:buClr>
                <a:schemeClr val="tx1"/>
              </a:buClr>
              <a:buFont typeface="Times" charset="0"/>
              <a:buChar char="•"/>
              <a:defRPr sz="2000">
                <a:solidFill>
                  <a:schemeClr val="tx1"/>
                </a:solidFill>
                <a:latin typeface="+mn-lt"/>
                <a:ea typeface="ＭＳ Ｐゴシック" pitchFamily="-65" charset="-128"/>
              </a:defRPr>
            </a:lvl2pPr>
            <a:lvl3pPr marL="1028700" indent="-228600" algn="l" rtl="0" eaLnBrk="1" fontAlgn="base" hangingPunct="1">
              <a:spcBef>
                <a:spcPct val="20000"/>
              </a:spcBef>
              <a:spcAft>
                <a:spcPct val="0"/>
              </a:spcAft>
              <a:buClr>
                <a:srgbClr val="CC0000"/>
              </a:buClr>
              <a:buFont typeface="Times" charset="0"/>
              <a:buChar char="•"/>
              <a:defRPr sz="2000">
                <a:solidFill>
                  <a:schemeClr val="tx1"/>
                </a:solidFill>
                <a:latin typeface="+mn-lt"/>
                <a:ea typeface="ＭＳ Ｐゴシック" pitchFamily="-65" charset="-128"/>
              </a:defRPr>
            </a:lvl3pPr>
            <a:lvl4pPr marL="1371600" indent="-228600" algn="l" rtl="0" eaLnBrk="1" fontAlgn="base" hangingPunct="1">
              <a:spcBef>
                <a:spcPct val="20000"/>
              </a:spcBef>
              <a:spcAft>
                <a:spcPct val="0"/>
              </a:spcAft>
              <a:buClr>
                <a:schemeClr val="tx1"/>
              </a:buClr>
              <a:buFont typeface="Times" charset="0"/>
              <a:buChar char="•"/>
              <a:defRPr>
                <a:solidFill>
                  <a:schemeClr val="tx1"/>
                </a:solidFill>
                <a:latin typeface="+mn-lt"/>
                <a:ea typeface="ＭＳ Ｐゴシック" pitchFamily="-65" charset="-128"/>
              </a:defRPr>
            </a:lvl4pPr>
            <a:lvl5pPr marL="1714500" indent="-228600" algn="l" rtl="0" eaLnBrk="1" fontAlgn="base" hangingPunct="1">
              <a:spcBef>
                <a:spcPct val="20000"/>
              </a:spcBef>
              <a:spcAft>
                <a:spcPct val="0"/>
              </a:spcAft>
              <a:buClr>
                <a:srgbClr val="CC0000"/>
              </a:buClr>
              <a:buFont typeface="Times" charset="0"/>
              <a:buChar char="•"/>
              <a:defRPr>
                <a:solidFill>
                  <a:schemeClr val="tx1"/>
                </a:solidFill>
                <a:latin typeface="+mn-lt"/>
                <a:ea typeface="ＭＳ Ｐゴシック" pitchFamily="-65" charset="-128"/>
              </a:defRPr>
            </a:lvl5pPr>
            <a:lvl6pPr marL="21717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6pPr>
            <a:lvl7pPr marL="26289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7pPr>
            <a:lvl8pPr marL="30861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8pPr>
            <a:lvl9pPr marL="35433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9pPr>
          </a:lstStyle>
          <a:p>
            <a:pPr marL="0" indent="0">
              <a:buNone/>
            </a:pPr>
            <a:r>
              <a:rPr lang="en-US" sz="2250" dirty="0"/>
              <a:t>(.6575*.4842) )</a:t>
            </a:r>
          </a:p>
        </p:txBody>
      </p:sp>
      <p:sp>
        <p:nvSpPr>
          <p:cNvPr id="14" name="Content Placeholder 8"/>
          <p:cNvSpPr txBox="1">
            <a:spLocks/>
          </p:cNvSpPr>
          <p:nvPr/>
        </p:nvSpPr>
        <p:spPr bwMode="auto">
          <a:xfrm>
            <a:off x="6442492" y="3257550"/>
            <a:ext cx="1729958" cy="457200"/>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lvl1pPr marL="342900" indent="-342900" algn="l" rtl="0" eaLnBrk="1" fontAlgn="base" hangingPunct="1">
              <a:spcBef>
                <a:spcPct val="20000"/>
              </a:spcBef>
              <a:spcAft>
                <a:spcPct val="0"/>
              </a:spcAft>
              <a:buClr>
                <a:srgbClr val="CC0000"/>
              </a:buClr>
              <a:buFont typeface="Times" charset="0"/>
              <a:buChar char="•"/>
              <a:defRPr sz="2400">
                <a:solidFill>
                  <a:schemeClr val="tx1"/>
                </a:solidFill>
                <a:latin typeface="+mn-lt"/>
                <a:ea typeface="ＭＳ Ｐゴシック" pitchFamily="-65" charset="-128"/>
                <a:cs typeface="ＭＳ Ｐゴシック" pitchFamily="-65" charset="-128"/>
              </a:defRPr>
            </a:lvl1pPr>
            <a:lvl2pPr marL="685800" indent="-228600" algn="l" rtl="0" eaLnBrk="1" fontAlgn="base" hangingPunct="1">
              <a:spcBef>
                <a:spcPct val="20000"/>
              </a:spcBef>
              <a:spcAft>
                <a:spcPct val="0"/>
              </a:spcAft>
              <a:buClr>
                <a:schemeClr val="tx1"/>
              </a:buClr>
              <a:buFont typeface="Times" charset="0"/>
              <a:buChar char="•"/>
              <a:defRPr sz="2000">
                <a:solidFill>
                  <a:schemeClr val="tx1"/>
                </a:solidFill>
                <a:latin typeface="+mn-lt"/>
                <a:ea typeface="ＭＳ Ｐゴシック" pitchFamily="-65" charset="-128"/>
              </a:defRPr>
            </a:lvl2pPr>
            <a:lvl3pPr marL="1028700" indent="-228600" algn="l" rtl="0" eaLnBrk="1" fontAlgn="base" hangingPunct="1">
              <a:spcBef>
                <a:spcPct val="20000"/>
              </a:spcBef>
              <a:spcAft>
                <a:spcPct val="0"/>
              </a:spcAft>
              <a:buClr>
                <a:srgbClr val="CC0000"/>
              </a:buClr>
              <a:buFont typeface="Times" charset="0"/>
              <a:buChar char="•"/>
              <a:defRPr sz="2000">
                <a:solidFill>
                  <a:schemeClr val="tx1"/>
                </a:solidFill>
                <a:latin typeface="+mn-lt"/>
                <a:ea typeface="ＭＳ Ｐゴシック" pitchFamily="-65" charset="-128"/>
              </a:defRPr>
            </a:lvl3pPr>
            <a:lvl4pPr marL="1371600" indent="-228600" algn="l" rtl="0" eaLnBrk="1" fontAlgn="base" hangingPunct="1">
              <a:spcBef>
                <a:spcPct val="20000"/>
              </a:spcBef>
              <a:spcAft>
                <a:spcPct val="0"/>
              </a:spcAft>
              <a:buClr>
                <a:schemeClr val="tx1"/>
              </a:buClr>
              <a:buFont typeface="Times" charset="0"/>
              <a:buChar char="•"/>
              <a:defRPr>
                <a:solidFill>
                  <a:schemeClr val="tx1"/>
                </a:solidFill>
                <a:latin typeface="+mn-lt"/>
                <a:ea typeface="ＭＳ Ｐゴシック" pitchFamily="-65" charset="-128"/>
              </a:defRPr>
            </a:lvl4pPr>
            <a:lvl5pPr marL="1714500" indent="-228600" algn="l" rtl="0" eaLnBrk="1" fontAlgn="base" hangingPunct="1">
              <a:spcBef>
                <a:spcPct val="20000"/>
              </a:spcBef>
              <a:spcAft>
                <a:spcPct val="0"/>
              </a:spcAft>
              <a:buClr>
                <a:srgbClr val="CC0000"/>
              </a:buClr>
              <a:buFont typeface="Times" charset="0"/>
              <a:buChar char="•"/>
              <a:defRPr>
                <a:solidFill>
                  <a:schemeClr val="tx1"/>
                </a:solidFill>
                <a:latin typeface="+mn-lt"/>
                <a:ea typeface="ＭＳ Ｐゴシック" pitchFamily="-65" charset="-128"/>
              </a:defRPr>
            </a:lvl5pPr>
            <a:lvl6pPr marL="21717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6pPr>
            <a:lvl7pPr marL="26289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7pPr>
            <a:lvl8pPr marL="30861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8pPr>
            <a:lvl9pPr marL="35433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9pPr>
          </a:lstStyle>
          <a:p>
            <a:pPr marL="0" indent="0">
              <a:buNone/>
            </a:pPr>
            <a:r>
              <a:rPr lang="en-US" sz="2250" dirty="0"/>
              <a:t> = .0944</a:t>
            </a:r>
          </a:p>
        </p:txBody>
      </p:sp>
      <p:pic>
        <p:nvPicPr>
          <p:cNvPr id="15" name="Picture 14">
            <a:extLst>
              <a:ext uri="{FF2B5EF4-FFF2-40B4-BE49-F238E27FC236}">
                <a16:creationId xmlns:a16="http://schemas.microsoft.com/office/drawing/2014/main" id="{39154094-ECC3-B44A-AF53-11ABF1AC1CD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23730" y="1073491"/>
            <a:ext cx="6120392" cy="1612559"/>
          </a:xfrm>
          <a:prstGeom prst="rect">
            <a:avLst/>
          </a:prstGeom>
        </p:spPr>
      </p:pic>
      <p:pic>
        <p:nvPicPr>
          <p:cNvPr id="5" name="Picture 4">
            <a:extLst>
              <a:ext uri="{FF2B5EF4-FFF2-40B4-BE49-F238E27FC236}">
                <a16:creationId xmlns:a16="http://schemas.microsoft.com/office/drawing/2014/main" id="{5219A392-45AB-1C44-9648-0390F10A037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4635" y="4464536"/>
            <a:ext cx="7797077" cy="1295587"/>
          </a:xfrm>
          <a:prstGeom prst="rect">
            <a:avLst/>
          </a:prstGeom>
        </p:spPr>
      </p:pic>
      <p:sp>
        <p:nvSpPr>
          <p:cNvPr id="6" name="TextBox 5">
            <a:extLst>
              <a:ext uri="{FF2B5EF4-FFF2-40B4-BE49-F238E27FC236}">
                <a16:creationId xmlns:a16="http://schemas.microsoft.com/office/drawing/2014/main" id="{E77C272B-C078-9749-84D5-5B6C644D4542}"/>
              </a:ext>
            </a:extLst>
          </p:cNvPr>
          <p:cNvSpPr txBox="1"/>
          <p:nvPr/>
        </p:nvSpPr>
        <p:spPr>
          <a:xfrm>
            <a:off x="404374" y="3892492"/>
            <a:ext cx="6436377" cy="438582"/>
          </a:xfrm>
          <a:prstGeom prst="rect">
            <a:avLst/>
          </a:prstGeom>
          <a:noFill/>
        </p:spPr>
        <p:txBody>
          <a:bodyPr wrap="none" rtlCol="0">
            <a:spAutoFit/>
          </a:bodyPr>
          <a:lstStyle/>
          <a:p>
            <a:r>
              <a:rPr lang="en-US" sz="2250" dirty="0"/>
              <a:t>Resulting PPMI matrix (negatives replaced by 0) </a:t>
            </a:r>
          </a:p>
        </p:txBody>
      </p:sp>
    </p:spTree>
    <p:extLst>
      <p:ext uri="{BB962C8B-B14F-4D97-AF65-F5344CB8AC3E}">
        <p14:creationId xmlns:p14="http://schemas.microsoft.com/office/powerpoint/2010/main" val="521226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P spid="12" grpId="0"/>
      <p:bldP spid="13" grpId="0"/>
      <p:bldP spid="14"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84126" y="1143000"/>
            <a:ext cx="5600700" cy="723900"/>
          </a:xfrm>
        </p:spPr>
        <p:txBody>
          <a:bodyPr/>
          <a:lstStyle/>
          <a:p>
            <a:r>
              <a:rPr lang="en-US" b="0" dirty="0"/>
              <a:t>Sparse versus dense vectors</a:t>
            </a:r>
          </a:p>
        </p:txBody>
      </p:sp>
      <p:sp>
        <p:nvSpPr>
          <p:cNvPr id="3" name="Content Placeholder 2"/>
          <p:cNvSpPr>
            <a:spLocks noGrp="1"/>
          </p:cNvSpPr>
          <p:nvPr>
            <p:ph idx="1"/>
          </p:nvPr>
        </p:nvSpPr>
        <p:spPr>
          <a:xfrm>
            <a:off x="1384126" y="2286000"/>
            <a:ext cx="6400800" cy="3276600"/>
          </a:xfrm>
        </p:spPr>
        <p:txBody>
          <a:bodyPr/>
          <a:lstStyle/>
          <a:p>
            <a:pPr>
              <a:lnSpc>
                <a:spcPct val="100000"/>
              </a:lnSpc>
            </a:pPr>
            <a:r>
              <a:rPr lang="en-US" sz="2700" dirty="0" err="1"/>
              <a:t>tf-idf</a:t>
            </a:r>
            <a:r>
              <a:rPr lang="en-US" sz="2700" dirty="0"/>
              <a:t> (or PMI) vectors are</a:t>
            </a:r>
          </a:p>
          <a:p>
            <a:pPr lvl="1">
              <a:lnSpc>
                <a:spcPct val="100000"/>
              </a:lnSpc>
            </a:pPr>
            <a:r>
              <a:rPr lang="en-US" b="1" dirty="0"/>
              <a:t>long</a:t>
            </a:r>
            <a:r>
              <a:rPr lang="en-US" dirty="0"/>
              <a:t> (length |V|= 20,000 to 50,000)</a:t>
            </a:r>
          </a:p>
          <a:p>
            <a:pPr lvl="1">
              <a:lnSpc>
                <a:spcPct val="100000"/>
              </a:lnSpc>
            </a:pPr>
            <a:r>
              <a:rPr lang="en-US" b="1" dirty="0"/>
              <a:t>sparse </a:t>
            </a:r>
            <a:r>
              <a:rPr lang="en-US" dirty="0"/>
              <a:t>(most elements are zero)</a:t>
            </a:r>
          </a:p>
          <a:p>
            <a:pPr>
              <a:lnSpc>
                <a:spcPct val="100000"/>
              </a:lnSpc>
            </a:pPr>
            <a:r>
              <a:rPr lang="en-US" sz="2700" dirty="0"/>
              <a:t>Alternative: learn vectors which are</a:t>
            </a:r>
          </a:p>
          <a:p>
            <a:pPr lvl="1">
              <a:lnSpc>
                <a:spcPct val="100000"/>
              </a:lnSpc>
            </a:pPr>
            <a:r>
              <a:rPr lang="en-US" b="1" dirty="0"/>
              <a:t>short</a:t>
            </a:r>
            <a:r>
              <a:rPr lang="en-US" dirty="0"/>
              <a:t> (length 50-1000)</a:t>
            </a:r>
          </a:p>
          <a:p>
            <a:pPr lvl="1">
              <a:lnSpc>
                <a:spcPct val="100000"/>
              </a:lnSpc>
            </a:pPr>
            <a:r>
              <a:rPr lang="en-US" b="1" dirty="0"/>
              <a:t>dense</a:t>
            </a:r>
            <a:r>
              <a:rPr lang="en-US" dirty="0"/>
              <a:t> (most elements are non-zero)</a:t>
            </a:r>
          </a:p>
        </p:txBody>
      </p:sp>
      <p:sp>
        <p:nvSpPr>
          <p:cNvPr id="4" name="Rectangle 3"/>
          <p:cNvSpPr/>
          <p:nvPr/>
        </p:nvSpPr>
        <p:spPr>
          <a:xfrm>
            <a:off x="1066800" y="431512"/>
            <a:ext cx="2022285" cy="584775"/>
          </a:xfrm>
          <a:prstGeom prst="rect">
            <a:avLst/>
          </a:prstGeom>
        </p:spPr>
        <p:txBody>
          <a:bodyPr wrap="none">
            <a:spAutoFit/>
          </a:bodyPr>
          <a:lstStyle/>
          <a:p>
            <a:r>
              <a:rPr lang="en-US" sz="3200" dirty="0">
                <a:solidFill>
                  <a:schemeClr val="tx2"/>
                </a:solidFill>
              </a:rPr>
              <a:t>Word2vec</a:t>
            </a:r>
          </a:p>
        </p:txBody>
      </p:sp>
    </p:spTree>
    <p:extLst>
      <p:ext uri="{BB962C8B-B14F-4D97-AF65-F5344CB8AC3E}">
        <p14:creationId xmlns:p14="http://schemas.microsoft.com/office/powerpoint/2010/main" val="111686065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2950" y="1143000"/>
            <a:ext cx="5600700" cy="557213"/>
          </a:xfrm>
        </p:spPr>
        <p:txBody>
          <a:bodyPr>
            <a:normAutofit fontScale="90000"/>
          </a:bodyPr>
          <a:lstStyle/>
          <a:p>
            <a:r>
              <a:rPr lang="en-US"/>
              <a:t>Sparse versus dense </a:t>
            </a:r>
            <a:r>
              <a:rPr lang="en-US" dirty="0"/>
              <a:t>vectors</a:t>
            </a:r>
          </a:p>
        </p:txBody>
      </p:sp>
      <p:sp>
        <p:nvSpPr>
          <p:cNvPr id="3" name="Content Placeholder 2"/>
          <p:cNvSpPr>
            <a:spLocks noGrp="1"/>
          </p:cNvSpPr>
          <p:nvPr>
            <p:ph idx="1"/>
          </p:nvPr>
        </p:nvSpPr>
        <p:spPr>
          <a:xfrm>
            <a:off x="737012" y="2057400"/>
            <a:ext cx="7772400" cy="3771900"/>
          </a:xfrm>
        </p:spPr>
        <p:txBody>
          <a:bodyPr>
            <a:normAutofit/>
          </a:bodyPr>
          <a:lstStyle/>
          <a:p>
            <a:r>
              <a:rPr lang="en-US" sz="2700" dirty="0"/>
              <a:t>Why dense vectors?</a:t>
            </a:r>
          </a:p>
          <a:p>
            <a:pPr lvl="1"/>
            <a:r>
              <a:rPr lang="en-US" dirty="0"/>
              <a:t>Short vectors may be easier to use as </a:t>
            </a:r>
            <a:r>
              <a:rPr lang="en-US" b="1" dirty="0"/>
              <a:t>features</a:t>
            </a:r>
            <a:r>
              <a:rPr lang="en-US" dirty="0"/>
              <a:t> in machine learning (fewer weights to tune)</a:t>
            </a:r>
          </a:p>
          <a:p>
            <a:pPr lvl="1"/>
            <a:r>
              <a:rPr lang="en-US" dirty="0"/>
              <a:t>Dense vectors may </a:t>
            </a:r>
            <a:r>
              <a:rPr lang="en-US" b="1" dirty="0"/>
              <a:t>generalize</a:t>
            </a:r>
            <a:r>
              <a:rPr lang="en-US" dirty="0"/>
              <a:t> better than explicit counts</a:t>
            </a:r>
          </a:p>
          <a:p>
            <a:pPr lvl="1"/>
            <a:r>
              <a:rPr lang="en-US" dirty="0"/>
              <a:t>Dense vectors may do better at capturing synonymy:</a:t>
            </a:r>
          </a:p>
          <a:p>
            <a:pPr lvl="2"/>
            <a:r>
              <a:rPr lang="en-US" sz="2100" i="1" dirty="0"/>
              <a:t>car</a:t>
            </a:r>
            <a:r>
              <a:rPr lang="en-US" sz="2100" dirty="0"/>
              <a:t> and </a:t>
            </a:r>
            <a:r>
              <a:rPr lang="en-US" sz="2100" i="1" dirty="0"/>
              <a:t>automobile</a:t>
            </a:r>
            <a:r>
              <a:rPr lang="en-US" sz="2100" dirty="0"/>
              <a:t> are synonyms; but are distinct dimensions</a:t>
            </a:r>
          </a:p>
          <a:p>
            <a:pPr lvl="3"/>
            <a:r>
              <a:rPr lang="en-US" sz="2100" dirty="0"/>
              <a:t>a word with </a:t>
            </a:r>
            <a:r>
              <a:rPr lang="en-US" sz="2100" i="1" dirty="0"/>
              <a:t>car</a:t>
            </a:r>
            <a:r>
              <a:rPr lang="en-US" sz="2100" dirty="0"/>
              <a:t> as a neighbor and a word with </a:t>
            </a:r>
            <a:r>
              <a:rPr lang="en-US" sz="2100" i="1" dirty="0"/>
              <a:t>automobile</a:t>
            </a:r>
            <a:r>
              <a:rPr lang="en-US" sz="2100" dirty="0"/>
              <a:t> as a neighbor should be similar, but aren't</a:t>
            </a:r>
          </a:p>
          <a:p>
            <a:pPr lvl="1"/>
            <a:r>
              <a:rPr lang="en-US" b="1" dirty="0"/>
              <a:t>In practice, they work better</a:t>
            </a:r>
          </a:p>
        </p:txBody>
      </p:sp>
      <p:sp>
        <p:nvSpPr>
          <p:cNvPr id="4" name="Slide Number Placeholder 3"/>
          <p:cNvSpPr>
            <a:spLocks noGrp="1"/>
          </p:cNvSpPr>
          <p:nvPr>
            <p:ph type="sldNum" sz="quarter" idx="12"/>
          </p:nvPr>
        </p:nvSpPr>
        <p:spPr>
          <a:xfrm>
            <a:off x="1143000" y="5029200"/>
            <a:ext cx="1485900" cy="257175"/>
          </a:xfrm>
          <a:prstGeom prst="rect">
            <a:avLst/>
          </a:prstGeom>
        </p:spPr>
        <p:txBody>
          <a:bodyPr/>
          <a:lstStyle/>
          <a:p>
            <a:pPr defTabSz="685800" fontAlgn="auto">
              <a:spcBef>
                <a:spcPts val="0"/>
              </a:spcBef>
              <a:spcAft>
                <a:spcPts val="0"/>
              </a:spcAft>
            </a:pPr>
            <a:fld id="{10F35DC5-7E65-8247-99AB-4E984F8A921E}" type="slidenum">
              <a:rPr lang="en-US">
                <a:latin typeface="Calibri" panose="020F0502020204030204"/>
                <a:cs typeface="+mn-cs"/>
              </a:rPr>
              <a:pPr defTabSz="685800" fontAlgn="auto">
                <a:spcBef>
                  <a:spcPts val="0"/>
                </a:spcBef>
                <a:spcAft>
                  <a:spcPts val="0"/>
                </a:spcAft>
              </a:pPr>
              <a:t>47</a:t>
            </a:fld>
            <a:endParaRPr lang="en-US" dirty="0">
              <a:latin typeface="Calibri" panose="020F0502020204030204"/>
              <a:cs typeface="+mn-cs"/>
            </a:endParaRPr>
          </a:p>
        </p:txBody>
      </p:sp>
    </p:spTree>
    <p:extLst>
      <p:ext uri="{BB962C8B-B14F-4D97-AF65-F5344CB8AC3E}">
        <p14:creationId xmlns:p14="http://schemas.microsoft.com/office/powerpoint/2010/main" val="17938107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998705"/>
            <a:ext cx="8229600" cy="680397"/>
          </a:xfrm>
        </p:spPr>
        <p:txBody>
          <a:bodyPr>
            <a:noAutofit/>
          </a:bodyPr>
          <a:lstStyle/>
          <a:p>
            <a:r>
              <a:rPr lang="en-US" sz="3000" dirty="0"/>
              <a:t>Common methods for getting short dense vectors</a:t>
            </a:r>
          </a:p>
        </p:txBody>
      </p:sp>
      <p:sp>
        <p:nvSpPr>
          <p:cNvPr id="3" name="Content Placeholder 2"/>
          <p:cNvSpPr>
            <a:spLocks noGrp="1"/>
          </p:cNvSpPr>
          <p:nvPr>
            <p:ph idx="1"/>
          </p:nvPr>
        </p:nvSpPr>
        <p:spPr>
          <a:xfrm>
            <a:off x="822961" y="2057400"/>
            <a:ext cx="7543801" cy="3657600"/>
          </a:xfrm>
        </p:spPr>
        <p:txBody>
          <a:bodyPr>
            <a:normAutofit lnSpcReduction="10000"/>
          </a:bodyPr>
          <a:lstStyle/>
          <a:p>
            <a:r>
              <a:rPr lang="en-US" dirty="0"/>
              <a:t>“Neural Language Model”-inspired models</a:t>
            </a:r>
          </a:p>
          <a:p>
            <a:pPr lvl="1"/>
            <a:r>
              <a:rPr lang="en-US" dirty="0"/>
              <a:t>Word2vec (</a:t>
            </a:r>
            <a:r>
              <a:rPr lang="en-US" dirty="0" err="1"/>
              <a:t>skipgram</a:t>
            </a:r>
            <a:r>
              <a:rPr lang="en-US" dirty="0"/>
              <a:t>, CBOW), </a:t>
            </a:r>
            <a:r>
              <a:rPr lang="en-US" dirty="0" err="1"/>
              <a:t>GloVe</a:t>
            </a:r>
            <a:endParaRPr lang="en-US" dirty="0"/>
          </a:p>
          <a:p>
            <a:r>
              <a:rPr lang="en-US" dirty="0">
                <a:solidFill>
                  <a:schemeClr val="bg1">
                    <a:lumMod val="50000"/>
                  </a:schemeClr>
                </a:solidFill>
              </a:rPr>
              <a:t>Singular Value Decomposition (SVD)</a:t>
            </a:r>
          </a:p>
          <a:p>
            <a:pPr lvl="1"/>
            <a:r>
              <a:rPr lang="en-US" dirty="0">
                <a:solidFill>
                  <a:schemeClr val="bg1">
                    <a:lumMod val="50000"/>
                  </a:schemeClr>
                </a:solidFill>
              </a:rPr>
              <a:t>A special case of this is called LSA – Latent Semantic Analysis</a:t>
            </a:r>
          </a:p>
          <a:p>
            <a:r>
              <a:rPr lang="en-US" dirty="0">
                <a:solidFill>
                  <a:schemeClr val="bg1">
                    <a:lumMod val="50000"/>
                  </a:schemeClr>
                </a:solidFill>
              </a:rPr>
              <a:t>Alternative to these "static embeddings":</a:t>
            </a:r>
          </a:p>
          <a:p>
            <a:pPr marL="825490" lvl="1" indent="-428625">
              <a:buFont typeface="Arial" panose="020B0604020202020204" pitchFamily="34" charset="0"/>
              <a:buChar char="•"/>
            </a:pPr>
            <a:r>
              <a:rPr lang="en-US" dirty="0">
                <a:solidFill>
                  <a:schemeClr val="bg1">
                    <a:lumMod val="50000"/>
                  </a:schemeClr>
                </a:solidFill>
              </a:rPr>
              <a:t>Contextual Embeddings (</a:t>
            </a:r>
            <a:r>
              <a:rPr lang="en-US" dirty="0" err="1">
                <a:solidFill>
                  <a:schemeClr val="bg1">
                    <a:lumMod val="50000"/>
                  </a:schemeClr>
                </a:solidFill>
              </a:rPr>
              <a:t>ELMo</a:t>
            </a:r>
            <a:r>
              <a:rPr lang="en-US" dirty="0">
                <a:solidFill>
                  <a:schemeClr val="bg1">
                    <a:lumMod val="50000"/>
                  </a:schemeClr>
                </a:solidFill>
              </a:rPr>
              <a:t>, </a:t>
            </a:r>
            <a:r>
              <a:rPr lang="en-US" dirty="0" smtClean="0">
                <a:solidFill>
                  <a:srgbClr val="FF0000"/>
                </a:solidFill>
              </a:rPr>
              <a:t>BERT, GPT</a:t>
            </a:r>
            <a:r>
              <a:rPr lang="en-US" dirty="0" smtClean="0">
                <a:solidFill>
                  <a:schemeClr val="bg1">
                    <a:lumMod val="50000"/>
                  </a:schemeClr>
                </a:solidFill>
              </a:rPr>
              <a:t>)</a:t>
            </a:r>
            <a:endParaRPr lang="en-US" dirty="0">
              <a:solidFill>
                <a:schemeClr val="bg1">
                  <a:lumMod val="50000"/>
                </a:schemeClr>
              </a:solidFill>
            </a:endParaRPr>
          </a:p>
          <a:p>
            <a:pPr marL="825490" lvl="1" indent="-428625">
              <a:buFont typeface="Arial" panose="020B0604020202020204" pitchFamily="34" charset="0"/>
              <a:buChar char="•"/>
            </a:pPr>
            <a:r>
              <a:rPr lang="en-US" dirty="0">
                <a:solidFill>
                  <a:schemeClr val="bg1">
                    <a:lumMod val="50000"/>
                  </a:schemeClr>
                </a:solidFill>
              </a:rPr>
              <a:t>Compute distinct embeddings for a word in its context</a:t>
            </a:r>
          </a:p>
          <a:p>
            <a:pPr marL="825490" lvl="1" indent="-428625">
              <a:buFont typeface="Arial" panose="020B0604020202020204" pitchFamily="34" charset="0"/>
              <a:buChar char="•"/>
            </a:pPr>
            <a:r>
              <a:rPr lang="en-US" dirty="0">
                <a:solidFill>
                  <a:schemeClr val="bg1">
                    <a:lumMod val="50000"/>
                  </a:schemeClr>
                </a:solidFill>
              </a:rPr>
              <a:t>Separate embeddings for each token of a word</a:t>
            </a:r>
          </a:p>
        </p:txBody>
      </p:sp>
    </p:spTree>
    <p:extLst>
      <p:ext uri="{BB962C8B-B14F-4D97-AF65-F5344CB8AC3E}">
        <p14:creationId xmlns:p14="http://schemas.microsoft.com/office/powerpoint/2010/main" val="22197758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2950" y="1072204"/>
            <a:ext cx="6675120" cy="813747"/>
          </a:xfrm>
        </p:spPr>
        <p:txBody>
          <a:bodyPr/>
          <a:lstStyle/>
          <a:p>
            <a:r>
              <a:rPr lang="en-US" b="0" dirty="0"/>
              <a:t>Word2vec</a:t>
            </a:r>
          </a:p>
        </p:txBody>
      </p:sp>
      <p:sp>
        <p:nvSpPr>
          <p:cNvPr id="3" name="Content Placeholder 2"/>
          <p:cNvSpPr>
            <a:spLocks noGrp="1"/>
          </p:cNvSpPr>
          <p:nvPr>
            <p:ph idx="1"/>
          </p:nvPr>
        </p:nvSpPr>
        <p:spPr>
          <a:xfrm>
            <a:off x="764474" y="2000250"/>
            <a:ext cx="8150926" cy="3416300"/>
          </a:xfrm>
        </p:spPr>
        <p:txBody>
          <a:bodyPr>
            <a:normAutofit fontScale="70000" lnSpcReduction="20000"/>
          </a:bodyPr>
          <a:lstStyle/>
          <a:p>
            <a:r>
              <a:rPr lang="en-US" sz="3300" dirty="0"/>
              <a:t>Popular embedding method</a:t>
            </a:r>
          </a:p>
          <a:p>
            <a:r>
              <a:rPr lang="en-US" sz="3300" dirty="0"/>
              <a:t>Very fast to train</a:t>
            </a:r>
          </a:p>
          <a:p>
            <a:r>
              <a:rPr lang="en-US" sz="3300" dirty="0"/>
              <a:t>Code available on the web</a:t>
            </a:r>
          </a:p>
          <a:p>
            <a:r>
              <a:rPr lang="en-US" sz="3300" dirty="0"/>
              <a:t>Idea: </a:t>
            </a:r>
            <a:r>
              <a:rPr lang="en-US" sz="3300" b="1" dirty="0"/>
              <a:t>predict</a:t>
            </a:r>
            <a:r>
              <a:rPr lang="en-US" sz="3300" dirty="0"/>
              <a:t> rather than </a:t>
            </a:r>
            <a:r>
              <a:rPr lang="en-US" sz="3300" b="1" dirty="0"/>
              <a:t>count</a:t>
            </a:r>
          </a:p>
          <a:p>
            <a:r>
              <a:rPr lang="en-US" sz="3300" dirty="0"/>
              <a:t>Word2vec provides various options. We'll do:</a:t>
            </a:r>
          </a:p>
          <a:p>
            <a:r>
              <a:rPr lang="en-US" sz="3000" dirty="0"/>
              <a:t>	 </a:t>
            </a:r>
            <a:r>
              <a:rPr lang="en-US" sz="3000" b="1" dirty="0">
                <a:solidFill>
                  <a:srgbClr val="0000FF"/>
                </a:solidFill>
              </a:rPr>
              <a:t>skip-gram with negative sampling (SGNS)</a:t>
            </a:r>
          </a:p>
          <a:p>
            <a:r>
              <a:rPr lang="en-US" sz="3300" dirty="0"/>
              <a:t/>
            </a:r>
            <a:br>
              <a:rPr lang="en-US" sz="3300" dirty="0"/>
            </a:br>
            <a:endParaRPr lang="en-US" sz="3300" dirty="0"/>
          </a:p>
          <a:p>
            <a:r>
              <a:rPr lang="en-US" sz="3300" b="1" dirty="0"/>
              <a:t> </a:t>
            </a:r>
          </a:p>
        </p:txBody>
      </p:sp>
    </p:spTree>
    <p:extLst>
      <p:ext uri="{BB962C8B-B14F-4D97-AF65-F5344CB8AC3E}">
        <p14:creationId xmlns:p14="http://schemas.microsoft.com/office/powerpoint/2010/main" val="37591058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a:xfrm>
            <a:off x="733425" y="971550"/>
            <a:ext cx="7943850" cy="685800"/>
          </a:xfrm>
        </p:spPr>
        <p:txBody>
          <a:bodyPr>
            <a:normAutofit/>
          </a:bodyPr>
          <a:lstStyle/>
          <a:p>
            <a:r>
              <a:rPr lang="en-US" dirty="0"/>
              <a:t>Relations between senses: Synonymy</a:t>
            </a:r>
          </a:p>
        </p:txBody>
      </p:sp>
      <p:sp>
        <p:nvSpPr>
          <p:cNvPr id="41987" name="Rectangle 3"/>
          <p:cNvSpPr>
            <a:spLocks noGrp="1" noChangeArrowheads="1"/>
          </p:cNvSpPr>
          <p:nvPr>
            <p:ph idx="1"/>
          </p:nvPr>
        </p:nvSpPr>
        <p:spPr>
          <a:xfrm>
            <a:off x="742950" y="1885950"/>
            <a:ext cx="8058150" cy="3543300"/>
          </a:xfrm>
        </p:spPr>
        <p:txBody>
          <a:bodyPr>
            <a:noAutofit/>
          </a:bodyPr>
          <a:lstStyle/>
          <a:p>
            <a:r>
              <a:rPr lang="en-US" sz="2700" dirty="0"/>
              <a:t>Synonyms have the same meaning in some or all contexts.</a:t>
            </a:r>
          </a:p>
          <a:p>
            <a:pPr lvl="1">
              <a:lnSpc>
                <a:spcPct val="90000"/>
              </a:lnSpc>
            </a:pPr>
            <a:r>
              <a:rPr lang="en-US" dirty="0"/>
              <a:t>filbert / hazelnut</a:t>
            </a:r>
          </a:p>
          <a:p>
            <a:pPr lvl="1">
              <a:lnSpc>
                <a:spcPct val="90000"/>
              </a:lnSpc>
            </a:pPr>
            <a:r>
              <a:rPr lang="en-US" dirty="0"/>
              <a:t>couch / sofa</a:t>
            </a:r>
          </a:p>
          <a:p>
            <a:pPr lvl="1">
              <a:lnSpc>
                <a:spcPct val="90000"/>
              </a:lnSpc>
            </a:pPr>
            <a:r>
              <a:rPr lang="en-US" dirty="0"/>
              <a:t>big / large</a:t>
            </a:r>
          </a:p>
          <a:p>
            <a:pPr lvl="1">
              <a:lnSpc>
                <a:spcPct val="90000"/>
              </a:lnSpc>
            </a:pPr>
            <a:r>
              <a:rPr lang="en-US" dirty="0"/>
              <a:t>automobile / car</a:t>
            </a:r>
          </a:p>
          <a:p>
            <a:pPr lvl="1">
              <a:lnSpc>
                <a:spcPct val="90000"/>
              </a:lnSpc>
            </a:pPr>
            <a:r>
              <a:rPr lang="en-US" dirty="0"/>
              <a:t>vomit / throw up</a:t>
            </a:r>
          </a:p>
          <a:p>
            <a:pPr lvl="1">
              <a:lnSpc>
                <a:spcPct val="90000"/>
              </a:lnSpc>
            </a:pPr>
            <a:r>
              <a:rPr lang="en-US" dirty="0"/>
              <a:t>water / H</a:t>
            </a:r>
            <a:r>
              <a:rPr lang="en-US" baseline="-25000" dirty="0"/>
              <a:t>2</a:t>
            </a:r>
            <a:r>
              <a:rPr lang="en-US" dirty="0"/>
              <a:t>0</a:t>
            </a:r>
          </a:p>
        </p:txBody>
      </p:sp>
      <p:sp>
        <p:nvSpPr>
          <p:cNvPr id="2" name="Rectangle 1"/>
          <p:cNvSpPr/>
          <p:nvPr/>
        </p:nvSpPr>
        <p:spPr>
          <a:xfrm>
            <a:off x="676275" y="5181600"/>
            <a:ext cx="8001000" cy="1384995"/>
          </a:xfrm>
          <a:prstGeom prst="rect">
            <a:avLst/>
          </a:prstGeom>
        </p:spPr>
        <p:txBody>
          <a:bodyPr wrap="square">
            <a:spAutoFit/>
          </a:bodyPr>
          <a:lstStyle/>
          <a:p>
            <a:r>
              <a:rPr lang="en-US" sz="2400" dirty="0"/>
              <a:t>Note that there are probably no examples of perfect synonymy.</a:t>
            </a:r>
          </a:p>
          <a:p>
            <a:pPr lvl="1"/>
            <a:r>
              <a:rPr lang="en-US" dirty="0"/>
              <a:t>Even if many aspects of meaning are identical</a:t>
            </a:r>
          </a:p>
          <a:p>
            <a:pPr lvl="1"/>
            <a:r>
              <a:rPr lang="en-US" dirty="0"/>
              <a:t>Still may differ based on politeness, slang, register, genre, etc.</a:t>
            </a:r>
          </a:p>
        </p:txBody>
      </p:sp>
    </p:spTree>
    <p:extLst>
      <p:ext uri="{BB962C8B-B14F-4D97-AF65-F5344CB8AC3E}">
        <p14:creationId xmlns:p14="http://schemas.microsoft.com/office/powerpoint/2010/main" val="67611584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0100" y="1072204"/>
            <a:ext cx="6617970" cy="928047"/>
          </a:xfrm>
        </p:spPr>
        <p:txBody>
          <a:bodyPr/>
          <a:lstStyle/>
          <a:p>
            <a:r>
              <a:rPr lang="en-US" dirty="0"/>
              <a:t>Word2vec</a:t>
            </a:r>
          </a:p>
        </p:txBody>
      </p:sp>
      <p:sp>
        <p:nvSpPr>
          <p:cNvPr id="3" name="Content Placeholder 2"/>
          <p:cNvSpPr>
            <a:spLocks noGrp="1"/>
          </p:cNvSpPr>
          <p:nvPr>
            <p:ph idx="1"/>
          </p:nvPr>
        </p:nvSpPr>
        <p:spPr>
          <a:xfrm>
            <a:off x="571500" y="2114550"/>
            <a:ext cx="8458200" cy="3886200"/>
          </a:xfrm>
        </p:spPr>
        <p:txBody>
          <a:bodyPr>
            <a:normAutofit/>
          </a:bodyPr>
          <a:lstStyle/>
          <a:p>
            <a:r>
              <a:rPr lang="en-US" sz="2475" dirty="0"/>
              <a:t>Instead of </a:t>
            </a:r>
            <a:r>
              <a:rPr lang="en-US" sz="2475" b="1" dirty="0"/>
              <a:t>counting</a:t>
            </a:r>
            <a:r>
              <a:rPr lang="en-US" sz="2475" dirty="0"/>
              <a:t> how often each word </a:t>
            </a:r>
            <a:r>
              <a:rPr lang="en-US" sz="2475" i="1" dirty="0"/>
              <a:t>w</a:t>
            </a:r>
            <a:r>
              <a:rPr lang="en-US" sz="2475" dirty="0"/>
              <a:t> occurs near "</a:t>
            </a:r>
            <a:r>
              <a:rPr lang="en-US" sz="2475" i="1" dirty="0"/>
              <a:t>apricot"</a:t>
            </a:r>
          </a:p>
          <a:p>
            <a:pPr lvl="1"/>
            <a:r>
              <a:rPr lang="en-US" dirty="0"/>
              <a:t>Train a classifier on a binary </a:t>
            </a:r>
            <a:r>
              <a:rPr lang="en-US" b="1" dirty="0"/>
              <a:t>prediction</a:t>
            </a:r>
            <a:r>
              <a:rPr lang="en-US" dirty="0"/>
              <a:t> task:</a:t>
            </a:r>
          </a:p>
          <a:p>
            <a:pPr lvl="2"/>
            <a:r>
              <a:rPr lang="en-US" sz="2100" dirty="0"/>
              <a:t>Is </a:t>
            </a:r>
            <a:r>
              <a:rPr lang="en-US" sz="2100" i="1" dirty="0"/>
              <a:t>w </a:t>
            </a:r>
            <a:r>
              <a:rPr lang="en-US" sz="2100" dirty="0"/>
              <a:t>likely to show up near "</a:t>
            </a:r>
            <a:r>
              <a:rPr lang="en-US" sz="2100" i="1" dirty="0"/>
              <a:t>apricot"</a:t>
            </a:r>
            <a:r>
              <a:rPr lang="en-US" sz="2100" dirty="0"/>
              <a:t>?</a:t>
            </a:r>
            <a:endParaRPr lang="en-US" dirty="0"/>
          </a:p>
          <a:p>
            <a:r>
              <a:rPr lang="en-US" sz="2475" dirty="0"/>
              <a:t>We don’t actually care about this task</a:t>
            </a:r>
          </a:p>
          <a:p>
            <a:pPr lvl="2"/>
            <a:r>
              <a:rPr lang="en-US" sz="2100" dirty="0"/>
              <a:t>But we'll take the learned classifier weights as the word embeddings</a:t>
            </a:r>
          </a:p>
          <a:p>
            <a:r>
              <a:rPr lang="en-US" sz="2475" dirty="0"/>
              <a:t>Big idea:  </a:t>
            </a:r>
            <a:r>
              <a:rPr lang="en-US" sz="2475" b="1" dirty="0">
                <a:solidFill>
                  <a:srgbClr val="0000FF"/>
                </a:solidFill>
              </a:rPr>
              <a:t>self-supervision</a:t>
            </a:r>
            <a:r>
              <a:rPr lang="en-US" sz="2475" dirty="0"/>
              <a:t>: </a:t>
            </a:r>
          </a:p>
          <a:p>
            <a:pPr lvl="2"/>
            <a:r>
              <a:rPr lang="en-US" sz="2100" dirty="0"/>
              <a:t>A word c that occurs near apricot in the corpus cats as the gold "correct answer" for supervised learning</a:t>
            </a:r>
          </a:p>
          <a:p>
            <a:pPr lvl="2"/>
            <a:r>
              <a:rPr lang="en-US" sz="2100" dirty="0"/>
              <a:t>No need for human labels</a:t>
            </a:r>
          </a:p>
          <a:p>
            <a:pPr lvl="2"/>
            <a:r>
              <a:rPr lang="en-US" dirty="0" err="1"/>
              <a:t>Bengio</a:t>
            </a:r>
            <a:r>
              <a:rPr lang="en-US" dirty="0"/>
              <a:t> et al. (2003); </a:t>
            </a:r>
            <a:r>
              <a:rPr lang="en-US" dirty="0" err="1"/>
              <a:t>Collobert</a:t>
            </a:r>
            <a:r>
              <a:rPr lang="en-US" dirty="0"/>
              <a:t> et al. (2011) </a:t>
            </a:r>
          </a:p>
          <a:p>
            <a:pPr lvl="2"/>
            <a:endParaRPr lang="en-US" sz="2100" dirty="0"/>
          </a:p>
          <a:p>
            <a:endParaRPr lang="en-US" dirty="0"/>
          </a:p>
          <a:p>
            <a:endParaRPr lang="en-US" dirty="0"/>
          </a:p>
        </p:txBody>
      </p:sp>
    </p:spTree>
    <p:extLst>
      <p:ext uri="{BB962C8B-B14F-4D97-AF65-F5344CB8AC3E}">
        <p14:creationId xmlns:p14="http://schemas.microsoft.com/office/powerpoint/2010/main" val="378347251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8435339" cy="742950"/>
          </a:xfrm>
        </p:spPr>
        <p:txBody>
          <a:bodyPr>
            <a:normAutofit/>
          </a:bodyPr>
          <a:lstStyle/>
          <a:p>
            <a:r>
              <a:rPr lang="en-US" sz="3150" dirty="0"/>
              <a:t>Approach: predict if candidate word </a:t>
            </a:r>
            <a:r>
              <a:rPr lang="en-US" sz="3150" i="1" dirty="0"/>
              <a:t>c</a:t>
            </a:r>
            <a:r>
              <a:rPr lang="en-US" sz="3150" dirty="0"/>
              <a:t> is a "neighbor"</a:t>
            </a:r>
          </a:p>
        </p:txBody>
      </p:sp>
      <p:sp>
        <p:nvSpPr>
          <p:cNvPr id="3" name="Content Placeholder 2"/>
          <p:cNvSpPr>
            <a:spLocks noGrp="1"/>
          </p:cNvSpPr>
          <p:nvPr>
            <p:ph idx="1"/>
          </p:nvPr>
        </p:nvSpPr>
        <p:spPr/>
        <p:txBody>
          <a:bodyPr>
            <a:normAutofit/>
          </a:bodyPr>
          <a:lstStyle/>
          <a:p>
            <a:pPr marL="385763" indent="-385763">
              <a:buFont typeface="+mj-lt"/>
              <a:buAutoNum type="arabicPeriod"/>
            </a:pPr>
            <a:r>
              <a:rPr lang="en-US" sz="2400" dirty="0"/>
              <a:t>Treat the target word </a:t>
            </a:r>
            <a:r>
              <a:rPr lang="en-US" sz="2400" i="1" dirty="0"/>
              <a:t>t</a:t>
            </a:r>
            <a:r>
              <a:rPr lang="en-US" sz="2400" dirty="0"/>
              <a:t> and a neighboring context word </a:t>
            </a:r>
            <a:r>
              <a:rPr lang="en-US" sz="2400" i="1" dirty="0"/>
              <a:t>c</a:t>
            </a:r>
            <a:r>
              <a:rPr lang="en-US" sz="2400" dirty="0"/>
              <a:t> as </a:t>
            </a:r>
            <a:r>
              <a:rPr lang="en-US" sz="2400" b="1" dirty="0"/>
              <a:t>positive examples</a:t>
            </a:r>
            <a:r>
              <a:rPr lang="en-US" sz="2400" dirty="0"/>
              <a:t>.</a:t>
            </a:r>
          </a:p>
          <a:p>
            <a:pPr marL="385763" indent="-385763">
              <a:buFont typeface="+mj-lt"/>
              <a:buAutoNum type="arabicPeriod"/>
            </a:pPr>
            <a:r>
              <a:rPr lang="en-US" sz="2400" dirty="0"/>
              <a:t>Randomly sample other words in the lexicon to get negative examples</a:t>
            </a:r>
          </a:p>
          <a:p>
            <a:pPr marL="385763" indent="-385763">
              <a:buFont typeface="+mj-lt"/>
              <a:buAutoNum type="arabicPeriod"/>
            </a:pPr>
            <a:r>
              <a:rPr lang="en-US" sz="2400" dirty="0"/>
              <a:t>Use logistic regression to train a classifier to distinguish those two cases</a:t>
            </a:r>
          </a:p>
          <a:p>
            <a:pPr marL="385763" indent="-385763">
              <a:buFont typeface="+mj-lt"/>
              <a:buAutoNum type="arabicPeriod"/>
            </a:pPr>
            <a:r>
              <a:rPr lang="en-US" sz="2400" dirty="0"/>
              <a:t>Use the learned weights as the embeddings</a:t>
            </a:r>
          </a:p>
          <a:p>
            <a:endParaRPr lang="en-US" dirty="0"/>
          </a:p>
          <a:p>
            <a:endParaRPr lang="en-US" dirty="0"/>
          </a:p>
        </p:txBody>
      </p:sp>
    </p:spTree>
    <p:extLst>
      <p:ext uri="{BB962C8B-B14F-4D97-AF65-F5344CB8AC3E}">
        <p14:creationId xmlns:p14="http://schemas.microsoft.com/office/powerpoint/2010/main" val="307195647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Skip-Gram Classifier</a:t>
            </a:r>
          </a:p>
        </p:txBody>
      </p:sp>
      <p:sp>
        <p:nvSpPr>
          <p:cNvPr id="3" name="Content Placeholder 2"/>
          <p:cNvSpPr>
            <a:spLocks noGrp="1"/>
          </p:cNvSpPr>
          <p:nvPr>
            <p:ph idx="1"/>
          </p:nvPr>
        </p:nvSpPr>
        <p:spPr>
          <a:xfrm>
            <a:off x="914400" y="2057400"/>
            <a:ext cx="8229600" cy="3995098"/>
          </a:xfrm>
        </p:spPr>
        <p:txBody>
          <a:bodyPr>
            <a:normAutofit lnSpcReduction="10000"/>
          </a:bodyPr>
          <a:lstStyle/>
          <a:p>
            <a:r>
              <a:rPr lang="en-US" sz="2400" dirty="0"/>
              <a:t>(assuming a +/- 2 word window)</a:t>
            </a:r>
          </a:p>
          <a:p>
            <a:endParaRPr lang="en-US" sz="2400" dirty="0"/>
          </a:p>
          <a:p>
            <a:pPr marL="150876" lvl="1" indent="0">
              <a:spcAft>
                <a:spcPts val="0"/>
              </a:spcAft>
              <a:buNone/>
            </a:pPr>
            <a:r>
              <a:rPr lang="en-US" dirty="0"/>
              <a:t>…lemon, a [tablespoon of  apricot  jam,   a]  pinch…</a:t>
            </a:r>
          </a:p>
          <a:p>
            <a:pPr marL="0" indent="0">
              <a:spcBef>
                <a:spcPts val="0"/>
              </a:spcBef>
            </a:pPr>
            <a:r>
              <a:rPr lang="en-US" sz="2100" dirty="0">
                <a:latin typeface="Times New Roman" panose="02020603050405020304" pitchFamily="18" charset="0"/>
                <a:cs typeface="Times New Roman" panose="02020603050405020304" pitchFamily="18" charset="0"/>
              </a:rPr>
              <a:t>                        c1                   c2 </a:t>
            </a:r>
            <a:r>
              <a:rPr lang="en-US" sz="2100" dirty="0">
                <a:solidFill>
                  <a:srgbClr val="FF0000"/>
                </a:solidFill>
                <a:latin typeface="Times New Roman" panose="02020603050405020304" pitchFamily="18" charset="0"/>
                <a:cs typeface="Times New Roman" panose="02020603050405020304" pitchFamily="18" charset="0"/>
              </a:rPr>
              <a:t>[target]</a:t>
            </a:r>
            <a:r>
              <a:rPr lang="en-US" sz="2100" dirty="0">
                <a:latin typeface="Times New Roman" panose="02020603050405020304" pitchFamily="18" charset="0"/>
                <a:cs typeface="Times New Roman" panose="02020603050405020304" pitchFamily="18" charset="0"/>
              </a:rPr>
              <a:t>    c3      c4</a:t>
            </a:r>
          </a:p>
          <a:p>
            <a:pPr marL="0" indent="0">
              <a:spcBef>
                <a:spcPts val="0"/>
              </a:spcBef>
            </a:pPr>
            <a:endParaRPr lang="en-US" sz="2100" dirty="0">
              <a:latin typeface="Times New Roman" panose="02020603050405020304" pitchFamily="18" charset="0"/>
              <a:cs typeface="Times New Roman" panose="02020603050405020304" pitchFamily="18" charset="0"/>
            </a:endParaRPr>
          </a:p>
          <a:p>
            <a:pPr marL="0" indent="0">
              <a:spcBef>
                <a:spcPts val="0"/>
              </a:spcBef>
            </a:pPr>
            <a:r>
              <a:rPr lang="en-US" sz="2100" dirty="0">
                <a:latin typeface="Calibri" panose="020F0502020204030204" pitchFamily="34" charset="0"/>
                <a:cs typeface="Calibri" panose="020F0502020204030204" pitchFamily="34" charset="0"/>
              </a:rPr>
              <a:t>Goal: train a classifier that is given a candidate (</a:t>
            </a:r>
            <a:r>
              <a:rPr lang="en-US" sz="2100" b="1" dirty="0">
                <a:latin typeface="Calibri" panose="020F0502020204030204" pitchFamily="34" charset="0"/>
                <a:cs typeface="Calibri" panose="020F0502020204030204" pitchFamily="34" charset="0"/>
              </a:rPr>
              <a:t>w</a:t>
            </a:r>
            <a:r>
              <a:rPr lang="en-US" sz="2100" dirty="0">
                <a:latin typeface="Calibri" panose="020F0502020204030204" pitchFamily="34" charset="0"/>
                <a:cs typeface="Calibri" panose="020F0502020204030204" pitchFamily="34" charset="0"/>
              </a:rPr>
              <a:t>ord, </a:t>
            </a:r>
            <a:r>
              <a:rPr lang="en-US" sz="2100" b="1" dirty="0">
                <a:latin typeface="Calibri" panose="020F0502020204030204" pitchFamily="34" charset="0"/>
                <a:cs typeface="Calibri" panose="020F0502020204030204" pitchFamily="34" charset="0"/>
              </a:rPr>
              <a:t>c</a:t>
            </a:r>
            <a:r>
              <a:rPr lang="en-US" sz="2100" dirty="0">
                <a:latin typeface="Calibri" panose="020F0502020204030204" pitchFamily="34" charset="0"/>
                <a:cs typeface="Calibri" panose="020F0502020204030204" pitchFamily="34" charset="0"/>
              </a:rPr>
              <a:t>ontext) pair</a:t>
            </a:r>
          </a:p>
          <a:p>
            <a:pPr marL="0" indent="0">
              <a:spcBef>
                <a:spcPts val="0"/>
              </a:spcBef>
            </a:pPr>
            <a:r>
              <a:rPr lang="en-US" sz="2100" dirty="0">
                <a:latin typeface="Calibri" panose="020F0502020204030204" pitchFamily="34" charset="0"/>
                <a:cs typeface="Calibri" panose="020F0502020204030204" pitchFamily="34" charset="0"/>
              </a:rPr>
              <a:t>		 (apricot, jam)</a:t>
            </a:r>
          </a:p>
          <a:p>
            <a:pPr marL="0" indent="0">
              <a:spcBef>
                <a:spcPts val="0"/>
              </a:spcBef>
            </a:pPr>
            <a:r>
              <a:rPr lang="en-US" sz="2100" dirty="0">
                <a:latin typeface="Calibri" panose="020F0502020204030204" pitchFamily="34" charset="0"/>
                <a:cs typeface="Calibri" panose="020F0502020204030204" pitchFamily="34" charset="0"/>
              </a:rPr>
              <a:t> 		 (apricot, aardvark)</a:t>
            </a:r>
          </a:p>
          <a:p>
            <a:pPr marL="0" indent="0">
              <a:spcBef>
                <a:spcPts val="0"/>
              </a:spcBef>
            </a:pPr>
            <a:r>
              <a:rPr lang="en-US" sz="2100" dirty="0">
                <a:latin typeface="Calibri" panose="020F0502020204030204" pitchFamily="34" charset="0"/>
                <a:cs typeface="Calibri" panose="020F0502020204030204" pitchFamily="34" charset="0"/>
              </a:rPr>
              <a:t>		…</a:t>
            </a:r>
          </a:p>
          <a:p>
            <a:pPr marL="0" indent="0">
              <a:spcBef>
                <a:spcPts val="0"/>
              </a:spcBef>
            </a:pPr>
            <a:r>
              <a:rPr lang="en-US" sz="2100" dirty="0">
                <a:latin typeface="Calibri" panose="020F0502020204030204" pitchFamily="34" charset="0"/>
                <a:cs typeface="Calibri" panose="020F0502020204030204" pitchFamily="34" charset="0"/>
              </a:rPr>
              <a:t>And assigns each pair a probability:</a:t>
            </a:r>
          </a:p>
          <a:p>
            <a:pPr marL="0" indent="0">
              <a:spcBef>
                <a:spcPts val="0"/>
              </a:spcBef>
            </a:pPr>
            <a:r>
              <a:rPr lang="en-US" sz="2100" dirty="0">
                <a:latin typeface="Calibri" panose="020F0502020204030204" pitchFamily="34" charset="0"/>
                <a:cs typeface="Calibri" panose="020F0502020204030204" pitchFamily="34" charset="0"/>
              </a:rPr>
              <a:t>	</a:t>
            </a:r>
            <a:r>
              <a:rPr lang="en-US" sz="2250" i="1" dirty="0"/>
              <a:t>P</a:t>
            </a:r>
            <a:r>
              <a:rPr lang="en-US" sz="2250" dirty="0"/>
              <a:t>(+|</a:t>
            </a:r>
            <a:r>
              <a:rPr lang="en-US" sz="2250" i="1" dirty="0"/>
              <a:t>w</a:t>
            </a:r>
            <a:r>
              <a:rPr lang="en-US" sz="2250" dirty="0"/>
              <a:t>, </a:t>
            </a:r>
            <a:r>
              <a:rPr lang="en-US" sz="2250" i="1" dirty="0"/>
              <a:t>c</a:t>
            </a:r>
            <a:r>
              <a:rPr lang="en-US" sz="2250" dirty="0"/>
              <a:t>) </a:t>
            </a:r>
          </a:p>
          <a:p>
            <a:pPr marL="0" indent="0">
              <a:spcBef>
                <a:spcPts val="0"/>
              </a:spcBef>
            </a:pPr>
            <a:r>
              <a:rPr lang="en-US" sz="2250" i="1" dirty="0"/>
              <a:t>	P</a:t>
            </a:r>
            <a:r>
              <a:rPr lang="en-US" sz="2250" dirty="0"/>
              <a:t>(−|</a:t>
            </a:r>
            <a:r>
              <a:rPr lang="en-US" sz="2250" i="1" dirty="0"/>
              <a:t>w</a:t>
            </a:r>
            <a:r>
              <a:rPr lang="en-US" sz="2250" dirty="0"/>
              <a:t>, </a:t>
            </a:r>
            <a:r>
              <a:rPr lang="en-US" sz="2250" i="1" dirty="0"/>
              <a:t>c</a:t>
            </a:r>
            <a:r>
              <a:rPr lang="en-US" sz="2250" dirty="0"/>
              <a:t>) = 1 − </a:t>
            </a:r>
            <a:r>
              <a:rPr lang="en-US" sz="2250" i="1" dirty="0"/>
              <a:t>P</a:t>
            </a:r>
            <a:r>
              <a:rPr lang="en-US" sz="2250" dirty="0"/>
              <a:t>(+|</a:t>
            </a:r>
            <a:r>
              <a:rPr lang="en-US" sz="2250" i="1" dirty="0"/>
              <a:t>w</a:t>
            </a:r>
            <a:r>
              <a:rPr lang="en-US" sz="2250" dirty="0"/>
              <a:t>, </a:t>
            </a:r>
            <a:r>
              <a:rPr lang="en-US" sz="2250" i="1" dirty="0"/>
              <a:t>c</a:t>
            </a:r>
            <a:r>
              <a:rPr lang="en-US" sz="2250" dirty="0"/>
              <a:t>) </a:t>
            </a:r>
          </a:p>
          <a:p>
            <a:pPr marL="0" indent="0">
              <a:spcBef>
                <a:spcPts val="0"/>
              </a:spcBef>
            </a:pPr>
            <a:endParaRPr lang="en-US" sz="2250" dirty="0"/>
          </a:p>
          <a:p>
            <a:pPr marL="0" indent="0">
              <a:spcBef>
                <a:spcPts val="0"/>
              </a:spcBef>
            </a:pPr>
            <a:endParaRPr lang="en-US" sz="2100" dirty="0">
              <a:latin typeface="Calibri" panose="020F0502020204030204" pitchFamily="34" charset="0"/>
              <a:cs typeface="Calibri" panose="020F0502020204030204" pitchFamily="34" charset="0"/>
            </a:endParaRPr>
          </a:p>
          <a:p>
            <a:pPr marL="0" indent="0">
              <a:spcBef>
                <a:spcPts val="0"/>
              </a:spcBef>
            </a:pPr>
            <a:endParaRPr lang="en-US" sz="2100" dirty="0">
              <a:latin typeface="Calibri" panose="020F0502020204030204" pitchFamily="34" charset="0"/>
              <a:cs typeface="Calibri" panose="020F0502020204030204" pitchFamily="34" charset="0"/>
            </a:endParaRPr>
          </a:p>
          <a:p>
            <a:endParaRPr lang="en-US" sz="2400" dirty="0"/>
          </a:p>
        </p:txBody>
      </p:sp>
      <p:sp>
        <p:nvSpPr>
          <p:cNvPr id="6" name="Rounded Rectangle 5">
            <a:extLst>
              <a:ext uri="{FF2B5EF4-FFF2-40B4-BE49-F238E27FC236}">
                <a16:creationId xmlns:a16="http://schemas.microsoft.com/office/drawing/2014/main" id="{2DC57D5D-02C0-314D-BE90-FF44065BE762}"/>
              </a:ext>
            </a:extLst>
          </p:cNvPr>
          <p:cNvSpPr/>
          <p:nvPr/>
        </p:nvSpPr>
        <p:spPr bwMode="auto">
          <a:xfrm>
            <a:off x="2514600" y="2800351"/>
            <a:ext cx="3856733" cy="280928"/>
          </a:xfrm>
          <a:prstGeom prst="roundRect">
            <a:avLst/>
          </a:prstGeom>
          <a:solidFill>
            <a:srgbClr val="FFFF00">
              <a:alpha val="26000"/>
            </a:srgbClr>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spAutoFit/>
          </a:bodyPr>
          <a:lstStyle/>
          <a:p>
            <a:pPr defTabSz="685800">
              <a:defRPr/>
            </a:pPr>
            <a:endParaRPr lang="en-US" sz="1200" dirty="0">
              <a:solidFill>
                <a:srgbClr val="009900"/>
              </a:solidFill>
              <a:latin typeface="Tahoma" charset="0"/>
              <a:cs typeface="+mn-cs"/>
            </a:endParaRPr>
          </a:p>
        </p:txBody>
      </p:sp>
      <p:sp>
        <p:nvSpPr>
          <p:cNvPr id="7" name="Rounded Rectangle 6">
            <a:extLst>
              <a:ext uri="{FF2B5EF4-FFF2-40B4-BE49-F238E27FC236}">
                <a16:creationId xmlns:a16="http://schemas.microsoft.com/office/drawing/2014/main" id="{C98D6C3B-275A-4E46-806B-FE9D39094B33}"/>
              </a:ext>
            </a:extLst>
          </p:cNvPr>
          <p:cNvSpPr/>
          <p:nvPr/>
        </p:nvSpPr>
        <p:spPr bwMode="auto">
          <a:xfrm>
            <a:off x="4384894" y="2800351"/>
            <a:ext cx="872906" cy="280928"/>
          </a:xfrm>
          <a:prstGeom prst="roundRect">
            <a:avLst/>
          </a:prstGeom>
          <a:solidFill>
            <a:srgbClr val="FF0066">
              <a:alpha val="26000"/>
            </a:srgbClr>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spAutoFit/>
          </a:bodyPr>
          <a:lstStyle/>
          <a:p>
            <a:pPr defTabSz="685800">
              <a:defRPr/>
            </a:pPr>
            <a:endParaRPr lang="en-US" sz="1200">
              <a:solidFill>
                <a:srgbClr val="009900"/>
              </a:solidFill>
              <a:latin typeface="Tahoma" charset="0"/>
              <a:cs typeface="+mn-cs"/>
            </a:endParaRPr>
          </a:p>
        </p:txBody>
      </p:sp>
    </p:spTree>
    <p:extLst>
      <p:ext uri="{BB962C8B-B14F-4D97-AF65-F5344CB8AC3E}">
        <p14:creationId xmlns:p14="http://schemas.microsoft.com/office/powerpoint/2010/main" val="110352972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Similarity is computed from dot product</a:t>
            </a:r>
          </a:p>
        </p:txBody>
      </p:sp>
      <p:sp>
        <p:nvSpPr>
          <p:cNvPr id="3" name="Content Placeholder 2"/>
          <p:cNvSpPr>
            <a:spLocks noGrp="1"/>
          </p:cNvSpPr>
          <p:nvPr>
            <p:ph idx="1"/>
          </p:nvPr>
        </p:nvSpPr>
        <p:spPr/>
        <p:txBody>
          <a:bodyPr>
            <a:noAutofit/>
          </a:bodyPr>
          <a:lstStyle/>
          <a:p>
            <a:r>
              <a:rPr lang="en-US" sz="2700" dirty="0"/>
              <a:t>Remember: two vectors are similar if they have a high dot product</a:t>
            </a:r>
          </a:p>
          <a:p>
            <a:pPr lvl="1"/>
            <a:r>
              <a:rPr lang="en-US" sz="2700" dirty="0"/>
              <a:t>Cosine is just a normalized dot product</a:t>
            </a:r>
          </a:p>
          <a:p>
            <a:r>
              <a:rPr lang="en-US" sz="2700" dirty="0"/>
              <a:t>So:</a:t>
            </a:r>
          </a:p>
          <a:p>
            <a:pPr lvl="1"/>
            <a:r>
              <a:rPr lang="en-US" sz="2700" dirty="0"/>
              <a:t>Similarity(</a:t>
            </a:r>
            <a:r>
              <a:rPr lang="en-US" sz="2700" dirty="0" err="1"/>
              <a:t>w,c</a:t>
            </a:r>
            <a:r>
              <a:rPr lang="en-US" sz="2700" dirty="0"/>
              <a:t>)  ∝ w</a:t>
            </a:r>
            <a:r>
              <a:rPr lang="en-US" sz="2700" baseline="-25000" dirty="0"/>
              <a:t> </a:t>
            </a:r>
            <a:r>
              <a:rPr lang="en-US" sz="2700" dirty="0"/>
              <a:t>∙ c</a:t>
            </a:r>
            <a:endParaRPr lang="en-US" sz="2700" baseline="-25000" dirty="0"/>
          </a:p>
          <a:p>
            <a:r>
              <a:rPr lang="en-US" sz="2700" dirty="0"/>
              <a:t>We’ll need to normalize to get a probability </a:t>
            </a:r>
          </a:p>
          <a:p>
            <a:pPr lvl="1"/>
            <a:r>
              <a:rPr lang="en-US" sz="2550" dirty="0"/>
              <a:t>(cosine isn't a probability either)</a:t>
            </a:r>
          </a:p>
        </p:txBody>
      </p:sp>
      <p:sp>
        <p:nvSpPr>
          <p:cNvPr id="4" name="Slide Number Placeholder 3"/>
          <p:cNvSpPr>
            <a:spLocks noGrp="1"/>
          </p:cNvSpPr>
          <p:nvPr>
            <p:ph type="sldNum" sz="quarter" idx="12"/>
          </p:nvPr>
        </p:nvSpPr>
        <p:spPr>
          <a:xfrm>
            <a:off x="1371600" y="5029200"/>
            <a:ext cx="1485900" cy="257175"/>
          </a:xfrm>
          <a:prstGeom prst="rect">
            <a:avLst/>
          </a:prstGeom>
        </p:spPr>
        <p:txBody>
          <a:bodyPr/>
          <a:lstStyle/>
          <a:p>
            <a:pPr defTabSz="685800" fontAlgn="auto">
              <a:spcBef>
                <a:spcPts val="0"/>
              </a:spcBef>
              <a:spcAft>
                <a:spcPts val="0"/>
              </a:spcAft>
            </a:pPr>
            <a:fld id="{10F35DC5-7E65-8247-99AB-4E984F8A921E}" type="slidenum">
              <a:rPr lang="en-US">
                <a:latin typeface="Calibri" panose="020F0502020204030204"/>
                <a:cs typeface="+mn-cs"/>
              </a:rPr>
              <a:pPr defTabSz="685800" fontAlgn="auto">
                <a:spcBef>
                  <a:spcPts val="0"/>
                </a:spcBef>
                <a:spcAft>
                  <a:spcPts val="0"/>
                </a:spcAft>
              </a:pPr>
              <a:t>53</a:t>
            </a:fld>
            <a:endParaRPr lang="en-US">
              <a:latin typeface="Calibri" panose="020F0502020204030204"/>
              <a:cs typeface="+mn-cs"/>
            </a:endParaRPr>
          </a:p>
        </p:txBody>
      </p:sp>
    </p:spTree>
    <p:extLst>
      <p:ext uri="{BB962C8B-B14F-4D97-AF65-F5344CB8AC3E}">
        <p14:creationId xmlns:p14="http://schemas.microsoft.com/office/powerpoint/2010/main" val="121378392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Turning dot products into probabilities</a:t>
            </a:r>
          </a:p>
        </p:txBody>
      </p:sp>
      <p:sp>
        <p:nvSpPr>
          <p:cNvPr id="3" name="Content Placeholder 2"/>
          <p:cNvSpPr>
            <a:spLocks noGrp="1"/>
          </p:cNvSpPr>
          <p:nvPr>
            <p:ph idx="1"/>
          </p:nvPr>
        </p:nvSpPr>
        <p:spPr>
          <a:xfrm>
            <a:off x="914400" y="2000250"/>
            <a:ext cx="7715250" cy="3017520"/>
          </a:xfrm>
        </p:spPr>
        <p:txBody>
          <a:bodyPr/>
          <a:lstStyle/>
          <a:p>
            <a:r>
              <a:rPr lang="en-US" sz="3000" dirty="0">
                <a:latin typeface="Times New Roman" charset="0"/>
                <a:ea typeface="Times New Roman" charset="0"/>
                <a:cs typeface="Times New Roman" charset="0"/>
              </a:rPr>
              <a:t>Sim(</a:t>
            </a:r>
            <a:r>
              <a:rPr lang="en-US" sz="3000" dirty="0" err="1">
                <a:latin typeface="Times New Roman" charset="0"/>
                <a:ea typeface="Times New Roman" charset="0"/>
                <a:cs typeface="Times New Roman" charset="0"/>
              </a:rPr>
              <a:t>w,c</a:t>
            </a:r>
            <a:r>
              <a:rPr lang="en-US" sz="3000" dirty="0">
                <a:latin typeface="Times New Roman" charset="0"/>
                <a:ea typeface="Times New Roman" charset="0"/>
                <a:cs typeface="Times New Roman" charset="0"/>
              </a:rPr>
              <a:t>) </a:t>
            </a:r>
            <a:r>
              <a:rPr lang="en-US" sz="3000" dirty="0"/>
              <a:t>≈ </a:t>
            </a:r>
            <a:r>
              <a:rPr lang="en-US" sz="3000" dirty="0">
                <a:latin typeface="Times New Roman" panose="02020603050405020304" pitchFamily="18" charset="0"/>
                <a:cs typeface="Times New Roman" panose="02020603050405020304" pitchFamily="18" charset="0"/>
              </a:rPr>
              <a:t>w</a:t>
            </a:r>
            <a:r>
              <a:rPr lang="en-US" sz="3000" i="1" dirty="0">
                <a:latin typeface="Times New Roman" panose="02020603050405020304" pitchFamily="18" charset="0"/>
                <a:ea typeface="Times New Roman" charset="0"/>
                <a:cs typeface="Times New Roman" panose="02020603050405020304" pitchFamily="18" charset="0"/>
              </a:rPr>
              <a:t> ∙ c</a:t>
            </a:r>
          </a:p>
          <a:p>
            <a:r>
              <a:rPr lang="en-US" sz="3000" dirty="0">
                <a:latin typeface="Calibri" charset="0"/>
                <a:ea typeface="Calibri" charset="0"/>
                <a:cs typeface="Calibri" charset="0"/>
              </a:rPr>
              <a:t>To turn this into a probability </a:t>
            </a:r>
          </a:p>
          <a:p>
            <a:r>
              <a:rPr lang="en-US" sz="3000" dirty="0">
                <a:latin typeface="Calibri" charset="0"/>
                <a:ea typeface="Calibri" charset="0"/>
                <a:cs typeface="Calibri" charset="0"/>
              </a:rPr>
              <a:t>We'll use the sigmoid from logistic regression:</a:t>
            </a:r>
          </a:p>
          <a:p>
            <a:endParaRPr lang="en-US" dirty="0"/>
          </a:p>
        </p:txBody>
      </p:sp>
      <p:pic>
        <p:nvPicPr>
          <p:cNvPr id="5" name="Picture 4">
            <a:extLst>
              <a:ext uri="{FF2B5EF4-FFF2-40B4-BE49-F238E27FC236}">
                <a16:creationId xmlns:a16="http://schemas.microsoft.com/office/drawing/2014/main" id="{AF7EBE09-610D-7244-A376-CBEF72D96B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79815" y="3686676"/>
            <a:ext cx="5493544" cy="771024"/>
          </a:xfrm>
          <a:prstGeom prst="rect">
            <a:avLst/>
          </a:prstGeom>
        </p:spPr>
      </p:pic>
      <p:pic>
        <p:nvPicPr>
          <p:cNvPr id="6" name="Picture 5">
            <a:extLst>
              <a:ext uri="{FF2B5EF4-FFF2-40B4-BE49-F238E27FC236}">
                <a16:creationId xmlns:a16="http://schemas.microsoft.com/office/drawing/2014/main" id="{20607A7E-9962-E34D-9536-E5E3A72BEB1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99112" y="4629150"/>
            <a:ext cx="5531566" cy="1374709"/>
          </a:xfrm>
          <a:prstGeom prst="rect">
            <a:avLst/>
          </a:prstGeom>
        </p:spPr>
      </p:pic>
    </p:spTree>
    <p:extLst>
      <p:ext uri="{BB962C8B-B14F-4D97-AF65-F5344CB8AC3E}">
        <p14:creationId xmlns:p14="http://schemas.microsoft.com/office/powerpoint/2010/main" val="318442515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976952"/>
            <a:ext cx="8423910" cy="680397"/>
          </a:xfrm>
        </p:spPr>
        <p:txBody>
          <a:bodyPr>
            <a:normAutofit/>
          </a:bodyPr>
          <a:lstStyle/>
          <a:p>
            <a:r>
              <a:rPr lang="en-US" b="0" dirty="0"/>
              <a:t>How Skip-Gram Classifier computes </a:t>
            </a:r>
            <a:r>
              <a:rPr lang="en-US" i="1" dirty="0"/>
              <a:t>P</a:t>
            </a:r>
            <a:r>
              <a:rPr lang="en-US" dirty="0"/>
              <a:t>(+|</a:t>
            </a:r>
            <a:r>
              <a:rPr lang="en-US" i="1" dirty="0"/>
              <a:t>w</a:t>
            </a:r>
            <a:r>
              <a:rPr lang="en-US" dirty="0"/>
              <a:t>, </a:t>
            </a:r>
            <a:r>
              <a:rPr lang="en-US" i="1" dirty="0"/>
              <a:t>c</a:t>
            </a:r>
            <a:r>
              <a:rPr lang="en-US" dirty="0"/>
              <a:t>) </a:t>
            </a:r>
            <a:endParaRPr lang="en-US" b="0" dirty="0"/>
          </a:p>
        </p:txBody>
      </p:sp>
      <p:sp>
        <p:nvSpPr>
          <p:cNvPr id="3" name="Content Placeholder 2"/>
          <p:cNvSpPr>
            <a:spLocks noGrp="1"/>
          </p:cNvSpPr>
          <p:nvPr>
            <p:ph idx="1"/>
          </p:nvPr>
        </p:nvSpPr>
        <p:spPr>
          <a:xfrm>
            <a:off x="914400" y="2457450"/>
            <a:ext cx="8229600" cy="3143250"/>
          </a:xfrm>
        </p:spPr>
        <p:txBody>
          <a:bodyPr>
            <a:normAutofit/>
          </a:bodyPr>
          <a:lstStyle/>
          <a:p>
            <a:pPr marL="0" indent="0">
              <a:spcBef>
                <a:spcPts val="0"/>
              </a:spcBef>
            </a:pPr>
            <a:r>
              <a:rPr lang="en-US" sz="2100" dirty="0">
                <a:latin typeface="Calibri" panose="020F0502020204030204" pitchFamily="34" charset="0"/>
                <a:cs typeface="Calibri" panose="020F0502020204030204" pitchFamily="34" charset="0"/>
              </a:rPr>
              <a:t>This is for one context word, but we have lots of context words.</a:t>
            </a:r>
          </a:p>
          <a:p>
            <a:pPr marL="0" indent="0">
              <a:spcBef>
                <a:spcPts val="0"/>
              </a:spcBef>
            </a:pPr>
            <a:r>
              <a:rPr lang="en-US" sz="2100" dirty="0">
                <a:latin typeface="Calibri" panose="020F0502020204030204" pitchFamily="34" charset="0"/>
                <a:cs typeface="Calibri" panose="020F0502020204030204" pitchFamily="34" charset="0"/>
              </a:rPr>
              <a:t>We'll assume independence and just multiply them:</a:t>
            </a:r>
          </a:p>
          <a:p>
            <a:pPr marL="0" indent="0">
              <a:spcBef>
                <a:spcPts val="0"/>
              </a:spcBef>
            </a:pPr>
            <a:endParaRPr lang="en-US" sz="2100" dirty="0"/>
          </a:p>
          <a:p>
            <a:pPr marL="0" indent="0">
              <a:spcBef>
                <a:spcPts val="0"/>
              </a:spcBef>
            </a:pPr>
            <a:endParaRPr lang="en-US" sz="2100" dirty="0">
              <a:latin typeface="Calibri" panose="020F0502020204030204" pitchFamily="34" charset="0"/>
              <a:cs typeface="Calibri" panose="020F0502020204030204" pitchFamily="34" charset="0"/>
            </a:endParaRPr>
          </a:p>
          <a:p>
            <a:endParaRPr lang="en-US" sz="2400" dirty="0"/>
          </a:p>
        </p:txBody>
      </p:sp>
      <p:pic>
        <p:nvPicPr>
          <p:cNvPr id="9" name="Picture 8">
            <a:extLst>
              <a:ext uri="{FF2B5EF4-FFF2-40B4-BE49-F238E27FC236}">
                <a16:creationId xmlns:a16="http://schemas.microsoft.com/office/drawing/2014/main" id="{7AA63A49-99F1-994C-B490-F1ED7C6C9E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71700" y="1885951"/>
            <a:ext cx="3664739" cy="514349"/>
          </a:xfrm>
          <a:prstGeom prst="rect">
            <a:avLst/>
          </a:prstGeom>
        </p:spPr>
      </p:pic>
      <p:pic>
        <p:nvPicPr>
          <p:cNvPr id="6" name="Picture 5">
            <a:extLst>
              <a:ext uri="{FF2B5EF4-FFF2-40B4-BE49-F238E27FC236}">
                <a16:creationId xmlns:a16="http://schemas.microsoft.com/office/drawing/2014/main" id="{E549A47C-4B5E-564D-AF5D-CF5F27C421C3}"/>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222503" y="3600450"/>
            <a:ext cx="4178297" cy="1904394"/>
          </a:xfrm>
          <a:prstGeom prst="rect">
            <a:avLst/>
          </a:prstGeom>
        </p:spPr>
      </p:pic>
    </p:spTree>
    <p:extLst>
      <p:ext uri="{BB962C8B-B14F-4D97-AF65-F5344CB8AC3E}">
        <p14:creationId xmlns:p14="http://schemas.microsoft.com/office/powerpoint/2010/main" val="428333974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8F3F83-5178-9748-9912-E4A277048490}"/>
              </a:ext>
            </a:extLst>
          </p:cNvPr>
          <p:cNvSpPr>
            <a:spLocks noGrp="1"/>
          </p:cNvSpPr>
          <p:nvPr>
            <p:ph type="title"/>
          </p:nvPr>
        </p:nvSpPr>
        <p:spPr/>
        <p:txBody>
          <a:bodyPr/>
          <a:lstStyle/>
          <a:p>
            <a:r>
              <a:rPr lang="en-US" dirty="0"/>
              <a:t>Skip-gram classifier: summary</a:t>
            </a:r>
          </a:p>
        </p:txBody>
      </p:sp>
      <p:sp>
        <p:nvSpPr>
          <p:cNvPr id="3" name="Content Placeholder 2">
            <a:extLst>
              <a:ext uri="{FF2B5EF4-FFF2-40B4-BE49-F238E27FC236}">
                <a16:creationId xmlns:a16="http://schemas.microsoft.com/office/drawing/2014/main" id="{7750CA1F-2951-E24E-B20D-2F60E5E558B0}"/>
              </a:ext>
            </a:extLst>
          </p:cNvPr>
          <p:cNvSpPr>
            <a:spLocks noGrp="1"/>
          </p:cNvSpPr>
          <p:nvPr>
            <p:ph idx="1"/>
          </p:nvPr>
        </p:nvSpPr>
        <p:spPr>
          <a:xfrm>
            <a:off x="822961" y="2057400"/>
            <a:ext cx="8321039" cy="3429000"/>
          </a:xfrm>
        </p:spPr>
        <p:txBody>
          <a:bodyPr>
            <a:normAutofit lnSpcReduction="10000"/>
          </a:bodyPr>
          <a:lstStyle/>
          <a:p>
            <a:r>
              <a:rPr lang="en-US" dirty="0"/>
              <a:t>A probabilistic classifier, given </a:t>
            </a:r>
          </a:p>
          <a:p>
            <a:pPr marL="825490" lvl="1" indent="-428625">
              <a:buFont typeface="Arial" panose="020B0604020202020204" pitchFamily="34" charset="0"/>
              <a:buChar char="•"/>
            </a:pPr>
            <a:r>
              <a:rPr lang="en-US" sz="2700" dirty="0"/>
              <a:t>a test target word </a:t>
            </a:r>
            <a:r>
              <a:rPr lang="en-US" sz="2700" i="1" dirty="0"/>
              <a:t>w </a:t>
            </a:r>
          </a:p>
          <a:p>
            <a:pPr marL="825490" lvl="1" indent="-428625">
              <a:buFont typeface="Arial" panose="020B0604020202020204" pitchFamily="34" charset="0"/>
              <a:buChar char="•"/>
            </a:pPr>
            <a:r>
              <a:rPr lang="en-US" sz="2700" dirty="0"/>
              <a:t>its context window of </a:t>
            </a:r>
            <a:r>
              <a:rPr lang="en-US" sz="2700" i="1" dirty="0"/>
              <a:t>L </a:t>
            </a:r>
            <a:r>
              <a:rPr lang="en-US" sz="2700" dirty="0"/>
              <a:t>words </a:t>
            </a:r>
            <a:r>
              <a:rPr lang="en-US" sz="2700" i="1" dirty="0"/>
              <a:t>c</a:t>
            </a:r>
            <a:r>
              <a:rPr lang="en-US" sz="2700" baseline="-25000" dirty="0"/>
              <a:t>1:</a:t>
            </a:r>
            <a:r>
              <a:rPr lang="en-US" sz="2700" i="1" baseline="-25000" dirty="0"/>
              <a:t>L</a:t>
            </a:r>
            <a:endParaRPr lang="en-US" sz="2700" dirty="0"/>
          </a:p>
          <a:p>
            <a:r>
              <a:rPr lang="en-US" dirty="0"/>
              <a:t>Estimates probability that w occurs in this window based on similarity of w (embeddings) to </a:t>
            </a:r>
            <a:r>
              <a:rPr lang="en-US" sz="3000" i="1" dirty="0"/>
              <a:t>c</a:t>
            </a:r>
            <a:r>
              <a:rPr lang="en-US" sz="3000" baseline="-25000" dirty="0"/>
              <a:t>1:</a:t>
            </a:r>
            <a:r>
              <a:rPr lang="en-US" sz="3000" i="1" baseline="-25000" dirty="0"/>
              <a:t>L</a:t>
            </a:r>
            <a:r>
              <a:rPr lang="en-US" sz="3000" dirty="0"/>
              <a:t> </a:t>
            </a:r>
            <a:r>
              <a:rPr lang="en-US" dirty="0"/>
              <a:t>(embeddings).</a:t>
            </a:r>
          </a:p>
          <a:p>
            <a:endParaRPr lang="en-US" dirty="0"/>
          </a:p>
          <a:p>
            <a:r>
              <a:rPr lang="en-US" dirty="0"/>
              <a:t>To compute this, we just need embeddings for all the words.</a:t>
            </a:r>
          </a:p>
        </p:txBody>
      </p:sp>
    </p:spTree>
    <p:extLst>
      <p:ext uri="{BB962C8B-B14F-4D97-AF65-F5344CB8AC3E}">
        <p14:creationId xmlns:p14="http://schemas.microsoft.com/office/powerpoint/2010/main" val="1782145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22F2A8-0384-4B49-9319-CD30ECB335C1}"/>
              </a:ext>
            </a:extLst>
          </p:cNvPr>
          <p:cNvSpPr>
            <a:spLocks noGrp="1"/>
          </p:cNvSpPr>
          <p:nvPr>
            <p:ph type="title"/>
          </p:nvPr>
        </p:nvSpPr>
        <p:spPr>
          <a:xfrm>
            <a:off x="400050" y="976952"/>
            <a:ext cx="8572500" cy="680397"/>
          </a:xfrm>
        </p:spPr>
        <p:txBody>
          <a:bodyPr>
            <a:normAutofit fontScale="90000"/>
          </a:bodyPr>
          <a:lstStyle/>
          <a:p>
            <a:r>
              <a:rPr lang="en-US" dirty="0"/>
              <a:t>These embeddings we'll need: a set for w, a set for c</a:t>
            </a:r>
          </a:p>
        </p:txBody>
      </p:sp>
      <p:pic>
        <p:nvPicPr>
          <p:cNvPr id="5" name="Content Placeholder 4">
            <a:extLst>
              <a:ext uri="{FF2B5EF4-FFF2-40B4-BE49-F238E27FC236}">
                <a16:creationId xmlns:a16="http://schemas.microsoft.com/office/drawing/2014/main" id="{7382CE1D-DA01-A84B-9AA2-2A131B5FD4A4}"/>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812517" y="1998969"/>
            <a:ext cx="5518967" cy="3829051"/>
          </a:xfrm>
        </p:spPr>
      </p:pic>
    </p:spTree>
    <p:extLst>
      <p:ext uri="{BB962C8B-B14F-4D97-AF65-F5344CB8AC3E}">
        <p14:creationId xmlns:p14="http://schemas.microsoft.com/office/powerpoint/2010/main" val="416111944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988915"/>
            <a:ext cx="7543800" cy="907196"/>
          </a:xfrm>
        </p:spPr>
        <p:txBody>
          <a:bodyPr/>
          <a:lstStyle/>
          <a:p>
            <a:r>
              <a:rPr lang="en-US" b="0" dirty="0"/>
              <a:t>Skip-Gram Training data</a:t>
            </a:r>
          </a:p>
        </p:txBody>
      </p:sp>
      <p:sp>
        <p:nvSpPr>
          <p:cNvPr id="3" name="Content Placeholder 2"/>
          <p:cNvSpPr>
            <a:spLocks noGrp="1"/>
          </p:cNvSpPr>
          <p:nvPr>
            <p:ph idx="1"/>
          </p:nvPr>
        </p:nvSpPr>
        <p:spPr>
          <a:xfrm>
            <a:off x="914400" y="1804545"/>
            <a:ext cx="6629400" cy="1587500"/>
          </a:xfrm>
          <a:solidFill>
            <a:srgbClr val="FFFFFF"/>
          </a:solidFill>
        </p:spPr>
        <p:txBody>
          <a:bodyPr>
            <a:noAutofit/>
          </a:bodyPr>
          <a:lstStyle/>
          <a:p>
            <a:pPr marL="0" indent="0"/>
            <a:endParaRPr lang="en-US" sz="2400" dirty="0"/>
          </a:p>
          <a:p>
            <a:pPr marL="150876" lvl="1" indent="0">
              <a:spcAft>
                <a:spcPts val="0"/>
              </a:spcAft>
              <a:buNone/>
            </a:pPr>
            <a:r>
              <a:rPr lang="en-US" dirty="0"/>
              <a:t>…lemon, a [tablespoon of  apricot  jam,   a]  pinch…</a:t>
            </a:r>
          </a:p>
          <a:p>
            <a:pPr marL="0" indent="0">
              <a:spcBef>
                <a:spcPts val="0"/>
              </a:spcBef>
            </a:pPr>
            <a:r>
              <a:rPr lang="en-US" sz="2100" dirty="0">
                <a:latin typeface="Times New Roman" panose="02020603050405020304" pitchFamily="18" charset="0"/>
                <a:cs typeface="Times New Roman" panose="02020603050405020304" pitchFamily="18" charset="0"/>
              </a:rPr>
              <a:t>                        c1                   c2 </a:t>
            </a:r>
            <a:r>
              <a:rPr lang="en-US" sz="2100" dirty="0">
                <a:solidFill>
                  <a:srgbClr val="FF0000"/>
                </a:solidFill>
                <a:latin typeface="Times New Roman" panose="02020603050405020304" pitchFamily="18" charset="0"/>
                <a:cs typeface="Times New Roman" panose="02020603050405020304" pitchFamily="18" charset="0"/>
              </a:rPr>
              <a:t>[target]</a:t>
            </a:r>
            <a:r>
              <a:rPr lang="en-US" sz="2100" dirty="0">
                <a:latin typeface="Times New Roman" panose="02020603050405020304" pitchFamily="18" charset="0"/>
                <a:cs typeface="Times New Roman" panose="02020603050405020304" pitchFamily="18" charset="0"/>
              </a:rPr>
              <a:t>    c3      c4</a:t>
            </a:r>
          </a:p>
          <a:p>
            <a:pPr marL="257175" lvl="1" indent="-257175">
              <a:buClrTx/>
            </a:pPr>
            <a:endParaRPr lang="en-US" sz="2700" i="1" dirty="0"/>
          </a:p>
          <a:p>
            <a:pPr marL="257175" lvl="2" indent="0">
              <a:buNone/>
            </a:pPr>
            <a:endParaRPr lang="en-US" sz="2100" i="1" dirty="0"/>
          </a:p>
        </p:txBody>
      </p:sp>
      <p:sp>
        <p:nvSpPr>
          <p:cNvPr id="6" name="Slide Number Placeholder 5"/>
          <p:cNvSpPr>
            <a:spLocks noGrp="1"/>
          </p:cNvSpPr>
          <p:nvPr>
            <p:ph type="sldNum" sz="quarter" idx="12"/>
          </p:nvPr>
        </p:nvSpPr>
        <p:spPr>
          <a:xfrm>
            <a:off x="7658100" y="5186363"/>
            <a:ext cx="342900" cy="171450"/>
          </a:xfrm>
          <a:prstGeom prst="rect">
            <a:avLst/>
          </a:prstGeom>
        </p:spPr>
        <p:txBody>
          <a:bodyPr/>
          <a:lstStyle/>
          <a:p>
            <a:pPr defTabSz="685800" fontAlgn="auto">
              <a:spcBef>
                <a:spcPts val="0"/>
              </a:spcBef>
              <a:spcAft>
                <a:spcPts val="0"/>
              </a:spcAft>
              <a:defRPr/>
            </a:pPr>
            <a:fld id="{713DD8BE-556E-3440-9013-11CC5588178D}" type="slidenum">
              <a:rPr lang="en-US">
                <a:latin typeface="Calibri" panose="020F0502020204030204"/>
                <a:cs typeface="+mn-cs"/>
              </a:rPr>
              <a:pPr defTabSz="685800" fontAlgn="auto">
                <a:spcBef>
                  <a:spcPts val="0"/>
                </a:spcBef>
                <a:spcAft>
                  <a:spcPts val="0"/>
                </a:spcAft>
                <a:defRPr/>
              </a:pPr>
              <a:t>58</a:t>
            </a:fld>
            <a:endParaRPr lang="en-US">
              <a:latin typeface="Calibri" panose="020F0502020204030204"/>
              <a:cs typeface="+mn-cs"/>
            </a:endParaRPr>
          </a:p>
        </p:txBody>
      </p:sp>
      <p:sp>
        <p:nvSpPr>
          <p:cNvPr id="7" name="Down Arrow 6"/>
          <p:cNvSpPr/>
          <p:nvPr/>
        </p:nvSpPr>
        <p:spPr bwMode="auto">
          <a:xfrm rot="10800000">
            <a:off x="4649020" y="2881346"/>
            <a:ext cx="114300" cy="280928"/>
          </a:xfrm>
          <a:prstGeom prst="downArrow">
            <a:avLst/>
          </a:prstGeom>
          <a:solidFill>
            <a:schemeClr val="accent1">
              <a:alpha val="55000"/>
            </a:schemeClr>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spAutoFit/>
          </a:bodyPr>
          <a:lstStyle/>
          <a:p>
            <a:pPr defTabSz="685800">
              <a:defRPr/>
            </a:pPr>
            <a:endParaRPr lang="en-US" sz="1200">
              <a:solidFill>
                <a:srgbClr val="009900"/>
              </a:solidFill>
              <a:latin typeface="Tahoma" charset="0"/>
              <a:cs typeface="+mn-cs"/>
            </a:endParaRPr>
          </a:p>
        </p:txBody>
      </p:sp>
      <p:sp>
        <p:nvSpPr>
          <p:cNvPr id="8" name="Rounded Rectangle 7"/>
          <p:cNvSpPr/>
          <p:nvPr/>
        </p:nvSpPr>
        <p:spPr bwMode="auto">
          <a:xfrm>
            <a:off x="2114549" y="2199333"/>
            <a:ext cx="1828800" cy="280928"/>
          </a:xfrm>
          <a:prstGeom prst="roundRect">
            <a:avLst/>
          </a:prstGeom>
          <a:no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spAutoFit/>
          </a:bodyPr>
          <a:lstStyle/>
          <a:p>
            <a:pPr defTabSz="685800">
              <a:defRPr/>
            </a:pPr>
            <a:endParaRPr lang="en-US" sz="1200">
              <a:solidFill>
                <a:srgbClr val="009900"/>
              </a:solidFill>
              <a:latin typeface="Tahoma" charset="0"/>
              <a:cs typeface="+mn-cs"/>
            </a:endParaRPr>
          </a:p>
        </p:txBody>
      </p:sp>
      <p:sp>
        <p:nvSpPr>
          <p:cNvPr id="12" name="Rounded Rectangle 11">
            <a:extLst>
              <a:ext uri="{FF2B5EF4-FFF2-40B4-BE49-F238E27FC236}">
                <a16:creationId xmlns:a16="http://schemas.microsoft.com/office/drawing/2014/main" id="{D151C39F-6D26-5147-8BD3-FC179D88048D}"/>
              </a:ext>
            </a:extLst>
          </p:cNvPr>
          <p:cNvSpPr/>
          <p:nvPr/>
        </p:nvSpPr>
        <p:spPr bwMode="auto">
          <a:xfrm>
            <a:off x="2400299" y="2188813"/>
            <a:ext cx="3856733" cy="280928"/>
          </a:xfrm>
          <a:prstGeom prst="roundRect">
            <a:avLst/>
          </a:prstGeom>
          <a:solidFill>
            <a:srgbClr val="FFFF00">
              <a:alpha val="26000"/>
            </a:srgbClr>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spAutoFit/>
          </a:bodyPr>
          <a:lstStyle/>
          <a:p>
            <a:pPr defTabSz="685800">
              <a:defRPr/>
            </a:pPr>
            <a:endParaRPr lang="en-US" sz="1200" dirty="0">
              <a:solidFill>
                <a:srgbClr val="009900"/>
              </a:solidFill>
              <a:latin typeface="Tahoma" charset="0"/>
              <a:cs typeface="+mn-cs"/>
            </a:endParaRPr>
          </a:p>
        </p:txBody>
      </p:sp>
      <p:sp>
        <p:nvSpPr>
          <p:cNvPr id="13" name="Rounded Rectangle 12">
            <a:extLst>
              <a:ext uri="{FF2B5EF4-FFF2-40B4-BE49-F238E27FC236}">
                <a16:creationId xmlns:a16="http://schemas.microsoft.com/office/drawing/2014/main" id="{65DFDAD5-9856-1945-9A03-7513F9542A27}"/>
              </a:ext>
            </a:extLst>
          </p:cNvPr>
          <p:cNvSpPr/>
          <p:nvPr/>
        </p:nvSpPr>
        <p:spPr bwMode="auto">
          <a:xfrm>
            <a:off x="4327744" y="2204154"/>
            <a:ext cx="872906" cy="280928"/>
          </a:xfrm>
          <a:prstGeom prst="roundRect">
            <a:avLst/>
          </a:prstGeom>
          <a:solidFill>
            <a:srgbClr val="FF0066">
              <a:alpha val="26000"/>
            </a:srgbClr>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spAutoFit/>
          </a:bodyPr>
          <a:lstStyle/>
          <a:p>
            <a:pPr defTabSz="685800">
              <a:defRPr/>
            </a:pPr>
            <a:endParaRPr lang="en-US" sz="1200">
              <a:solidFill>
                <a:srgbClr val="009900"/>
              </a:solidFill>
              <a:latin typeface="Tahoma" charset="0"/>
              <a:cs typeface="+mn-cs"/>
            </a:endParaRPr>
          </a:p>
        </p:txBody>
      </p:sp>
      <p:pic>
        <p:nvPicPr>
          <p:cNvPr id="9" name="Picture 8">
            <a:extLst>
              <a:ext uri="{FF2B5EF4-FFF2-40B4-BE49-F238E27FC236}">
                <a16:creationId xmlns:a16="http://schemas.microsoft.com/office/drawing/2014/main" id="{9A4040E3-BE76-DD4C-B3B7-51FB0D3F39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28751" y="4000500"/>
            <a:ext cx="2295395" cy="1904135"/>
          </a:xfrm>
          <a:prstGeom prst="rect">
            <a:avLst/>
          </a:prstGeom>
        </p:spPr>
      </p:pic>
      <p:pic>
        <p:nvPicPr>
          <p:cNvPr id="10" name="Picture 9">
            <a:extLst>
              <a:ext uri="{FF2B5EF4-FFF2-40B4-BE49-F238E27FC236}">
                <a16:creationId xmlns:a16="http://schemas.microsoft.com/office/drawing/2014/main" id="{E4D21135-8403-6C40-9C46-5EB9D9F870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14800" y="4016600"/>
            <a:ext cx="3932192" cy="1966096"/>
          </a:xfrm>
          <a:prstGeom prst="rect">
            <a:avLst/>
          </a:prstGeom>
        </p:spPr>
      </p:pic>
      <p:sp>
        <p:nvSpPr>
          <p:cNvPr id="11" name="Rectangle 10"/>
          <p:cNvSpPr/>
          <p:nvPr/>
        </p:nvSpPr>
        <p:spPr>
          <a:xfrm>
            <a:off x="735539" y="533858"/>
            <a:ext cx="6059608" cy="523220"/>
          </a:xfrm>
          <a:prstGeom prst="rect">
            <a:avLst/>
          </a:prstGeom>
        </p:spPr>
        <p:txBody>
          <a:bodyPr wrap="none">
            <a:spAutoFit/>
          </a:bodyPr>
          <a:lstStyle/>
          <a:p>
            <a:r>
              <a:rPr lang="en-US" sz="2800">
                <a:solidFill>
                  <a:schemeClr val="tx2"/>
                </a:solidFill>
              </a:rPr>
              <a:t>Word2vec: Learning the embeddings</a:t>
            </a:r>
            <a:endParaRPr lang="en-US" sz="2800" dirty="0">
              <a:solidFill>
                <a:schemeClr val="tx2"/>
              </a:solidFill>
            </a:endParaRPr>
          </a:p>
        </p:txBody>
      </p:sp>
      <p:sp>
        <p:nvSpPr>
          <p:cNvPr id="14" name="TextBox 13">
            <a:extLst>
              <a:ext uri="{FF2B5EF4-FFF2-40B4-BE49-F238E27FC236}">
                <a16:creationId xmlns:a16="http://schemas.microsoft.com/office/drawing/2014/main" id="{C3E0C8E6-A824-4A42-8238-D3405C8F8741}"/>
              </a:ext>
            </a:extLst>
          </p:cNvPr>
          <p:cNvSpPr txBox="1"/>
          <p:nvPr/>
        </p:nvSpPr>
        <p:spPr>
          <a:xfrm>
            <a:off x="4533900" y="3214543"/>
            <a:ext cx="3679224" cy="584775"/>
          </a:xfrm>
          <a:prstGeom prst="rect">
            <a:avLst/>
          </a:prstGeom>
          <a:noFill/>
        </p:spPr>
        <p:txBody>
          <a:bodyPr wrap="square" rtlCol="0">
            <a:spAutoFit/>
          </a:bodyPr>
          <a:lstStyle/>
          <a:p>
            <a:pPr defTabSz="685800" fontAlgn="auto">
              <a:spcBef>
                <a:spcPts val="0"/>
              </a:spcBef>
              <a:spcAft>
                <a:spcPts val="0"/>
              </a:spcAft>
            </a:pPr>
            <a:r>
              <a:rPr lang="en-US" sz="1600" dirty="0">
                <a:solidFill>
                  <a:srgbClr val="000000"/>
                </a:solidFill>
                <a:latin typeface="Calibri" panose="020F0502020204030204"/>
                <a:cs typeface="+mn-cs"/>
              </a:rPr>
              <a:t>For each positive example we'll grab k negative examples, sampling by frequency</a:t>
            </a:r>
          </a:p>
        </p:txBody>
      </p:sp>
    </p:spTree>
    <p:extLst>
      <p:ext uri="{BB962C8B-B14F-4D97-AF65-F5344CB8AC3E}">
        <p14:creationId xmlns:p14="http://schemas.microsoft.com/office/powerpoint/2010/main" val="221849925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09600"/>
            <a:ext cx="5657850" cy="813747"/>
          </a:xfrm>
        </p:spPr>
        <p:txBody>
          <a:bodyPr>
            <a:normAutofit fontScale="90000"/>
          </a:bodyPr>
          <a:lstStyle/>
          <a:p>
            <a:r>
              <a:rPr lang="en-US" b="0" dirty="0"/>
              <a:t>Word2vec: how to learn vectors</a:t>
            </a:r>
          </a:p>
        </p:txBody>
      </p:sp>
      <p:sp>
        <p:nvSpPr>
          <p:cNvPr id="3" name="Content Placeholder 2"/>
          <p:cNvSpPr>
            <a:spLocks noGrp="1"/>
          </p:cNvSpPr>
          <p:nvPr>
            <p:ph idx="1"/>
          </p:nvPr>
        </p:nvSpPr>
        <p:spPr>
          <a:xfrm>
            <a:off x="381000" y="1981200"/>
            <a:ext cx="8161021" cy="3460539"/>
          </a:xfrm>
        </p:spPr>
        <p:txBody>
          <a:bodyPr>
            <a:normAutofit/>
          </a:bodyPr>
          <a:lstStyle/>
          <a:p>
            <a:r>
              <a:rPr lang="en-US" sz="2700" dirty="0"/>
              <a:t>Given the set of positive and negative training instances, and an initial set of embedding vectors </a:t>
            </a:r>
          </a:p>
          <a:p>
            <a:r>
              <a:rPr lang="en-US" sz="2700" dirty="0"/>
              <a:t>The goal of learning is to adjust those word vectors such that we:</a:t>
            </a:r>
          </a:p>
          <a:p>
            <a:pPr lvl="1"/>
            <a:r>
              <a:rPr lang="en-US" b="1" dirty="0"/>
              <a:t>Maximize</a:t>
            </a:r>
            <a:r>
              <a:rPr lang="en-US" dirty="0"/>
              <a:t> the similarity of the </a:t>
            </a:r>
            <a:r>
              <a:rPr lang="en-US" dirty="0">
                <a:solidFill>
                  <a:srgbClr val="009900"/>
                </a:solidFill>
              </a:rPr>
              <a:t>target word</a:t>
            </a:r>
            <a:r>
              <a:rPr lang="en-US" dirty="0"/>
              <a:t>, </a:t>
            </a:r>
            <a:r>
              <a:rPr lang="en-US" dirty="0">
                <a:solidFill>
                  <a:srgbClr val="009900"/>
                </a:solidFill>
              </a:rPr>
              <a:t>context word</a:t>
            </a:r>
            <a:r>
              <a:rPr lang="en-US" dirty="0"/>
              <a:t> pairs (w , </a:t>
            </a:r>
            <a:r>
              <a:rPr lang="en-US" dirty="0" err="1"/>
              <a:t>c</a:t>
            </a:r>
            <a:r>
              <a:rPr lang="en-US" baseline="-25000" dirty="0" err="1"/>
              <a:t>pos</a:t>
            </a:r>
            <a:r>
              <a:rPr lang="en-US" dirty="0"/>
              <a:t>) drawn from the positive data</a:t>
            </a:r>
          </a:p>
          <a:p>
            <a:pPr lvl="1"/>
            <a:r>
              <a:rPr lang="en-US" b="1" dirty="0"/>
              <a:t>Minimize</a:t>
            </a:r>
            <a:r>
              <a:rPr lang="en-US" dirty="0"/>
              <a:t> the similarity of the (w , </a:t>
            </a:r>
            <a:r>
              <a:rPr lang="en-US" dirty="0" err="1"/>
              <a:t>c</a:t>
            </a:r>
            <a:r>
              <a:rPr lang="en-US" baseline="-25000" dirty="0" err="1"/>
              <a:t>neg</a:t>
            </a:r>
            <a:r>
              <a:rPr lang="en-US" dirty="0"/>
              <a:t>) pairs drawn from the negative data</a:t>
            </a:r>
            <a:r>
              <a:rPr lang="en-US" sz="2700" dirty="0"/>
              <a:t>. </a:t>
            </a:r>
          </a:p>
          <a:p>
            <a:pPr lvl="1"/>
            <a:endParaRPr lang="en-US" dirty="0"/>
          </a:p>
        </p:txBody>
      </p:sp>
      <p:sp>
        <p:nvSpPr>
          <p:cNvPr id="4" name="Date Placeholder 3"/>
          <p:cNvSpPr>
            <a:spLocks noGrp="1"/>
          </p:cNvSpPr>
          <p:nvPr>
            <p:ph type="dt" sz="half" idx="10"/>
          </p:nvPr>
        </p:nvSpPr>
        <p:spPr>
          <a:xfrm>
            <a:off x="1143000" y="5701905"/>
            <a:ext cx="1390650" cy="273844"/>
          </a:xfrm>
          <a:prstGeom prst="rect">
            <a:avLst/>
          </a:prstGeom>
        </p:spPr>
        <p:txBody>
          <a:bodyPr/>
          <a:lstStyle/>
          <a:p>
            <a:pPr defTabSz="685800" fontAlgn="auto">
              <a:spcBef>
                <a:spcPts val="0"/>
              </a:spcBef>
              <a:spcAft>
                <a:spcPts val="0"/>
              </a:spcAft>
              <a:defRPr/>
            </a:pPr>
            <a:fld id="{6E1A785C-C965-5D40-AAFE-C6AFD50D11D0}" type="datetime1">
              <a:rPr lang="en-US">
                <a:latin typeface="Calibri" panose="020F0502020204030204"/>
                <a:cs typeface="+mn-cs"/>
              </a:rPr>
              <a:pPr defTabSz="685800" fontAlgn="auto">
                <a:spcBef>
                  <a:spcPts val="0"/>
                </a:spcBef>
                <a:spcAft>
                  <a:spcPts val="0"/>
                </a:spcAft>
                <a:defRPr/>
              </a:pPr>
              <a:t>5/25/2023</a:t>
            </a:fld>
            <a:endParaRPr lang="en-US">
              <a:latin typeface="Calibri" panose="020F0502020204030204"/>
              <a:cs typeface="+mn-cs"/>
            </a:endParaRPr>
          </a:p>
        </p:txBody>
      </p:sp>
      <p:sp>
        <p:nvSpPr>
          <p:cNvPr id="6" name="Slide Number Placeholder 5"/>
          <p:cNvSpPr>
            <a:spLocks noGrp="1"/>
          </p:cNvSpPr>
          <p:nvPr>
            <p:ph type="sldNum" sz="quarter" idx="12"/>
          </p:nvPr>
        </p:nvSpPr>
        <p:spPr>
          <a:xfrm>
            <a:off x="7262812" y="5701905"/>
            <a:ext cx="738188" cy="273844"/>
          </a:xfrm>
          <a:prstGeom prst="rect">
            <a:avLst/>
          </a:prstGeom>
        </p:spPr>
        <p:txBody>
          <a:bodyPr/>
          <a:lstStyle/>
          <a:p>
            <a:pPr defTabSz="685800" fontAlgn="auto">
              <a:spcBef>
                <a:spcPts val="0"/>
              </a:spcBef>
              <a:spcAft>
                <a:spcPts val="0"/>
              </a:spcAft>
              <a:defRPr/>
            </a:pPr>
            <a:fld id="{713DD8BE-556E-3440-9013-11CC5588178D}" type="slidenum">
              <a:rPr lang="en-US">
                <a:latin typeface="Calibri" panose="020F0502020204030204"/>
                <a:cs typeface="+mn-cs"/>
              </a:rPr>
              <a:pPr defTabSz="685800" fontAlgn="auto">
                <a:spcBef>
                  <a:spcPts val="0"/>
                </a:spcBef>
                <a:spcAft>
                  <a:spcPts val="0"/>
                </a:spcAft>
                <a:defRPr/>
              </a:pPr>
              <a:t>59</a:t>
            </a:fld>
            <a:endParaRPr lang="en-US">
              <a:latin typeface="Calibri" panose="020F0502020204030204"/>
              <a:cs typeface="+mn-cs"/>
            </a:endParaRPr>
          </a:p>
        </p:txBody>
      </p:sp>
    </p:spTree>
    <p:extLst>
      <p:ext uri="{BB962C8B-B14F-4D97-AF65-F5344CB8AC3E}">
        <p14:creationId xmlns:p14="http://schemas.microsoft.com/office/powerpoint/2010/main" val="25985704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p:txBody>
          <a:bodyPr/>
          <a:lstStyle/>
          <a:p>
            <a:r>
              <a:rPr lang="en-US" dirty="0"/>
              <a:t>Relation: </a:t>
            </a:r>
            <a:r>
              <a:rPr lang="en-US" b="1" dirty="0"/>
              <a:t>Synonymy</a:t>
            </a:r>
            <a:r>
              <a:rPr lang="en-US" dirty="0"/>
              <a:t>?</a:t>
            </a:r>
          </a:p>
        </p:txBody>
      </p:sp>
      <p:sp>
        <p:nvSpPr>
          <p:cNvPr id="1458179" name="Rectangle 3"/>
          <p:cNvSpPr>
            <a:spLocks noGrp="1" noChangeArrowheads="1"/>
          </p:cNvSpPr>
          <p:nvPr>
            <p:ph idx="1"/>
          </p:nvPr>
        </p:nvSpPr>
        <p:spPr>
          <a:xfrm>
            <a:off x="693682" y="1383853"/>
            <a:ext cx="7543801" cy="1905000"/>
          </a:xfrm>
        </p:spPr>
        <p:txBody>
          <a:bodyPr>
            <a:noAutofit/>
          </a:bodyPr>
          <a:lstStyle/>
          <a:p>
            <a:pPr marL="150876" lvl="1" indent="0">
              <a:buNone/>
            </a:pPr>
            <a:r>
              <a:rPr lang="en-US" sz="3000" dirty="0"/>
              <a:t>water/H</a:t>
            </a:r>
            <a:r>
              <a:rPr lang="en-US" sz="3000" baseline="-25000" dirty="0"/>
              <a:t>2</a:t>
            </a:r>
            <a:r>
              <a:rPr lang="en-US" sz="3000" dirty="0"/>
              <a:t>0</a:t>
            </a:r>
          </a:p>
          <a:p>
            <a:pPr marL="150876" lvl="1" indent="0">
              <a:buNone/>
            </a:pPr>
            <a:r>
              <a:rPr lang="en-US" sz="3000" dirty="0"/>
              <a:t>	"H</a:t>
            </a:r>
            <a:r>
              <a:rPr lang="en-US" sz="3000" baseline="-25000" dirty="0"/>
              <a:t>2</a:t>
            </a:r>
            <a:r>
              <a:rPr lang="en-US" sz="3000" dirty="0"/>
              <a:t>0" in a surfing guide?</a:t>
            </a:r>
          </a:p>
          <a:p>
            <a:pPr marL="150876" lvl="1" indent="0">
              <a:buNone/>
            </a:pPr>
            <a:r>
              <a:rPr lang="en-US" sz="3000" dirty="0"/>
              <a:t>big/large</a:t>
            </a:r>
          </a:p>
          <a:p>
            <a:pPr marL="150876" lvl="1" indent="0">
              <a:buNone/>
            </a:pPr>
            <a:r>
              <a:rPr lang="en-US" sz="3000" dirty="0"/>
              <a:t>	my big sister != my large sister</a:t>
            </a:r>
          </a:p>
        </p:txBody>
      </p:sp>
      <p:sp>
        <p:nvSpPr>
          <p:cNvPr id="4" name="Content Placeholder 2">
            <a:extLst>
              <a:ext uri="{FF2B5EF4-FFF2-40B4-BE49-F238E27FC236}">
                <a16:creationId xmlns:a16="http://schemas.microsoft.com/office/drawing/2014/main" id="{4490EE97-2009-4247-B8BC-999A1181CC24}"/>
              </a:ext>
            </a:extLst>
          </p:cNvPr>
          <p:cNvSpPr txBox="1">
            <a:spLocks/>
          </p:cNvSpPr>
          <p:nvPr/>
        </p:nvSpPr>
        <p:spPr>
          <a:xfrm>
            <a:off x="480060" y="5505450"/>
            <a:ext cx="8229600" cy="666750"/>
          </a:xfrm>
          <a:prstGeom prst="rect">
            <a:avLst/>
          </a:prstGeom>
        </p:spPr>
        <p:txBody>
          <a:bodyPr vert="horz" lIns="0" tIns="45720" rIns="0" bIns="45720" rtlCol="0">
            <a:normAutofit/>
          </a:bodyPr>
          <a:lstStyle>
            <a:lvl1pPr marL="7938" indent="-7938" algn="l" defTabSz="685783" rtl="0" eaLnBrk="1" latinLnBrk="0" hangingPunct="1">
              <a:lnSpc>
                <a:spcPct val="90000"/>
              </a:lnSpc>
              <a:spcBef>
                <a:spcPts val="900"/>
              </a:spcBef>
              <a:spcAft>
                <a:spcPts val="150"/>
              </a:spcAft>
              <a:buClr>
                <a:schemeClr val="accent1"/>
              </a:buClr>
              <a:buSzPct val="100000"/>
              <a:buFont typeface="Calibri" panose="020F0502020204030204" pitchFamily="34" charset="0"/>
              <a:buNone/>
              <a:tabLst/>
              <a:defRPr sz="2800" kern="1200" baseline="0">
                <a:solidFill>
                  <a:schemeClr val="tx1">
                    <a:lumMod val="75000"/>
                    <a:lumOff val="25000"/>
                  </a:schemeClr>
                </a:solidFill>
                <a:latin typeface="+mn-lt"/>
                <a:ea typeface="+mn-ea"/>
                <a:cs typeface="+mn-cs"/>
              </a:defRPr>
            </a:lvl1pPr>
            <a:lvl2pPr marL="404803" indent="-253994" algn="l" defTabSz="685783" rtl="0" eaLnBrk="1" latinLnBrk="0" hangingPunct="1">
              <a:lnSpc>
                <a:spcPct val="90000"/>
              </a:lnSpc>
              <a:spcBef>
                <a:spcPts val="150"/>
              </a:spcBef>
              <a:spcAft>
                <a:spcPts val="300"/>
              </a:spcAft>
              <a:buClr>
                <a:schemeClr val="accent1"/>
              </a:buClr>
              <a:buFont typeface="Calibri" pitchFamily="34" charset="0"/>
              <a:buChar char="◦"/>
              <a:tabLst/>
              <a:defRPr sz="2400" kern="1200" baseline="0">
                <a:solidFill>
                  <a:schemeClr val="tx1">
                    <a:lumMod val="75000"/>
                    <a:lumOff val="25000"/>
                  </a:schemeClr>
                </a:solidFill>
                <a:latin typeface="+mn-lt"/>
                <a:ea typeface="+mn-ea"/>
                <a:cs typeface="+mn-cs"/>
              </a:defRPr>
            </a:lvl2pPr>
            <a:lvl3pPr marL="515925" indent="-228594" algn="l" defTabSz="685783" rtl="0" eaLnBrk="1" latinLnBrk="0" hangingPunct="1">
              <a:lnSpc>
                <a:spcPct val="90000"/>
              </a:lnSpc>
              <a:spcBef>
                <a:spcPts val="150"/>
              </a:spcBef>
              <a:spcAft>
                <a:spcPts val="300"/>
              </a:spcAft>
              <a:buClr>
                <a:schemeClr val="accent1"/>
              </a:buClr>
              <a:buFont typeface="Calibri" pitchFamily="34" charset="0"/>
              <a:buChar char="◦"/>
              <a:tabLst/>
              <a:defRPr sz="2000" kern="1200" baseline="0">
                <a:solidFill>
                  <a:schemeClr val="tx1">
                    <a:lumMod val="75000"/>
                    <a:lumOff val="25000"/>
                  </a:schemeClr>
                </a:solidFill>
                <a:latin typeface="+mn-lt"/>
                <a:ea typeface="+mn-ea"/>
                <a:cs typeface="+mn-cs"/>
              </a:defRPr>
            </a:lvl3pPr>
            <a:lvl4pPr marL="690546" indent="-265106" algn="l" defTabSz="685783" rtl="0" eaLnBrk="1" latinLnBrk="0" hangingPunct="1">
              <a:lnSpc>
                <a:spcPct val="90000"/>
              </a:lnSpc>
              <a:spcBef>
                <a:spcPts val="150"/>
              </a:spcBef>
              <a:spcAft>
                <a:spcPts val="300"/>
              </a:spcAft>
              <a:buClr>
                <a:schemeClr val="accent1"/>
              </a:buClr>
              <a:buFont typeface="Calibri" pitchFamily="34" charset="0"/>
              <a:buChar char="◦"/>
              <a:tabLst/>
              <a:defRPr sz="1600" kern="1200" baseline="0">
                <a:solidFill>
                  <a:schemeClr val="tx1">
                    <a:lumMod val="75000"/>
                    <a:lumOff val="25000"/>
                  </a:schemeClr>
                </a:solidFill>
                <a:latin typeface="+mn-lt"/>
                <a:ea typeface="+mn-ea"/>
                <a:cs typeface="+mn-cs"/>
              </a:defRPr>
            </a:lvl4pPr>
            <a:lvl5pPr marL="801668" indent="-239707" algn="l" defTabSz="685783" rtl="0" eaLnBrk="1" latinLnBrk="0" hangingPunct="1">
              <a:lnSpc>
                <a:spcPct val="90000"/>
              </a:lnSpc>
              <a:spcBef>
                <a:spcPts val="150"/>
              </a:spcBef>
              <a:spcAft>
                <a:spcPts val="300"/>
              </a:spcAft>
              <a:buClr>
                <a:schemeClr val="accent1"/>
              </a:buClr>
              <a:buFont typeface="Calibri" pitchFamily="34" charset="0"/>
              <a:buChar char="◦"/>
              <a:tabLst/>
              <a:defRPr sz="1400" kern="1200" baseline="0">
                <a:solidFill>
                  <a:schemeClr val="tx1">
                    <a:lumMod val="75000"/>
                    <a:lumOff val="25000"/>
                  </a:schemeClr>
                </a:solidFill>
                <a:latin typeface="+mj-lt"/>
                <a:ea typeface="+mn-ea"/>
                <a:cs typeface="+mn-cs"/>
              </a:defRPr>
            </a:lvl5pPr>
            <a:lvl6pPr marL="824980" indent="-171446" algn="l" defTabSz="685783"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6pPr>
            <a:lvl7pPr marL="974976" indent="-171446" algn="l" defTabSz="685783"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7pPr>
            <a:lvl8pPr marL="1124972" indent="-171446" algn="l" defTabSz="685783"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8pPr>
            <a:lvl9pPr marL="1274969" indent="-171446" algn="l" defTabSz="685783"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9pPr>
          </a:lstStyle>
          <a:p>
            <a:pPr fontAlgn="auto"/>
            <a:r>
              <a:rPr lang="en-US" sz="3600" smtClean="0"/>
              <a:t>Difference in form </a:t>
            </a:r>
            <a:r>
              <a:rPr lang="en-US" sz="3600" smtClean="0">
                <a:sym typeface="Wingdings" pitchFamily="2" charset="2"/>
              </a:rPr>
              <a:t></a:t>
            </a:r>
            <a:r>
              <a:rPr lang="en-US" sz="3600" smtClean="0"/>
              <a:t> difference in meaning</a:t>
            </a:r>
            <a:endParaRPr lang="en-US" sz="3600" dirty="0"/>
          </a:p>
        </p:txBody>
      </p:sp>
      <p:sp>
        <p:nvSpPr>
          <p:cNvPr id="2" name="Rectangle 1"/>
          <p:cNvSpPr/>
          <p:nvPr/>
        </p:nvSpPr>
        <p:spPr>
          <a:xfrm>
            <a:off x="609600" y="3658487"/>
            <a:ext cx="8189661" cy="1477328"/>
          </a:xfrm>
          <a:prstGeom prst="rect">
            <a:avLst/>
          </a:prstGeom>
        </p:spPr>
        <p:txBody>
          <a:bodyPr wrap="square">
            <a:spAutoFit/>
          </a:bodyPr>
          <a:lstStyle/>
          <a:p>
            <a:pPr marL="285750" indent="-285750">
              <a:buFont typeface="Arial" panose="020B0604020202020204" pitchFamily="34" charset="0"/>
              <a:buChar char="•"/>
            </a:pPr>
            <a:r>
              <a:rPr lang="en-US" dirty="0"/>
              <a:t>For example, the word </a:t>
            </a:r>
            <a:r>
              <a:rPr lang="en-US" i="1" dirty="0"/>
              <a:t>H</a:t>
            </a:r>
            <a:r>
              <a:rPr lang="en-US" dirty="0"/>
              <a:t>2</a:t>
            </a:r>
            <a:r>
              <a:rPr lang="en-US" i="1" dirty="0"/>
              <a:t>O </a:t>
            </a:r>
            <a:r>
              <a:rPr lang="en-US" dirty="0"/>
              <a:t>is used in scientific contexts and would be inappropriate in a surfing guide—</a:t>
            </a:r>
            <a:r>
              <a:rPr lang="en-US" i="1" dirty="0"/>
              <a:t>water </a:t>
            </a:r>
            <a:r>
              <a:rPr lang="en-US" dirty="0"/>
              <a:t>would be more appropriate— and this </a:t>
            </a:r>
            <a:r>
              <a:rPr lang="en-US" dirty="0" smtClean="0"/>
              <a:t>category </a:t>
            </a:r>
            <a:r>
              <a:rPr lang="en-US" dirty="0"/>
              <a:t>difference is part of the meaning of the word</a:t>
            </a:r>
            <a:r>
              <a:rPr lang="en-US" dirty="0" smtClean="0"/>
              <a:t>.</a:t>
            </a:r>
          </a:p>
          <a:p>
            <a:pPr marL="285750" indent="-285750">
              <a:buFont typeface="Arial" panose="020B0604020202020204" pitchFamily="34" charset="0"/>
              <a:buChar char="•"/>
            </a:pPr>
            <a:r>
              <a:rPr lang="en-US" dirty="0" smtClean="0"/>
              <a:t> </a:t>
            </a:r>
            <a:r>
              <a:rPr lang="en-US" dirty="0"/>
              <a:t>In practice, the word </a:t>
            </a:r>
            <a:r>
              <a:rPr lang="en-US" i="1" dirty="0"/>
              <a:t>synonym </a:t>
            </a:r>
            <a:r>
              <a:rPr lang="en-US" dirty="0"/>
              <a:t>is therefore used to describe a relationship of approximate or rough synonymy. </a:t>
            </a:r>
          </a:p>
        </p:txBody>
      </p:sp>
    </p:spTree>
    <p:extLst>
      <p:ext uri="{BB962C8B-B14F-4D97-AF65-F5344CB8AC3E}">
        <p14:creationId xmlns:p14="http://schemas.microsoft.com/office/powerpoint/2010/main" val="36306029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5817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5817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5817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Loss function for one </a:t>
            </a:r>
            <a:r>
              <a:rPr lang="en-US" i="1" dirty="0"/>
              <a:t>w with </a:t>
            </a:r>
            <a:r>
              <a:rPr lang="en-US" i="1" dirty="0" err="1"/>
              <a:t>c</a:t>
            </a:r>
            <a:r>
              <a:rPr lang="en-US" i="1" baseline="-25000" dirty="0" err="1"/>
              <a:t>pos</a:t>
            </a:r>
            <a:r>
              <a:rPr lang="en-US" i="1" dirty="0"/>
              <a:t> , c</a:t>
            </a:r>
            <a:r>
              <a:rPr lang="en-US" i="1" baseline="-25000" dirty="0"/>
              <a:t>neg</a:t>
            </a:r>
            <a:r>
              <a:rPr lang="en-US" baseline="-25000" dirty="0"/>
              <a:t>1</a:t>
            </a:r>
            <a:r>
              <a:rPr lang="en-US" dirty="0"/>
              <a:t> ...</a:t>
            </a:r>
            <a:r>
              <a:rPr lang="en-US" i="1" dirty="0" err="1"/>
              <a:t>c</a:t>
            </a:r>
            <a:r>
              <a:rPr lang="en-US" i="1" baseline="-25000" dirty="0" err="1"/>
              <a:t>negk</a:t>
            </a:r>
            <a:r>
              <a:rPr lang="en-US" i="1" dirty="0"/>
              <a:t> </a:t>
            </a:r>
            <a:endParaRPr lang="en-US" dirty="0"/>
          </a:p>
        </p:txBody>
      </p:sp>
      <p:sp>
        <p:nvSpPr>
          <p:cNvPr id="3" name="Content Placeholder 2"/>
          <p:cNvSpPr>
            <a:spLocks noGrp="1"/>
          </p:cNvSpPr>
          <p:nvPr>
            <p:ph idx="1"/>
          </p:nvPr>
        </p:nvSpPr>
        <p:spPr>
          <a:xfrm>
            <a:off x="800100" y="1771650"/>
            <a:ext cx="7566661" cy="3429000"/>
          </a:xfrm>
        </p:spPr>
        <p:txBody>
          <a:bodyPr>
            <a:normAutofit/>
          </a:bodyPr>
          <a:lstStyle/>
          <a:p>
            <a:r>
              <a:rPr lang="en-US" sz="2100" dirty="0"/>
              <a:t>Maximize the similarity of the target with the actual context words, and minimize the similarity of the target with the </a:t>
            </a:r>
            <a:r>
              <a:rPr lang="en-US" sz="2100" i="1" dirty="0"/>
              <a:t>k </a:t>
            </a:r>
            <a:r>
              <a:rPr lang="en-US" sz="2100" dirty="0"/>
              <a:t>negative sampled non-neighbor words. </a:t>
            </a:r>
            <a:endParaRPr lang="en-US" sz="1800" dirty="0"/>
          </a:p>
          <a:p>
            <a:endParaRPr lang="en-US" sz="2700" dirty="0"/>
          </a:p>
        </p:txBody>
      </p:sp>
      <p:pic>
        <p:nvPicPr>
          <p:cNvPr id="6" name="Picture 5">
            <a:extLst>
              <a:ext uri="{FF2B5EF4-FFF2-40B4-BE49-F238E27FC236}">
                <a16:creationId xmlns:a16="http://schemas.microsoft.com/office/drawing/2014/main" id="{7752612A-1B4A-614C-AAE0-F1340E78E3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00251" y="2828761"/>
            <a:ext cx="5347067" cy="3171989"/>
          </a:xfrm>
          <a:prstGeom prst="rect">
            <a:avLst/>
          </a:prstGeom>
        </p:spPr>
      </p:pic>
    </p:spTree>
    <p:extLst>
      <p:ext uri="{BB962C8B-B14F-4D97-AF65-F5344CB8AC3E}">
        <p14:creationId xmlns:p14="http://schemas.microsoft.com/office/powerpoint/2010/main" val="246079195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Learning the classifier</a:t>
            </a:r>
          </a:p>
        </p:txBody>
      </p:sp>
      <p:sp>
        <p:nvSpPr>
          <p:cNvPr id="3" name="Content Placeholder 2"/>
          <p:cNvSpPr>
            <a:spLocks noGrp="1"/>
          </p:cNvSpPr>
          <p:nvPr>
            <p:ph idx="1"/>
          </p:nvPr>
        </p:nvSpPr>
        <p:spPr/>
        <p:txBody>
          <a:bodyPr>
            <a:normAutofit/>
          </a:bodyPr>
          <a:lstStyle/>
          <a:p>
            <a:r>
              <a:rPr lang="en-US" sz="2400" dirty="0"/>
              <a:t>How to learn?</a:t>
            </a:r>
          </a:p>
          <a:p>
            <a:pPr lvl="1"/>
            <a:r>
              <a:rPr lang="en-US" dirty="0"/>
              <a:t>Stochastic gradient descent!</a:t>
            </a:r>
          </a:p>
          <a:p>
            <a:endParaRPr lang="en-US" sz="2400" dirty="0"/>
          </a:p>
          <a:p>
            <a:r>
              <a:rPr lang="en-US" sz="2400" dirty="0"/>
              <a:t>We’ll adjust the word weights to</a:t>
            </a:r>
          </a:p>
          <a:p>
            <a:pPr lvl="1"/>
            <a:r>
              <a:rPr lang="en-US" sz="2100" dirty="0"/>
              <a:t>make the positive pairs more likely </a:t>
            </a:r>
          </a:p>
          <a:p>
            <a:pPr lvl="1"/>
            <a:r>
              <a:rPr lang="en-US" sz="2100" dirty="0"/>
              <a:t>and the negative pairs less likely, </a:t>
            </a:r>
          </a:p>
          <a:p>
            <a:pPr lvl="1"/>
            <a:r>
              <a:rPr lang="en-US" sz="2100" dirty="0"/>
              <a:t>over the entire training set.</a:t>
            </a:r>
          </a:p>
          <a:p>
            <a:endParaRPr lang="en-US" dirty="0"/>
          </a:p>
        </p:txBody>
      </p:sp>
    </p:spTree>
    <p:extLst>
      <p:ext uri="{BB962C8B-B14F-4D97-AF65-F5344CB8AC3E}">
        <p14:creationId xmlns:p14="http://schemas.microsoft.com/office/powerpoint/2010/main" val="219340517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A6520-9CF2-F946-A1B8-AF268B6A42AA}"/>
              </a:ext>
            </a:extLst>
          </p:cNvPr>
          <p:cNvSpPr>
            <a:spLocks noGrp="1"/>
          </p:cNvSpPr>
          <p:nvPr>
            <p:ph type="title"/>
          </p:nvPr>
        </p:nvSpPr>
        <p:spPr/>
        <p:txBody>
          <a:bodyPr/>
          <a:lstStyle/>
          <a:p>
            <a:r>
              <a:rPr lang="en-US" dirty="0"/>
              <a:t>Intuition of one step of gradient descent</a:t>
            </a:r>
          </a:p>
        </p:txBody>
      </p:sp>
      <p:pic>
        <p:nvPicPr>
          <p:cNvPr id="5" name="Content Placeholder 4">
            <a:extLst>
              <a:ext uri="{FF2B5EF4-FFF2-40B4-BE49-F238E27FC236}">
                <a16:creationId xmlns:a16="http://schemas.microsoft.com/office/drawing/2014/main" id="{8B0FC5CD-59D8-6347-8715-8800B9886B4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67492" y="1943100"/>
            <a:ext cx="6609016" cy="3868883"/>
          </a:xfrm>
        </p:spPr>
      </p:pic>
    </p:spTree>
    <p:extLst>
      <p:ext uri="{BB962C8B-B14F-4D97-AF65-F5344CB8AC3E}">
        <p14:creationId xmlns:p14="http://schemas.microsoft.com/office/powerpoint/2010/main" val="7244227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F1E60E-0680-484E-9022-16D464A33A3A}"/>
              </a:ext>
            </a:extLst>
          </p:cNvPr>
          <p:cNvSpPr>
            <a:spLocks noGrp="1"/>
          </p:cNvSpPr>
          <p:nvPr>
            <p:ph type="title"/>
          </p:nvPr>
        </p:nvSpPr>
        <p:spPr/>
        <p:txBody>
          <a:bodyPr/>
          <a:lstStyle/>
          <a:p>
            <a:r>
              <a:rPr lang="en-US" dirty="0"/>
              <a:t>Reminder: gradient descent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4E274FA-5BD6-B742-8392-3BA4F639B657}"/>
                  </a:ext>
                </a:extLst>
              </p:cNvPr>
              <p:cNvSpPr>
                <a:spLocks noGrp="1"/>
              </p:cNvSpPr>
              <p:nvPr>
                <p:ph idx="1"/>
              </p:nvPr>
            </p:nvSpPr>
            <p:spPr/>
            <p:txBody>
              <a:bodyPr/>
              <a:lstStyle/>
              <a:p>
                <a:pPr marL="342900" indent="-342900">
                  <a:buFont typeface="Arial" panose="020B0604020202020204" pitchFamily="34" charset="0"/>
                  <a:buChar char="•"/>
                </a:pPr>
                <a:r>
                  <a:rPr lang="en-US" dirty="0"/>
                  <a:t>At each step</a:t>
                </a:r>
              </a:p>
              <a:p>
                <a:pPr marL="739765" lvl="1" indent="-342900">
                  <a:buFont typeface="Arial" panose="020B0604020202020204" pitchFamily="34" charset="0"/>
                  <a:buChar char="•"/>
                </a:pPr>
                <a:r>
                  <a:rPr lang="en-US" dirty="0"/>
                  <a:t>Direction: We move in the reverse direction from the gradient of the loss function</a:t>
                </a:r>
              </a:p>
              <a:p>
                <a:pPr marL="739765" lvl="1" indent="-342900">
                  <a:buFont typeface="Arial" panose="020B0604020202020204" pitchFamily="34" charset="0"/>
                  <a:buChar char="•"/>
                </a:pPr>
                <a:r>
                  <a:rPr lang="en-US" dirty="0"/>
                  <a:t>Magnitude: we move the value of this gradient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𝑑</m:t>
                        </m:r>
                      </m:num>
                      <m:den>
                        <m:r>
                          <a:rPr lang="en-US" i="1">
                            <a:latin typeface="Cambria Math" panose="02040503050406030204" pitchFamily="18" charset="0"/>
                          </a:rPr>
                          <m:t>𝑑𝑤</m:t>
                        </m:r>
                      </m:den>
                    </m:f>
                    <m:r>
                      <a:rPr lang="en-US" i="1">
                        <a:latin typeface="Cambria Math" panose="02040503050406030204" pitchFamily="18" charset="0"/>
                      </a:rPr>
                      <m:t>𝐿</m:t>
                    </m:r>
                    <m:r>
                      <a:rPr lang="en-US" i="1">
                        <a:latin typeface="Cambria Math" panose="02040503050406030204" pitchFamily="18" charset="0"/>
                      </a:rPr>
                      <m:t>(</m:t>
                    </m:r>
                    <m:r>
                      <a:rPr lang="en-US" i="1">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𝑤</m:t>
                        </m:r>
                      </m:e>
                    </m:d>
                    <m:r>
                      <a:rPr lang="en-US" i="1">
                        <a:latin typeface="Cambria Math" panose="02040503050406030204" pitchFamily="18" charset="0"/>
                      </a:rPr>
                      <m:t>,</m:t>
                    </m:r>
                    <m:r>
                      <a:rPr lang="en-US" i="1">
                        <a:latin typeface="Cambria Math" panose="02040503050406030204" pitchFamily="18" charset="0"/>
                      </a:rPr>
                      <m:t>𝑦</m:t>
                    </m:r>
                    <m:r>
                      <a:rPr lang="en-US" i="1">
                        <a:latin typeface="Cambria Math" panose="02040503050406030204" pitchFamily="18" charset="0"/>
                      </a:rPr>
                      <m:t>)</m:t>
                    </m:r>
                  </m:oMath>
                </a14:m>
                <a:r>
                  <a:rPr lang="en-US" dirty="0"/>
                  <a:t> weighted by a </a:t>
                </a:r>
                <a:r>
                  <a:rPr lang="en-US" b="1" dirty="0"/>
                  <a:t>learning rate </a:t>
                </a:r>
                <a:r>
                  <a:rPr lang="el-GR" dirty="0"/>
                  <a:t>η </a:t>
                </a:r>
                <a:endParaRPr lang="en-US" dirty="0"/>
              </a:p>
              <a:p>
                <a:pPr marL="739765" lvl="1" indent="-342900">
                  <a:buFont typeface="Arial" panose="020B0604020202020204" pitchFamily="34" charset="0"/>
                  <a:buChar char="•"/>
                </a:pPr>
                <a:r>
                  <a:rPr lang="en-US" dirty="0"/>
                  <a:t>Higher learning rate means move </a:t>
                </a:r>
                <a:r>
                  <a:rPr lang="en-US" i="1" dirty="0"/>
                  <a:t>w</a:t>
                </a:r>
                <a:r>
                  <a:rPr lang="en-US" dirty="0"/>
                  <a:t> faster</a:t>
                </a:r>
              </a:p>
              <a:p>
                <a:endParaRPr lang="en-US" dirty="0"/>
              </a:p>
            </p:txBody>
          </p:sp>
        </mc:Choice>
        <mc:Fallback xmlns="">
          <p:sp>
            <p:nvSpPr>
              <p:cNvPr id="3" name="Content Placeholder 2">
                <a:extLst>
                  <a:ext uri="{FF2B5EF4-FFF2-40B4-BE49-F238E27FC236}">
                    <a16:creationId xmlns:a16="http://schemas.microsoft.com/office/drawing/2014/main" id="{84E274FA-5BD6-B742-8392-3BA4F639B657}"/>
                  </a:ext>
                </a:extLst>
              </p:cNvPr>
              <p:cNvSpPr>
                <a:spLocks noGrp="1" noRot="1" noChangeAspect="1" noMove="1" noResize="1" noEditPoints="1" noAdjustHandles="1" noChangeArrowheads="1" noChangeShapeType="1" noTextEdit="1"/>
              </p:cNvSpPr>
              <p:nvPr>
                <p:ph idx="1"/>
              </p:nvPr>
            </p:nvSpPr>
            <p:spPr>
              <a:blipFill>
                <a:blip r:embed="rId2"/>
                <a:stretch>
                  <a:fillRect l="-2648" t="-3601"/>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650B919D-34B8-8546-A04A-44B85E1A0D45}"/>
              </a:ext>
            </a:extLst>
          </p:cNvPr>
          <p:cNvPicPr>
            <a:picLocks noChangeAspect="1"/>
          </p:cNvPicPr>
          <p:nvPr/>
        </p:nvPicPr>
        <p:blipFill>
          <a:blip r:embed="rId3"/>
          <a:srcRect/>
          <a:stretch/>
        </p:blipFill>
        <p:spPr>
          <a:xfrm>
            <a:off x="2000250" y="4800600"/>
            <a:ext cx="4348374" cy="800100"/>
          </a:xfrm>
          <a:prstGeom prst="rect">
            <a:avLst/>
          </a:prstGeom>
        </p:spPr>
      </p:pic>
    </p:spTree>
    <p:extLst>
      <p:ext uri="{BB962C8B-B14F-4D97-AF65-F5344CB8AC3E}">
        <p14:creationId xmlns:p14="http://schemas.microsoft.com/office/powerpoint/2010/main" val="58093130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875DAC-632E-2C44-8A24-3B1D0BEF0145}"/>
              </a:ext>
            </a:extLst>
          </p:cNvPr>
          <p:cNvSpPr>
            <a:spLocks noGrp="1"/>
          </p:cNvSpPr>
          <p:nvPr>
            <p:ph type="title"/>
          </p:nvPr>
        </p:nvSpPr>
        <p:spPr/>
        <p:txBody>
          <a:bodyPr/>
          <a:lstStyle/>
          <a:p>
            <a:r>
              <a:rPr lang="en-US" dirty="0"/>
              <a:t>The derivatives of the loss function</a:t>
            </a:r>
          </a:p>
        </p:txBody>
      </p:sp>
      <p:pic>
        <p:nvPicPr>
          <p:cNvPr id="5" name="Content Placeholder 4">
            <a:extLst>
              <a:ext uri="{FF2B5EF4-FFF2-40B4-BE49-F238E27FC236}">
                <a16:creationId xmlns:a16="http://schemas.microsoft.com/office/drawing/2014/main" id="{36D05662-D579-834E-A48D-F3A40E0F1CE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485900" y="2872343"/>
            <a:ext cx="6735418" cy="2895600"/>
          </a:xfrm>
        </p:spPr>
      </p:pic>
      <p:pic>
        <p:nvPicPr>
          <p:cNvPr id="7" name="Picture 6">
            <a:extLst>
              <a:ext uri="{FF2B5EF4-FFF2-40B4-BE49-F238E27FC236}">
                <a16:creationId xmlns:a16="http://schemas.microsoft.com/office/drawing/2014/main" id="{AC0C0019-287B-B143-8AB5-76E4AED1579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2627" y="2036173"/>
            <a:ext cx="1079126" cy="479612"/>
          </a:xfrm>
          <a:prstGeom prst="rect">
            <a:avLst/>
          </a:prstGeom>
        </p:spPr>
      </p:pic>
      <p:pic>
        <p:nvPicPr>
          <p:cNvPr id="9" name="Picture 8">
            <a:extLst>
              <a:ext uri="{FF2B5EF4-FFF2-40B4-BE49-F238E27FC236}">
                <a16:creationId xmlns:a16="http://schemas.microsoft.com/office/drawing/2014/main" id="{62B0FAA9-2998-A944-A239-5F2A84B7078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28800" y="1766392"/>
            <a:ext cx="5095875" cy="1019175"/>
          </a:xfrm>
          <a:prstGeom prst="rect">
            <a:avLst/>
          </a:prstGeom>
        </p:spPr>
      </p:pic>
    </p:spTree>
    <p:extLst>
      <p:ext uri="{BB962C8B-B14F-4D97-AF65-F5344CB8AC3E}">
        <p14:creationId xmlns:p14="http://schemas.microsoft.com/office/powerpoint/2010/main" val="18890809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756020-EF81-9842-BD7B-B93CB4A23B41}"/>
              </a:ext>
            </a:extLst>
          </p:cNvPr>
          <p:cNvSpPr>
            <a:spLocks noGrp="1"/>
          </p:cNvSpPr>
          <p:nvPr>
            <p:ph type="title"/>
          </p:nvPr>
        </p:nvSpPr>
        <p:spPr/>
        <p:txBody>
          <a:bodyPr/>
          <a:lstStyle/>
          <a:p>
            <a:r>
              <a:rPr lang="en-US" dirty="0"/>
              <a:t>Update equation in SGD</a:t>
            </a:r>
          </a:p>
        </p:txBody>
      </p:sp>
      <p:pic>
        <p:nvPicPr>
          <p:cNvPr id="5" name="Content Placeholder 4">
            <a:extLst>
              <a:ext uri="{FF2B5EF4-FFF2-40B4-BE49-F238E27FC236}">
                <a16:creationId xmlns:a16="http://schemas.microsoft.com/office/drawing/2014/main" id="{105869D5-C247-3643-8339-9D87B256B670}"/>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971550" y="2601907"/>
            <a:ext cx="7717100" cy="2153609"/>
          </a:xfrm>
        </p:spPr>
      </p:pic>
      <p:sp>
        <p:nvSpPr>
          <p:cNvPr id="6" name="TextBox 5">
            <a:extLst>
              <a:ext uri="{FF2B5EF4-FFF2-40B4-BE49-F238E27FC236}">
                <a16:creationId xmlns:a16="http://schemas.microsoft.com/office/drawing/2014/main" id="{9B0F4B20-85B3-9246-9CAA-1FA13C26A04B}"/>
              </a:ext>
            </a:extLst>
          </p:cNvPr>
          <p:cNvSpPr txBox="1"/>
          <p:nvPr/>
        </p:nvSpPr>
        <p:spPr>
          <a:xfrm>
            <a:off x="783772" y="2130878"/>
            <a:ext cx="7680116" cy="369332"/>
          </a:xfrm>
          <a:prstGeom prst="rect">
            <a:avLst/>
          </a:prstGeom>
          <a:noFill/>
        </p:spPr>
        <p:txBody>
          <a:bodyPr wrap="none" rtlCol="0">
            <a:spAutoFit/>
          </a:bodyPr>
          <a:lstStyle/>
          <a:p>
            <a:pPr defTabSz="685800" fontAlgn="auto">
              <a:spcBef>
                <a:spcPts val="0"/>
              </a:spcBef>
              <a:spcAft>
                <a:spcPts val="0"/>
              </a:spcAft>
            </a:pPr>
            <a:r>
              <a:rPr lang="en-US" dirty="0">
                <a:solidFill>
                  <a:srgbClr val="000000"/>
                </a:solidFill>
                <a:latin typeface="Calibri" panose="020F0502020204030204"/>
                <a:cs typeface="+mn-cs"/>
              </a:rPr>
              <a:t>Start with randomly initialized C and W matrices, then incrementally do updates</a:t>
            </a:r>
          </a:p>
        </p:txBody>
      </p:sp>
    </p:spTree>
    <p:extLst>
      <p:ext uri="{BB962C8B-B14F-4D97-AF65-F5344CB8AC3E}">
        <p14:creationId xmlns:p14="http://schemas.microsoft.com/office/powerpoint/2010/main" val="157394864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140CCD-962A-C041-9A70-E2F395F5D4BA}"/>
              </a:ext>
            </a:extLst>
          </p:cNvPr>
          <p:cNvSpPr>
            <a:spLocks noGrp="1"/>
          </p:cNvSpPr>
          <p:nvPr>
            <p:ph type="title"/>
          </p:nvPr>
        </p:nvSpPr>
        <p:spPr/>
        <p:txBody>
          <a:bodyPr/>
          <a:lstStyle/>
          <a:p>
            <a:r>
              <a:rPr lang="en-US" dirty="0"/>
              <a:t>Two sets of embeddings</a:t>
            </a:r>
          </a:p>
        </p:txBody>
      </p:sp>
      <p:sp>
        <p:nvSpPr>
          <p:cNvPr id="3" name="Content Placeholder 2">
            <a:extLst>
              <a:ext uri="{FF2B5EF4-FFF2-40B4-BE49-F238E27FC236}">
                <a16:creationId xmlns:a16="http://schemas.microsoft.com/office/drawing/2014/main" id="{84104A14-DC4C-6A4C-AD35-32D2AB76A995}"/>
              </a:ext>
            </a:extLst>
          </p:cNvPr>
          <p:cNvSpPr>
            <a:spLocks noGrp="1"/>
          </p:cNvSpPr>
          <p:nvPr>
            <p:ph idx="1"/>
          </p:nvPr>
        </p:nvSpPr>
        <p:spPr/>
        <p:txBody>
          <a:bodyPr/>
          <a:lstStyle/>
          <a:p>
            <a:r>
              <a:rPr lang="en-US" dirty="0"/>
              <a:t>SGNS learns two sets of embeddings</a:t>
            </a:r>
          </a:p>
          <a:p>
            <a:r>
              <a:rPr lang="en-US" dirty="0"/>
              <a:t>		Target embeddings matrix W</a:t>
            </a:r>
          </a:p>
          <a:p>
            <a:r>
              <a:rPr lang="en-US" dirty="0"/>
              <a:t>		Context embedding matrix C </a:t>
            </a:r>
          </a:p>
          <a:p>
            <a:r>
              <a:rPr lang="en-US" dirty="0"/>
              <a:t>It's common to just add them together, representing word </a:t>
            </a:r>
            <a:r>
              <a:rPr lang="en-US" i="1" dirty="0" err="1"/>
              <a:t>i</a:t>
            </a:r>
            <a:r>
              <a:rPr lang="en-US" dirty="0"/>
              <a:t> as the vector  </a:t>
            </a:r>
            <a:r>
              <a:rPr lang="en-US" dirty="0" err="1">
                <a:latin typeface="Times New Roman" panose="02020603050405020304" pitchFamily="18" charset="0"/>
                <a:cs typeface="Times New Roman" panose="02020603050405020304" pitchFamily="18" charset="0"/>
              </a:rPr>
              <a:t>w</a:t>
            </a:r>
            <a:r>
              <a:rPr lang="en-US" baseline="-25000" dirty="0" err="1">
                <a:latin typeface="Times New Roman" panose="02020603050405020304" pitchFamily="18" charset="0"/>
                <a:cs typeface="Times New Roman" panose="02020603050405020304" pitchFamily="18" charset="0"/>
              </a:rPr>
              <a:t>i</a:t>
            </a:r>
            <a:r>
              <a:rPr lang="en-US" baseline="-25000"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 c</a:t>
            </a:r>
            <a:r>
              <a:rPr lang="en-US" baseline="-25000" dirty="0">
                <a:latin typeface="Times New Roman" panose="02020603050405020304" pitchFamily="18" charset="0"/>
                <a:cs typeface="Times New Roman" panose="02020603050405020304" pitchFamily="18" charset="0"/>
              </a:rPr>
              <a:t>i</a:t>
            </a:r>
          </a:p>
        </p:txBody>
      </p:sp>
    </p:spTree>
    <p:extLst>
      <p:ext uri="{BB962C8B-B14F-4D97-AF65-F5344CB8AC3E}">
        <p14:creationId xmlns:p14="http://schemas.microsoft.com/office/powerpoint/2010/main" val="358639845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0100" y="762000"/>
            <a:ext cx="7543800" cy="1232847"/>
          </a:xfrm>
        </p:spPr>
        <p:txBody>
          <a:bodyPr>
            <a:normAutofit/>
          </a:bodyPr>
          <a:lstStyle/>
          <a:p>
            <a:r>
              <a:rPr lang="en-US" dirty="0"/>
              <a:t>Summary: How to learn word2vec (skip-gram) </a:t>
            </a:r>
            <a:r>
              <a:rPr lang="en-US" dirty="0" err="1"/>
              <a:t>embeddings</a:t>
            </a:r>
            <a:endParaRPr lang="en-US" dirty="0"/>
          </a:p>
        </p:txBody>
      </p:sp>
      <p:sp>
        <p:nvSpPr>
          <p:cNvPr id="3" name="Content Placeholder 2"/>
          <p:cNvSpPr>
            <a:spLocks noGrp="1"/>
          </p:cNvSpPr>
          <p:nvPr>
            <p:ph idx="1"/>
          </p:nvPr>
        </p:nvSpPr>
        <p:spPr>
          <a:xfrm>
            <a:off x="822960" y="2171700"/>
            <a:ext cx="8092440" cy="3886200"/>
          </a:xfrm>
        </p:spPr>
        <p:txBody>
          <a:bodyPr>
            <a:noAutofit/>
          </a:bodyPr>
          <a:lstStyle/>
          <a:p>
            <a:r>
              <a:rPr lang="en-US" dirty="0"/>
              <a:t>Start with V random d-dimensional vectors as initial embeddings</a:t>
            </a:r>
          </a:p>
          <a:p>
            <a:r>
              <a:rPr lang="en-US" dirty="0"/>
              <a:t>Train a classifier based on embedding similarity</a:t>
            </a:r>
          </a:p>
          <a:p>
            <a:pPr marL="307181" lvl="1" indent="-129779"/>
            <a:r>
              <a:rPr lang="en-US" dirty="0"/>
              <a:t>Take a corpus and take pairs of words that co-occur as positive examples</a:t>
            </a:r>
          </a:p>
          <a:p>
            <a:pPr marL="307181" lvl="1" indent="-129779"/>
            <a:r>
              <a:rPr lang="en-US" dirty="0"/>
              <a:t>Take pairs of words that don't co-occur as negative examples</a:t>
            </a:r>
          </a:p>
          <a:p>
            <a:pPr marL="307181" lvl="1" indent="-129779"/>
            <a:r>
              <a:rPr lang="en-US" dirty="0"/>
              <a:t>Train the classifier to distinguish these by slowly adjusting all the </a:t>
            </a:r>
            <a:r>
              <a:rPr lang="en-US" dirty="0" err="1"/>
              <a:t>embeddings</a:t>
            </a:r>
            <a:r>
              <a:rPr lang="en-US" dirty="0"/>
              <a:t> to improve the classifier performance</a:t>
            </a:r>
          </a:p>
          <a:p>
            <a:pPr marL="307181" lvl="1" indent="-129779"/>
            <a:r>
              <a:rPr lang="en-US" dirty="0"/>
              <a:t>Throw away the classifier code and keep the </a:t>
            </a:r>
            <a:r>
              <a:rPr lang="en-US" dirty="0" err="1"/>
              <a:t>embeddings</a:t>
            </a:r>
            <a:r>
              <a:rPr lang="en-US" dirty="0"/>
              <a:t>.</a:t>
            </a:r>
          </a:p>
        </p:txBody>
      </p:sp>
    </p:spTree>
    <p:extLst>
      <p:ext uri="{BB962C8B-B14F-4D97-AF65-F5344CB8AC3E}">
        <p14:creationId xmlns:p14="http://schemas.microsoft.com/office/powerpoint/2010/main" val="1895161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Relation: </a:t>
            </a:r>
            <a:r>
              <a:rPr lang="en-US" b="1" dirty="0"/>
              <a:t>Similarity</a:t>
            </a:r>
          </a:p>
        </p:txBody>
      </p:sp>
      <p:sp>
        <p:nvSpPr>
          <p:cNvPr id="3" name="Content Placeholder 2"/>
          <p:cNvSpPr>
            <a:spLocks noGrp="1"/>
          </p:cNvSpPr>
          <p:nvPr>
            <p:ph idx="1"/>
          </p:nvPr>
        </p:nvSpPr>
        <p:spPr>
          <a:xfrm>
            <a:off x="685800" y="1295400"/>
            <a:ext cx="7543801" cy="4953000"/>
          </a:xfrm>
        </p:spPr>
        <p:txBody>
          <a:bodyPr>
            <a:normAutofit fontScale="92500" lnSpcReduction="10000"/>
          </a:bodyPr>
          <a:lstStyle/>
          <a:p>
            <a:pPr marL="342900" lvl="2" indent="-342900">
              <a:spcBef>
                <a:spcPts val="900"/>
              </a:spcBef>
              <a:spcAft>
                <a:spcPts val="150"/>
              </a:spcAft>
              <a:buSzPct val="100000"/>
            </a:pPr>
            <a:r>
              <a:rPr lang="en-US" sz="2400" dirty="0" smtClean="0">
                <a:solidFill>
                  <a:schemeClr val="tx1"/>
                </a:solidFill>
              </a:rPr>
              <a:t>While </a:t>
            </a:r>
            <a:r>
              <a:rPr lang="en-US" sz="2400" dirty="0">
                <a:solidFill>
                  <a:schemeClr val="tx1"/>
                </a:solidFill>
              </a:rPr>
              <a:t>words don’t have many synonyms, most words do have lots of </a:t>
            </a:r>
            <a:r>
              <a:rPr lang="en-US" sz="2400" i="1" dirty="0">
                <a:solidFill>
                  <a:schemeClr val="tx1"/>
                </a:solidFill>
              </a:rPr>
              <a:t>similar </a:t>
            </a:r>
            <a:r>
              <a:rPr lang="en-US" sz="2400" dirty="0">
                <a:solidFill>
                  <a:schemeClr val="tx1"/>
                </a:solidFill>
              </a:rPr>
              <a:t>words. </a:t>
            </a:r>
            <a:endParaRPr lang="en-US" sz="2400" dirty="0" smtClean="0">
              <a:solidFill>
                <a:schemeClr val="tx1"/>
              </a:solidFill>
            </a:endParaRPr>
          </a:p>
          <a:p>
            <a:pPr marL="342900" lvl="2" indent="-342900">
              <a:spcBef>
                <a:spcPts val="900"/>
              </a:spcBef>
              <a:spcAft>
                <a:spcPts val="150"/>
              </a:spcAft>
              <a:buSzPct val="100000"/>
            </a:pPr>
            <a:r>
              <a:rPr lang="en-US" sz="2400" i="1" dirty="0" smtClean="0">
                <a:solidFill>
                  <a:schemeClr val="tx1"/>
                </a:solidFill>
              </a:rPr>
              <a:t>Cat </a:t>
            </a:r>
            <a:r>
              <a:rPr lang="en-US" sz="2400" dirty="0">
                <a:solidFill>
                  <a:schemeClr val="tx1"/>
                </a:solidFill>
              </a:rPr>
              <a:t>is not a synonym of </a:t>
            </a:r>
            <a:r>
              <a:rPr lang="en-US" sz="2400" i="1" dirty="0">
                <a:solidFill>
                  <a:schemeClr val="tx1"/>
                </a:solidFill>
              </a:rPr>
              <a:t>dog</a:t>
            </a:r>
            <a:r>
              <a:rPr lang="en-US" sz="2400" dirty="0">
                <a:solidFill>
                  <a:schemeClr val="tx1"/>
                </a:solidFill>
              </a:rPr>
              <a:t>, but </a:t>
            </a:r>
            <a:r>
              <a:rPr lang="en-US" sz="2400" i="1" dirty="0">
                <a:solidFill>
                  <a:schemeClr val="tx1"/>
                </a:solidFill>
              </a:rPr>
              <a:t>cats </a:t>
            </a:r>
            <a:r>
              <a:rPr lang="en-US" sz="2400" dirty="0">
                <a:solidFill>
                  <a:schemeClr val="tx1"/>
                </a:solidFill>
              </a:rPr>
              <a:t>and </a:t>
            </a:r>
            <a:r>
              <a:rPr lang="en-US" sz="2400" i="1" dirty="0">
                <a:solidFill>
                  <a:schemeClr val="tx1"/>
                </a:solidFill>
              </a:rPr>
              <a:t>dogs </a:t>
            </a:r>
            <a:r>
              <a:rPr lang="en-US" sz="2400" dirty="0">
                <a:solidFill>
                  <a:schemeClr val="tx1"/>
                </a:solidFill>
              </a:rPr>
              <a:t>are certainly similar words. </a:t>
            </a:r>
            <a:endParaRPr lang="en-US" sz="2400" dirty="0" smtClean="0">
              <a:solidFill>
                <a:schemeClr val="tx1"/>
              </a:solidFill>
            </a:endParaRPr>
          </a:p>
          <a:p>
            <a:pPr marL="342900" lvl="2" indent="-342900">
              <a:spcBef>
                <a:spcPts val="900"/>
              </a:spcBef>
              <a:spcAft>
                <a:spcPts val="150"/>
              </a:spcAft>
              <a:buSzPct val="100000"/>
            </a:pPr>
            <a:r>
              <a:rPr lang="en-US" sz="2400" dirty="0" smtClean="0">
                <a:solidFill>
                  <a:schemeClr val="tx1"/>
                </a:solidFill>
              </a:rPr>
              <a:t>The </a:t>
            </a:r>
            <a:r>
              <a:rPr lang="en-US" sz="2400" dirty="0">
                <a:solidFill>
                  <a:schemeClr val="tx1"/>
                </a:solidFill>
              </a:rPr>
              <a:t>notion of word similarity is very useful in larger semantic tasks. </a:t>
            </a:r>
            <a:endParaRPr lang="en-US" sz="2400" dirty="0">
              <a:latin typeface="Calibri" charset="0"/>
              <a:ea typeface="Calibri" charset="0"/>
              <a:cs typeface="Calibri" charset="0"/>
            </a:endParaRPr>
          </a:p>
          <a:p>
            <a:pPr marL="342900" lvl="2" indent="-342900">
              <a:spcBef>
                <a:spcPts val="900"/>
              </a:spcBef>
              <a:spcAft>
                <a:spcPts val="150"/>
              </a:spcAft>
              <a:buSzPct val="100000"/>
            </a:pPr>
            <a:r>
              <a:rPr lang="en-US" sz="2400" dirty="0" smtClean="0">
                <a:latin typeface="Calibri" charset="0"/>
                <a:ea typeface="Calibri" charset="0"/>
                <a:cs typeface="Calibri" charset="0"/>
              </a:rPr>
              <a:t>Words </a:t>
            </a:r>
            <a:r>
              <a:rPr lang="en-US" sz="2400" dirty="0">
                <a:latin typeface="Calibri" charset="0"/>
                <a:ea typeface="Calibri" charset="0"/>
                <a:cs typeface="Calibri" charset="0"/>
              </a:rPr>
              <a:t>with similar meanings.  Not synonyms, but sharing some element of meaning</a:t>
            </a:r>
          </a:p>
          <a:p>
            <a:pPr marL="68580" lvl="2" indent="-68580">
              <a:spcBef>
                <a:spcPts val="900"/>
              </a:spcBef>
              <a:spcAft>
                <a:spcPts val="150"/>
              </a:spcAft>
              <a:buSzPct val="100000"/>
              <a:buFont typeface="Calibri" panose="020F0502020204030204" pitchFamily="34" charset="0"/>
              <a:buChar char=" "/>
            </a:pPr>
            <a:r>
              <a:rPr lang="en-US" sz="2400" dirty="0" smtClean="0">
                <a:latin typeface="Courier" charset="0"/>
                <a:ea typeface="Courier" charset="0"/>
                <a:cs typeface="Courier" charset="0"/>
              </a:rPr>
              <a:t>car</a:t>
            </a:r>
            <a:r>
              <a:rPr lang="en-US" sz="2400" dirty="0">
                <a:latin typeface="Courier" charset="0"/>
                <a:ea typeface="Courier" charset="0"/>
                <a:cs typeface="Courier" charset="0"/>
              </a:rPr>
              <a:t>, bicycle</a:t>
            </a:r>
          </a:p>
          <a:p>
            <a:pPr marL="68580" lvl="2" indent="-68580">
              <a:spcBef>
                <a:spcPts val="900"/>
              </a:spcBef>
              <a:spcAft>
                <a:spcPts val="150"/>
              </a:spcAft>
              <a:buSzPct val="100000"/>
              <a:buFont typeface="Calibri" panose="020F0502020204030204" pitchFamily="34" charset="0"/>
              <a:buChar char=" "/>
            </a:pPr>
            <a:r>
              <a:rPr lang="en-US" sz="2400" dirty="0">
                <a:latin typeface="Courier" charset="0"/>
                <a:ea typeface="Courier" charset="0"/>
                <a:cs typeface="Courier" charset="0"/>
              </a:rPr>
              <a:t>cow, horse</a:t>
            </a:r>
          </a:p>
          <a:p>
            <a:pPr marL="457200" indent="-457200">
              <a:buFont typeface="Arial" panose="020B0604020202020204" pitchFamily="34" charset="0"/>
              <a:buChar char="•"/>
            </a:pPr>
            <a:r>
              <a:rPr lang="en-US" dirty="0" smtClean="0"/>
              <a:t>Know the similarity between two words help to understand meaning of sentence which is important for QA and text summarization.</a:t>
            </a:r>
            <a:endParaRPr lang="en-US" dirty="0"/>
          </a:p>
        </p:txBody>
      </p:sp>
    </p:spTree>
    <p:extLst>
      <p:ext uri="{BB962C8B-B14F-4D97-AF65-F5344CB8AC3E}">
        <p14:creationId xmlns:p14="http://schemas.microsoft.com/office/powerpoint/2010/main" val="13356342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683F85-09BA-164B-8C1A-C230ABE4A5F4}"/>
              </a:ext>
            </a:extLst>
          </p:cNvPr>
          <p:cNvSpPr>
            <a:spLocks noGrp="1"/>
          </p:cNvSpPr>
          <p:nvPr>
            <p:ph type="title"/>
          </p:nvPr>
        </p:nvSpPr>
        <p:spPr/>
        <p:txBody>
          <a:bodyPr/>
          <a:lstStyle/>
          <a:p>
            <a:r>
              <a:rPr lang="en-US" dirty="0"/>
              <a:t>Ask humans how similar 2 words are</a:t>
            </a:r>
          </a:p>
        </p:txBody>
      </p:sp>
      <p:graphicFrame>
        <p:nvGraphicFramePr>
          <p:cNvPr id="4" name="Content Placeholder 3">
            <a:extLst>
              <a:ext uri="{FF2B5EF4-FFF2-40B4-BE49-F238E27FC236}">
                <a16:creationId xmlns:a16="http://schemas.microsoft.com/office/drawing/2014/main" id="{C55544A2-008D-E345-808D-5AE802E8E626}"/>
              </a:ext>
            </a:extLst>
          </p:cNvPr>
          <p:cNvGraphicFramePr>
            <a:graphicFrameLocks noGrp="1"/>
          </p:cNvGraphicFramePr>
          <p:nvPr>
            <p:ph idx="1"/>
            <p:extLst>
              <p:ext uri="{D42A27DB-BD31-4B8C-83A1-F6EECF244321}">
                <p14:modId xmlns:p14="http://schemas.microsoft.com/office/powerpoint/2010/main" val="1721881672"/>
              </p:ext>
            </p:extLst>
          </p:nvPr>
        </p:nvGraphicFramePr>
        <p:xfrm>
          <a:off x="2133600" y="2142530"/>
          <a:ext cx="5188744" cy="2956283"/>
        </p:xfrm>
        <a:graphic>
          <a:graphicData uri="http://schemas.openxmlformats.org/drawingml/2006/table">
            <a:tbl>
              <a:tblPr firstRow="1" bandRow="1">
                <a:tableStyleId>{5C22544A-7EE6-4342-B048-85BDC9FD1C3A}</a:tableStyleId>
              </a:tblPr>
              <a:tblGrid>
                <a:gridCol w="1416844">
                  <a:extLst>
                    <a:ext uri="{9D8B030D-6E8A-4147-A177-3AD203B41FA5}">
                      <a16:colId xmlns:a16="http://schemas.microsoft.com/office/drawing/2014/main" val="4069172633"/>
                    </a:ext>
                  </a:extLst>
                </a:gridCol>
                <a:gridCol w="1885950">
                  <a:extLst>
                    <a:ext uri="{9D8B030D-6E8A-4147-A177-3AD203B41FA5}">
                      <a16:colId xmlns:a16="http://schemas.microsoft.com/office/drawing/2014/main" val="3213786418"/>
                    </a:ext>
                  </a:extLst>
                </a:gridCol>
                <a:gridCol w="1885950">
                  <a:extLst>
                    <a:ext uri="{9D8B030D-6E8A-4147-A177-3AD203B41FA5}">
                      <a16:colId xmlns:a16="http://schemas.microsoft.com/office/drawing/2014/main" val="1592160975"/>
                    </a:ext>
                  </a:extLst>
                </a:gridCol>
              </a:tblGrid>
              <a:tr h="350243">
                <a:tc>
                  <a:txBody>
                    <a:bodyPr/>
                    <a:lstStyle/>
                    <a:p>
                      <a:r>
                        <a:rPr lang="en-US" sz="1800" dirty="0"/>
                        <a:t>word1</a:t>
                      </a:r>
                    </a:p>
                  </a:txBody>
                  <a:tcPr marL="68580" marR="68580" marT="34290" marB="3429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word2</a:t>
                      </a:r>
                    </a:p>
                  </a:txBody>
                  <a:tcPr marL="68580" marR="68580" marT="34290" marB="34290"/>
                </a:tc>
                <a:tc>
                  <a:txBody>
                    <a:bodyPr/>
                    <a:lstStyle/>
                    <a:p>
                      <a:r>
                        <a:rPr lang="en-US" sz="1800" dirty="0"/>
                        <a:t>similarity</a:t>
                      </a:r>
                    </a:p>
                  </a:txBody>
                  <a:tcPr marL="68580" marR="68580" marT="34290" marB="34290"/>
                </a:tc>
                <a:extLst>
                  <a:ext uri="{0D108BD9-81ED-4DB2-BD59-A6C34878D82A}">
                    <a16:rowId xmlns:a16="http://schemas.microsoft.com/office/drawing/2014/main" val="3135492860"/>
                  </a:ext>
                </a:extLst>
              </a:tr>
              <a:tr h="434340">
                <a:tc>
                  <a:txBody>
                    <a:bodyPr/>
                    <a:lstStyle/>
                    <a:p>
                      <a:r>
                        <a:rPr lang="en-US" sz="2400" dirty="0">
                          <a:effectLst/>
                          <a:latin typeface="Times New Roman" panose="02020603050405020304" pitchFamily="18" charset="0"/>
                          <a:cs typeface="Times New Roman" panose="02020603050405020304" pitchFamily="18" charset="0"/>
                        </a:rPr>
                        <a:t>vanish</a:t>
                      </a:r>
                      <a:endParaRPr lang="en-US" sz="4500" dirty="0">
                        <a:effectLst/>
                        <a:latin typeface="Times New Roman" panose="02020603050405020304" pitchFamily="18" charset="0"/>
                        <a:cs typeface="Times New Roman" panose="02020603050405020304" pitchFamily="18" charset="0"/>
                      </a:endParaRPr>
                    </a:p>
                  </a:txBody>
                  <a:tcPr marL="68580" marR="68580" marT="34290" marB="34290" anchor="ctr"/>
                </a:tc>
                <a:tc>
                  <a:txBody>
                    <a:bodyPr/>
                    <a:lstStyle/>
                    <a:p>
                      <a:r>
                        <a:rPr lang="en-US" sz="2400" dirty="0">
                          <a:effectLst/>
                          <a:latin typeface="Times New Roman" panose="02020603050405020304" pitchFamily="18" charset="0"/>
                          <a:cs typeface="Times New Roman" panose="02020603050405020304" pitchFamily="18" charset="0"/>
                        </a:rPr>
                        <a:t>disappear</a:t>
                      </a:r>
                      <a:endParaRPr lang="en-US" sz="4500" dirty="0">
                        <a:effectLst/>
                        <a:latin typeface="Times New Roman" panose="02020603050405020304" pitchFamily="18" charset="0"/>
                        <a:cs typeface="Times New Roman" panose="02020603050405020304" pitchFamily="18" charset="0"/>
                      </a:endParaRPr>
                    </a:p>
                  </a:txBody>
                  <a:tcPr marL="68580" marR="68580" marT="34290" marB="34290" anchor="ctr"/>
                </a:tc>
                <a:tc>
                  <a:txBody>
                    <a:bodyPr/>
                    <a:lstStyle/>
                    <a:p>
                      <a:r>
                        <a:rPr lang="en-US" sz="2400" dirty="0">
                          <a:effectLst/>
                          <a:latin typeface="Times New Roman" panose="02020603050405020304" pitchFamily="18" charset="0"/>
                          <a:cs typeface="Times New Roman" panose="02020603050405020304" pitchFamily="18" charset="0"/>
                        </a:rPr>
                        <a:t>9.8 </a:t>
                      </a:r>
                      <a:endParaRPr lang="en-US" sz="4500" dirty="0">
                        <a:effectLst/>
                        <a:latin typeface="Times New Roman" panose="02020603050405020304" pitchFamily="18" charset="0"/>
                        <a:cs typeface="Times New Roman" panose="02020603050405020304" pitchFamily="18" charset="0"/>
                      </a:endParaRPr>
                    </a:p>
                  </a:txBody>
                  <a:tcPr marL="68580" marR="68580" marT="34290" marB="34290" anchor="ctr"/>
                </a:tc>
                <a:extLst>
                  <a:ext uri="{0D108BD9-81ED-4DB2-BD59-A6C34878D82A}">
                    <a16:rowId xmlns:a16="http://schemas.microsoft.com/office/drawing/2014/main" val="918428773"/>
                  </a:ext>
                </a:extLst>
              </a:tr>
              <a:tr h="434340">
                <a:tc>
                  <a:txBody>
                    <a:bodyPr/>
                    <a:lstStyle/>
                    <a:p>
                      <a:r>
                        <a:rPr lang="en-US" sz="2400" dirty="0">
                          <a:effectLst/>
                          <a:latin typeface="Times New Roman" panose="02020603050405020304" pitchFamily="18" charset="0"/>
                          <a:cs typeface="Times New Roman" panose="02020603050405020304" pitchFamily="18" charset="0"/>
                        </a:rPr>
                        <a:t>behave</a:t>
                      </a:r>
                      <a:endParaRPr lang="en-US" sz="4500" dirty="0">
                        <a:effectLst/>
                        <a:latin typeface="Times New Roman" panose="02020603050405020304" pitchFamily="18" charset="0"/>
                        <a:cs typeface="Times New Roman" panose="02020603050405020304" pitchFamily="18" charset="0"/>
                      </a:endParaRPr>
                    </a:p>
                  </a:txBody>
                  <a:tcPr marL="68580" marR="68580" marT="34290" marB="34290" anchor="ctr"/>
                </a:tc>
                <a:tc>
                  <a:txBody>
                    <a:bodyPr/>
                    <a:lstStyle/>
                    <a:p>
                      <a:r>
                        <a:rPr lang="en-US" sz="2400" dirty="0">
                          <a:effectLst/>
                          <a:latin typeface="Times New Roman" panose="02020603050405020304" pitchFamily="18" charset="0"/>
                          <a:cs typeface="Times New Roman" panose="02020603050405020304" pitchFamily="18" charset="0"/>
                        </a:rPr>
                        <a:t>obey</a:t>
                      </a:r>
                      <a:endParaRPr lang="en-US" sz="4500" dirty="0">
                        <a:effectLst/>
                        <a:latin typeface="Times New Roman" panose="02020603050405020304" pitchFamily="18" charset="0"/>
                        <a:cs typeface="Times New Roman" panose="02020603050405020304" pitchFamily="18" charset="0"/>
                      </a:endParaRPr>
                    </a:p>
                  </a:txBody>
                  <a:tcPr marL="68580" marR="68580" marT="34290" marB="34290" anchor="ctr"/>
                </a:tc>
                <a:tc>
                  <a:txBody>
                    <a:bodyPr/>
                    <a:lstStyle/>
                    <a:p>
                      <a:r>
                        <a:rPr lang="en-US" sz="2400" dirty="0">
                          <a:effectLst/>
                          <a:latin typeface="Times New Roman" panose="02020603050405020304" pitchFamily="18" charset="0"/>
                          <a:cs typeface="Times New Roman" panose="02020603050405020304" pitchFamily="18" charset="0"/>
                        </a:rPr>
                        <a:t>7.3 </a:t>
                      </a:r>
                      <a:endParaRPr lang="en-US" sz="4500" dirty="0">
                        <a:effectLst/>
                        <a:latin typeface="Times New Roman" panose="02020603050405020304" pitchFamily="18" charset="0"/>
                        <a:cs typeface="Times New Roman" panose="02020603050405020304" pitchFamily="18" charset="0"/>
                      </a:endParaRPr>
                    </a:p>
                  </a:txBody>
                  <a:tcPr marL="68580" marR="68580" marT="34290" marB="34290" anchor="ctr"/>
                </a:tc>
                <a:extLst>
                  <a:ext uri="{0D108BD9-81ED-4DB2-BD59-A6C34878D82A}">
                    <a16:rowId xmlns:a16="http://schemas.microsoft.com/office/drawing/2014/main" val="3123566929"/>
                  </a:ext>
                </a:extLst>
              </a:tr>
              <a:tr h="434340">
                <a:tc>
                  <a:txBody>
                    <a:bodyPr/>
                    <a:lstStyle/>
                    <a:p>
                      <a:r>
                        <a:rPr lang="en-US" sz="2400" dirty="0">
                          <a:effectLst/>
                          <a:latin typeface="Times New Roman" panose="02020603050405020304" pitchFamily="18" charset="0"/>
                          <a:cs typeface="Times New Roman" panose="02020603050405020304" pitchFamily="18" charset="0"/>
                        </a:rPr>
                        <a:t>belief</a:t>
                      </a:r>
                      <a:endParaRPr lang="en-US" sz="4500" dirty="0">
                        <a:effectLst/>
                        <a:latin typeface="Times New Roman" panose="02020603050405020304" pitchFamily="18" charset="0"/>
                        <a:cs typeface="Times New Roman" panose="02020603050405020304" pitchFamily="18" charset="0"/>
                      </a:endParaRPr>
                    </a:p>
                  </a:txBody>
                  <a:tcPr marL="68580" marR="68580" marT="34290" marB="34290" anchor="ctr"/>
                </a:tc>
                <a:tc>
                  <a:txBody>
                    <a:bodyPr/>
                    <a:lstStyle/>
                    <a:p>
                      <a:r>
                        <a:rPr lang="en-US" sz="2400" dirty="0">
                          <a:effectLst/>
                          <a:latin typeface="Times New Roman" panose="02020603050405020304" pitchFamily="18" charset="0"/>
                          <a:cs typeface="Times New Roman" panose="02020603050405020304" pitchFamily="18" charset="0"/>
                        </a:rPr>
                        <a:t>impression </a:t>
                      </a:r>
                      <a:endParaRPr lang="en-US" sz="4500" dirty="0">
                        <a:effectLst/>
                        <a:latin typeface="Times New Roman" panose="02020603050405020304" pitchFamily="18" charset="0"/>
                        <a:cs typeface="Times New Roman" panose="02020603050405020304" pitchFamily="18" charset="0"/>
                      </a:endParaRPr>
                    </a:p>
                  </a:txBody>
                  <a:tcPr marL="68580" marR="68580" marT="34290" marB="34290" anchor="ctr"/>
                </a:tc>
                <a:tc>
                  <a:txBody>
                    <a:bodyPr/>
                    <a:lstStyle/>
                    <a:p>
                      <a:r>
                        <a:rPr lang="en-US" sz="2400" dirty="0">
                          <a:effectLst/>
                          <a:latin typeface="Times New Roman" panose="02020603050405020304" pitchFamily="18" charset="0"/>
                          <a:cs typeface="Times New Roman" panose="02020603050405020304" pitchFamily="18" charset="0"/>
                        </a:rPr>
                        <a:t>5.95 </a:t>
                      </a:r>
                      <a:endParaRPr lang="en-US" sz="4500" dirty="0">
                        <a:effectLst/>
                        <a:latin typeface="Times New Roman" panose="02020603050405020304" pitchFamily="18" charset="0"/>
                        <a:cs typeface="Times New Roman" panose="02020603050405020304" pitchFamily="18" charset="0"/>
                      </a:endParaRPr>
                    </a:p>
                  </a:txBody>
                  <a:tcPr marL="68580" marR="68580" marT="34290" marB="34290" anchor="ctr"/>
                </a:tc>
                <a:extLst>
                  <a:ext uri="{0D108BD9-81ED-4DB2-BD59-A6C34878D82A}">
                    <a16:rowId xmlns:a16="http://schemas.microsoft.com/office/drawing/2014/main" val="1612151455"/>
                  </a:ext>
                </a:extLst>
              </a:tr>
              <a:tr h="434340">
                <a:tc>
                  <a:txBody>
                    <a:bodyPr/>
                    <a:lstStyle/>
                    <a:p>
                      <a:r>
                        <a:rPr lang="en-US" sz="2400" dirty="0">
                          <a:effectLst/>
                          <a:latin typeface="Times New Roman" panose="02020603050405020304" pitchFamily="18" charset="0"/>
                          <a:cs typeface="Times New Roman" panose="02020603050405020304" pitchFamily="18" charset="0"/>
                        </a:rPr>
                        <a:t>muscle</a:t>
                      </a:r>
                      <a:endParaRPr lang="en-US" sz="4500" dirty="0">
                        <a:effectLst/>
                        <a:latin typeface="Times New Roman" panose="02020603050405020304" pitchFamily="18" charset="0"/>
                        <a:cs typeface="Times New Roman" panose="02020603050405020304" pitchFamily="18" charset="0"/>
                      </a:endParaRPr>
                    </a:p>
                  </a:txBody>
                  <a:tcPr marL="68580" marR="68580" marT="34290" marB="34290" anchor="ctr"/>
                </a:tc>
                <a:tc>
                  <a:txBody>
                    <a:bodyPr/>
                    <a:lstStyle/>
                    <a:p>
                      <a:r>
                        <a:rPr lang="en-US" sz="2400" dirty="0">
                          <a:effectLst/>
                          <a:latin typeface="Times New Roman" panose="02020603050405020304" pitchFamily="18" charset="0"/>
                          <a:cs typeface="Times New Roman" panose="02020603050405020304" pitchFamily="18" charset="0"/>
                        </a:rPr>
                        <a:t>bone </a:t>
                      </a:r>
                      <a:endParaRPr lang="en-US" sz="4500" dirty="0">
                        <a:effectLst/>
                        <a:latin typeface="Times New Roman" panose="02020603050405020304" pitchFamily="18" charset="0"/>
                        <a:cs typeface="Times New Roman" panose="02020603050405020304" pitchFamily="18" charset="0"/>
                      </a:endParaRPr>
                    </a:p>
                  </a:txBody>
                  <a:tcPr marL="68580" marR="68580" marT="34290" marB="34290" anchor="ctr"/>
                </a:tc>
                <a:tc>
                  <a:txBody>
                    <a:bodyPr/>
                    <a:lstStyle/>
                    <a:p>
                      <a:r>
                        <a:rPr lang="en-US" sz="2400" dirty="0">
                          <a:effectLst/>
                          <a:latin typeface="Times New Roman" panose="02020603050405020304" pitchFamily="18" charset="0"/>
                          <a:cs typeface="Times New Roman" panose="02020603050405020304" pitchFamily="18" charset="0"/>
                        </a:rPr>
                        <a:t>3.65 </a:t>
                      </a:r>
                      <a:endParaRPr lang="en-US" sz="4500" dirty="0">
                        <a:effectLst/>
                        <a:latin typeface="Times New Roman" panose="02020603050405020304" pitchFamily="18" charset="0"/>
                        <a:cs typeface="Times New Roman" panose="02020603050405020304" pitchFamily="18" charset="0"/>
                      </a:endParaRPr>
                    </a:p>
                  </a:txBody>
                  <a:tcPr marL="68580" marR="68580" marT="34290" marB="34290" anchor="ctr"/>
                </a:tc>
                <a:extLst>
                  <a:ext uri="{0D108BD9-81ED-4DB2-BD59-A6C34878D82A}">
                    <a16:rowId xmlns:a16="http://schemas.microsoft.com/office/drawing/2014/main" val="733697757"/>
                  </a:ext>
                </a:extLst>
              </a:tr>
              <a:tr h="434340">
                <a:tc>
                  <a:txBody>
                    <a:bodyPr/>
                    <a:lstStyle/>
                    <a:p>
                      <a:r>
                        <a:rPr lang="en-US" sz="2400" dirty="0">
                          <a:effectLst/>
                          <a:latin typeface="Times New Roman" panose="02020603050405020304" pitchFamily="18" charset="0"/>
                          <a:cs typeface="Times New Roman" panose="02020603050405020304" pitchFamily="18" charset="0"/>
                        </a:rPr>
                        <a:t>modest</a:t>
                      </a:r>
                      <a:endParaRPr lang="en-US" sz="4500" dirty="0">
                        <a:effectLst/>
                        <a:latin typeface="Times New Roman" panose="02020603050405020304" pitchFamily="18" charset="0"/>
                        <a:cs typeface="Times New Roman" panose="02020603050405020304" pitchFamily="18" charset="0"/>
                      </a:endParaRPr>
                    </a:p>
                  </a:txBody>
                  <a:tcPr marL="68580" marR="68580" marT="34290" marB="34290" anchor="ctr"/>
                </a:tc>
                <a:tc>
                  <a:txBody>
                    <a:bodyPr/>
                    <a:lstStyle/>
                    <a:p>
                      <a:r>
                        <a:rPr lang="en-US" sz="2400" dirty="0">
                          <a:effectLst/>
                          <a:latin typeface="Times New Roman" panose="02020603050405020304" pitchFamily="18" charset="0"/>
                          <a:cs typeface="Times New Roman" panose="02020603050405020304" pitchFamily="18" charset="0"/>
                        </a:rPr>
                        <a:t>flexible</a:t>
                      </a:r>
                      <a:endParaRPr lang="en-US" sz="4500" dirty="0">
                        <a:effectLst/>
                        <a:latin typeface="Times New Roman" panose="02020603050405020304" pitchFamily="18" charset="0"/>
                        <a:cs typeface="Times New Roman" panose="02020603050405020304" pitchFamily="18" charset="0"/>
                      </a:endParaRPr>
                    </a:p>
                  </a:txBody>
                  <a:tcPr marL="68580" marR="68580" marT="34290" marB="34290" anchor="ctr"/>
                </a:tc>
                <a:tc>
                  <a:txBody>
                    <a:bodyPr/>
                    <a:lstStyle/>
                    <a:p>
                      <a:r>
                        <a:rPr lang="en-US" sz="2400" dirty="0">
                          <a:effectLst/>
                          <a:latin typeface="Times New Roman" panose="02020603050405020304" pitchFamily="18" charset="0"/>
                          <a:cs typeface="Times New Roman" panose="02020603050405020304" pitchFamily="18" charset="0"/>
                        </a:rPr>
                        <a:t>0.98 </a:t>
                      </a:r>
                      <a:endParaRPr lang="en-US" sz="4500" dirty="0">
                        <a:effectLst/>
                        <a:latin typeface="Times New Roman" panose="02020603050405020304" pitchFamily="18" charset="0"/>
                        <a:cs typeface="Times New Roman" panose="02020603050405020304" pitchFamily="18" charset="0"/>
                      </a:endParaRPr>
                    </a:p>
                  </a:txBody>
                  <a:tcPr marL="68580" marR="68580" marT="34290" marB="34290" anchor="ctr"/>
                </a:tc>
                <a:extLst>
                  <a:ext uri="{0D108BD9-81ED-4DB2-BD59-A6C34878D82A}">
                    <a16:rowId xmlns:a16="http://schemas.microsoft.com/office/drawing/2014/main" val="62353346"/>
                  </a:ext>
                </a:extLst>
              </a:tr>
              <a:tr h="434340">
                <a:tc>
                  <a:txBody>
                    <a:bodyPr/>
                    <a:lstStyle/>
                    <a:p>
                      <a:r>
                        <a:rPr lang="en-US" sz="2400" dirty="0">
                          <a:effectLst/>
                          <a:latin typeface="Times New Roman" panose="02020603050405020304" pitchFamily="18" charset="0"/>
                          <a:cs typeface="Times New Roman" panose="02020603050405020304" pitchFamily="18" charset="0"/>
                        </a:rPr>
                        <a:t>hole</a:t>
                      </a:r>
                      <a:endParaRPr lang="en-US" sz="4500" dirty="0">
                        <a:effectLst/>
                        <a:latin typeface="Times New Roman" panose="02020603050405020304" pitchFamily="18" charset="0"/>
                        <a:cs typeface="Times New Roman" panose="02020603050405020304" pitchFamily="18" charset="0"/>
                      </a:endParaRPr>
                    </a:p>
                  </a:txBody>
                  <a:tcPr marL="68580" marR="68580" marT="34290" marB="34290" anchor="ctr"/>
                </a:tc>
                <a:tc>
                  <a:txBody>
                    <a:bodyPr/>
                    <a:lstStyle/>
                    <a:p>
                      <a:r>
                        <a:rPr lang="en-US" sz="2400" dirty="0">
                          <a:effectLst/>
                          <a:latin typeface="Times New Roman" panose="02020603050405020304" pitchFamily="18" charset="0"/>
                          <a:cs typeface="Times New Roman" panose="02020603050405020304" pitchFamily="18" charset="0"/>
                        </a:rPr>
                        <a:t>agreement</a:t>
                      </a:r>
                      <a:endParaRPr lang="en-US" sz="4500" dirty="0">
                        <a:effectLst/>
                        <a:latin typeface="Times New Roman" panose="02020603050405020304" pitchFamily="18" charset="0"/>
                        <a:cs typeface="Times New Roman" panose="02020603050405020304" pitchFamily="18" charset="0"/>
                      </a:endParaRPr>
                    </a:p>
                  </a:txBody>
                  <a:tcPr marL="68580" marR="68580" marT="34290" marB="34290" anchor="ctr"/>
                </a:tc>
                <a:tc>
                  <a:txBody>
                    <a:bodyPr/>
                    <a:lstStyle/>
                    <a:p>
                      <a:r>
                        <a:rPr lang="en-US" sz="2400" dirty="0">
                          <a:effectLst/>
                          <a:latin typeface="Times New Roman" panose="02020603050405020304" pitchFamily="18" charset="0"/>
                          <a:cs typeface="Times New Roman" panose="02020603050405020304" pitchFamily="18" charset="0"/>
                        </a:rPr>
                        <a:t>0.3 </a:t>
                      </a:r>
                      <a:endParaRPr lang="en-US" sz="4500" dirty="0">
                        <a:effectLst/>
                        <a:latin typeface="Times New Roman" panose="02020603050405020304" pitchFamily="18" charset="0"/>
                        <a:cs typeface="Times New Roman" panose="02020603050405020304" pitchFamily="18" charset="0"/>
                      </a:endParaRPr>
                    </a:p>
                  </a:txBody>
                  <a:tcPr marL="68580" marR="68580" marT="34290" marB="34290" anchor="ctr"/>
                </a:tc>
                <a:extLst>
                  <a:ext uri="{0D108BD9-81ED-4DB2-BD59-A6C34878D82A}">
                    <a16:rowId xmlns:a16="http://schemas.microsoft.com/office/drawing/2014/main" val="1395844498"/>
                  </a:ext>
                </a:extLst>
              </a:tr>
            </a:tbl>
          </a:graphicData>
        </a:graphic>
      </p:graphicFrame>
      <p:sp>
        <p:nvSpPr>
          <p:cNvPr id="3" name="Rectangle 2"/>
          <p:cNvSpPr/>
          <p:nvPr/>
        </p:nvSpPr>
        <p:spPr>
          <a:xfrm>
            <a:off x="754380" y="1101607"/>
            <a:ext cx="7543800" cy="923330"/>
          </a:xfrm>
          <a:prstGeom prst="rect">
            <a:avLst/>
          </a:prstGeom>
        </p:spPr>
        <p:txBody>
          <a:bodyPr wrap="square">
            <a:spAutoFit/>
          </a:bodyPr>
          <a:lstStyle/>
          <a:p>
            <a:pPr marL="285750" indent="-285750">
              <a:buFont typeface="Arial" panose="020B0604020202020204" pitchFamily="34" charset="0"/>
              <a:buChar char="•"/>
            </a:pPr>
            <a:r>
              <a:rPr lang="en-US" dirty="0"/>
              <a:t>One way of getting values for word similarity is to ask humans to judge how similar one word is to another. A number of datasets have resulted from such experiments. </a:t>
            </a:r>
            <a:endParaRPr lang="ar-SA" dirty="0"/>
          </a:p>
        </p:txBody>
      </p:sp>
      <p:sp>
        <p:nvSpPr>
          <p:cNvPr id="6" name="Rectangle 5"/>
          <p:cNvSpPr/>
          <p:nvPr/>
        </p:nvSpPr>
        <p:spPr>
          <a:xfrm>
            <a:off x="685800" y="5334000"/>
            <a:ext cx="7680960" cy="923330"/>
          </a:xfrm>
          <a:prstGeom prst="rect">
            <a:avLst/>
          </a:prstGeom>
        </p:spPr>
        <p:txBody>
          <a:bodyPr wrap="square">
            <a:spAutoFit/>
          </a:bodyPr>
          <a:lstStyle/>
          <a:p>
            <a:pPr marL="285750" lvl="0" indent="-285750" fontAlgn="auto">
              <a:spcBef>
                <a:spcPts val="0"/>
              </a:spcBef>
              <a:spcAft>
                <a:spcPts val="0"/>
              </a:spcAft>
              <a:buFont typeface="Arial" panose="020B0604020202020204" pitchFamily="34" charset="0"/>
              <a:buChar char="•"/>
              <a:defRPr/>
            </a:pPr>
            <a:r>
              <a:rPr lang="en-US" dirty="0" smtClean="0"/>
              <a:t> For </a:t>
            </a:r>
            <a:r>
              <a:rPr lang="en-US" dirty="0"/>
              <a:t>example the SimLex-999 dataset (Hill et al., 2015) gives values on a scale from 0 to 10, from near-synonyms (</a:t>
            </a:r>
            <a:r>
              <a:rPr lang="en-US" i="1" dirty="0">
                <a:solidFill>
                  <a:srgbClr val="FF0000"/>
                </a:solidFill>
              </a:rPr>
              <a:t>vanish</a:t>
            </a:r>
            <a:r>
              <a:rPr lang="en-US" dirty="0">
                <a:solidFill>
                  <a:srgbClr val="FF0000"/>
                </a:solidFill>
              </a:rPr>
              <a:t>, </a:t>
            </a:r>
            <a:r>
              <a:rPr lang="en-US" i="1" dirty="0">
                <a:solidFill>
                  <a:srgbClr val="FF0000"/>
                </a:solidFill>
              </a:rPr>
              <a:t>disappear</a:t>
            </a:r>
            <a:r>
              <a:rPr lang="en-US" dirty="0"/>
              <a:t>) to pairs that scarcely seem to have anything in common (</a:t>
            </a:r>
            <a:r>
              <a:rPr lang="en-US" i="1" dirty="0">
                <a:solidFill>
                  <a:srgbClr val="FF0000"/>
                </a:solidFill>
              </a:rPr>
              <a:t>hole</a:t>
            </a:r>
            <a:r>
              <a:rPr lang="en-US" dirty="0">
                <a:solidFill>
                  <a:srgbClr val="FF0000"/>
                </a:solidFill>
              </a:rPr>
              <a:t>, </a:t>
            </a:r>
            <a:r>
              <a:rPr lang="en-US" i="1" dirty="0">
                <a:solidFill>
                  <a:srgbClr val="FF0000"/>
                </a:solidFill>
              </a:rPr>
              <a:t>agreement</a:t>
            </a:r>
            <a:r>
              <a:rPr lang="en-US" dirty="0"/>
              <a:t>): </a:t>
            </a:r>
          </a:p>
        </p:txBody>
      </p:sp>
    </p:spTree>
    <p:extLst>
      <p:ext uri="{BB962C8B-B14F-4D97-AF65-F5344CB8AC3E}">
        <p14:creationId xmlns:p14="http://schemas.microsoft.com/office/powerpoint/2010/main" val="17979979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1026"/>
          <p:cNvSpPr>
            <a:spLocks noGrp="1" noChangeArrowheads="1"/>
          </p:cNvSpPr>
          <p:nvPr>
            <p:ph type="title"/>
          </p:nvPr>
        </p:nvSpPr>
        <p:spPr>
          <a:xfrm>
            <a:off x="533400" y="304800"/>
            <a:ext cx="5657850" cy="585147"/>
          </a:xfrm>
        </p:spPr>
        <p:txBody>
          <a:bodyPr/>
          <a:lstStyle/>
          <a:p>
            <a:r>
              <a:rPr lang="en-US" dirty="0"/>
              <a:t>Relation: Word relatedness</a:t>
            </a:r>
          </a:p>
        </p:txBody>
      </p:sp>
      <p:sp>
        <p:nvSpPr>
          <p:cNvPr id="82947" name="Rectangle 1027"/>
          <p:cNvSpPr>
            <a:spLocks noGrp="1" noChangeArrowheads="1"/>
          </p:cNvSpPr>
          <p:nvPr>
            <p:ph idx="1"/>
          </p:nvPr>
        </p:nvSpPr>
        <p:spPr>
          <a:xfrm>
            <a:off x="533400" y="990600"/>
            <a:ext cx="7543801" cy="4572000"/>
          </a:xfrm>
        </p:spPr>
        <p:txBody>
          <a:bodyPr>
            <a:normAutofit/>
          </a:bodyPr>
          <a:lstStyle/>
          <a:p>
            <a:pPr marL="342900" indent="-342900">
              <a:buFont typeface="Arial" panose="020B0604020202020204" pitchFamily="34" charset="0"/>
              <a:buChar char="•"/>
            </a:pPr>
            <a:r>
              <a:rPr lang="en-US" sz="2400" dirty="0">
                <a:solidFill>
                  <a:schemeClr val="tx1"/>
                </a:solidFill>
              </a:rPr>
              <a:t>The meaning of two words can be related in ways other than similarity. One such class of connections is called word </a:t>
            </a:r>
            <a:r>
              <a:rPr lang="en-US" sz="2400" dirty="0" smtClean="0">
                <a:solidFill>
                  <a:schemeClr val="tx1"/>
                </a:solidFill>
              </a:rPr>
              <a:t>relatedness. </a:t>
            </a:r>
            <a:r>
              <a:rPr lang="en-US" sz="2400" dirty="0" smtClean="0"/>
              <a:t>Also </a:t>
            </a:r>
            <a:r>
              <a:rPr lang="en-US" sz="2400" dirty="0"/>
              <a:t>called "word association"</a:t>
            </a:r>
          </a:p>
          <a:p>
            <a:pPr marL="342900" indent="-342900">
              <a:lnSpc>
                <a:spcPct val="90000"/>
              </a:lnSpc>
              <a:buFont typeface="Arial" panose="020B0604020202020204" pitchFamily="34" charset="0"/>
              <a:buChar char="•"/>
            </a:pPr>
            <a:r>
              <a:rPr lang="en-US" sz="2400" dirty="0"/>
              <a:t>Words can be related in any way, perhaps via a semantic frame or field</a:t>
            </a:r>
            <a:endParaRPr lang="en-US" sz="2400" b="1" dirty="0"/>
          </a:p>
          <a:p>
            <a:pPr lvl="2">
              <a:lnSpc>
                <a:spcPct val="90000"/>
              </a:lnSpc>
            </a:pPr>
            <a:endParaRPr lang="en-US" sz="2100" dirty="0">
              <a:latin typeface="Courier"/>
              <a:cs typeface="Courier"/>
            </a:endParaRPr>
          </a:p>
          <a:p>
            <a:pPr lvl="2">
              <a:lnSpc>
                <a:spcPct val="90000"/>
              </a:lnSpc>
            </a:pPr>
            <a:r>
              <a:rPr lang="en-US" sz="2100" dirty="0">
                <a:latin typeface="Courier"/>
                <a:cs typeface="Courier"/>
              </a:rPr>
              <a:t>coffee, tea</a:t>
            </a:r>
            <a:r>
              <a:rPr lang="en-US" sz="2100" dirty="0"/>
              <a:t>:    </a:t>
            </a:r>
            <a:r>
              <a:rPr lang="en-US" sz="2100" b="1" dirty="0" smtClean="0"/>
              <a:t>similar ( something people drink)</a:t>
            </a:r>
            <a:endParaRPr lang="en-US" sz="2100" b="1" dirty="0"/>
          </a:p>
          <a:p>
            <a:pPr lvl="2">
              <a:lnSpc>
                <a:spcPct val="90000"/>
              </a:lnSpc>
            </a:pPr>
            <a:r>
              <a:rPr lang="en-US" sz="2100" dirty="0">
                <a:latin typeface="Courier"/>
                <a:cs typeface="Courier"/>
              </a:rPr>
              <a:t>coffee, cup</a:t>
            </a:r>
            <a:r>
              <a:rPr lang="en-US" sz="2100" dirty="0"/>
              <a:t>:   </a:t>
            </a:r>
            <a:r>
              <a:rPr lang="en-US" sz="2100" b="1" dirty="0"/>
              <a:t>related</a:t>
            </a:r>
            <a:r>
              <a:rPr lang="en-US" sz="2100" dirty="0"/>
              <a:t>, not similar</a:t>
            </a:r>
          </a:p>
        </p:txBody>
      </p:sp>
    </p:spTree>
    <p:extLst>
      <p:ext uri="{BB962C8B-B14F-4D97-AF65-F5344CB8AC3E}">
        <p14:creationId xmlns:p14="http://schemas.microsoft.com/office/powerpoint/2010/main" val="97170686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1" Type="http://schemas.openxmlformats.org/officeDocument/2006/relationships/image" Target="../media/image4.jpeg"/></Relationships>
</file>

<file path=ppt/theme/theme1.xml><?xml version="1.0" encoding="utf-8"?>
<a:theme xmlns:a="http://schemas.openxmlformats.org/drawingml/2006/main" name="Concourse">
  <a:themeElements>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Concourse">
      <a:maj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ajorFont>
      <a:min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65000"/>
                <a:satMod val="300000"/>
              </a:schemeClr>
            </a:gs>
          </a:gsLst>
          <a:path path="circle">
            <a:fillToRect l="65000" b="98000"/>
          </a:path>
        </a:gradFill>
        <a:blipFill>
          <a:blip xmlns:r="http://schemas.openxmlformats.org/officeDocument/2006/relationships" r:embed="rId1">
            <a:duotone>
              <a:schemeClr val="phClr">
                <a:shade val="60000"/>
                <a:satMod val="110000"/>
              </a:schemeClr>
              <a:schemeClr val="phClr">
                <a:tint val="95000"/>
              </a:schemeClr>
            </a:duotone>
          </a:blip>
          <a:tile tx="0" ty="0" sx="50000" sy="50000" flip="none" algn="tl"/>
        </a:blipFill>
      </a:bgFillStyleLst>
    </a:fmtScheme>
  </a:themeElements>
  <a:objectDefaults/>
  <a:extraClrSchemeLst/>
</a:theme>
</file>

<file path=ppt/theme/theme2.xml><?xml version="1.0" encoding="utf-8"?>
<a:theme xmlns:a="http://schemas.openxmlformats.org/drawingml/2006/main" name="Clarity">
  <a:themeElements>
    <a:clrScheme name="Clarity">
      <a:dk1>
        <a:srgbClr val="292934"/>
      </a:dk1>
      <a:lt1>
        <a:srgbClr val="FFFFFF"/>
      </a:lt1>
      <a:dk2>
        <a:srgbClr val="D2533C"/>
      </a:dk2>
      <a:lt2>
        <a:srgbClr val="F3F2DC"/>
      </a:lt2>
      <a:accent1>
        <a:srgbClr val="93A299"/>
      </a:accent1>
      <a:accent2>
        <a:srgbClr val="AD8F67"/>
      </a:accent2>
      <a:accent3>
        <a:srgbClr val="726056"/>
      </a:accent3>
      <a:accent4>
        <a:srgbClr val="4C5A6A"/>
      </a:accent4>
      <a:accent5>
        <a:srgbClr val="808DA0"/>
      </a:accent5>
      <a:accent6>
        <a:srgbClr val="79463D"/>
      </a:accent6>
      <a:hlink>
        <a:srgbClr val="0000FF"/>
      </a:hlink>
      <a:folHlink>
        <a:srgbClr val="800080"/>
      </a:folHlink>
    </a:clrScheme>
    <a:fontScheme name="Office Classic 2">
      <a:maj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objectDefaults/>
  <a:extraClrSchemeLst/>
</a:theme>
</file>

<file path=ppt/theme/theme3.xml><?xml version="1.0" encoding="utf-8"?>
<a:theme xmlns:a="http://schemas.openxmlformats.org/drawingml/2006/main" name="2_LIMU4(en) - コピー">
  <a:themeElements>
    <a:clrScheme name="">
      <a:dk1>
        <a:srgbClr val="000000"/>
      </a:dk1>
      <a:lt1>
        <a:srgbClr val="FFFFFF"/>
      </a:lt1>
      <a:dk2>
        <a:srgbClr val="696464"/>
      </a:dk2>
      <a:lt2>
        <a:srgbClr val="E9E5DC"/>
      </a:lt2>
      <a:accent1>
        <a:srgbClr val="D34817"/>
      </a:accent1>
      <a:accent2>
        <a:srgbClr val="9B2D1F"/>
      </a:accent2>
      <a:accent3>
        <a:srgbClr val="FFFFFF"/>
      </a:accent3>
      <a:accent4>
        <a:srgbClr val="000000"/>
      </a:accent4>
      <a:accent5>
        <a:srgbClr val="E6B1AB"/>
      </a:accent5>
      <a:accent6>
        <a:srgbClr val="8C281B"/>
      </a:accent6>
      <a:hlink>
        <a:srgbClr val="CC9900"/>
      </a:hlink>
      <a:folHlink>
        <a:srgbClr val="96A9A9"/>
      </a:folHlink>
    </a:clrScheme>
    <a:fontScheme name="2_LIMU4(en) - コピー">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ja-JP" altLang="en-US" sz="1800" b="0" i="0" u="none" strike="noStrike" cap="none" normalizeH="0" baseline="0" smtClean="0">
            <a:ln>
              <a:noFill/>
            </a:ln>
            <a:solidFill>
              <a:schemeClr val="tx1"/>
            </a:solidFill>
            <a:effectLst/>
            <a:latin typeface="Arial" pitchFamily="34" charset="0"/>
            <a:ea typeface="MS PGothic"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ja-JP" altLang="en-US" sz="1800" b="0" i="0" u="none" strike="noStrike" cap="none" normalizeH="0" baseline="0" smtClean="0">
            <a:ln>
              <a:noFill/>
            </a:ln>
            <a:solidFill>
              <a:schemeClr val="tx1"/>
            </a:solidFill>
            <a:effectLst/>
            <a:latin typeface="Arial" pitchFamily="34" charset="0"/>
            <a:ea typeface="MS PGothic" pitchFamily="34" charset="-128"/>
          </a:defRPr>
        </a:defPPr>
      </a:lstStyle>
    </a:lnDef>
  </a:objectDefaults>
  <a:extraClrSchemeLst>
    <a:extraClrScheme>
      <a:clrScheme name="2_LIMU4(en) - コピー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LIMU4(en) - コピー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LIMU4(en) - コピー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LIMU4(en) - コピー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LIMU4(en) - コピー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LIMU4(en) - コピー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LIMU4(en) - コピー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LIMU4(en) - コピー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LIMU4(en) - コピー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LIMU4(en) - コピー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LIMU4(en) - コピー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LIMU4(en) - コピー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1_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5.xml><?xml version="1.0" encoding="utf-8"?>
<a:theme xmlns:a="http://schemas.openxmlformats.org/drawingml/2006/main" name="2_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themeOverride>
</file>

<file path=ppt/theme/themeOverride2.xml><?xml version="1.0" encoding="utf-8"?>
<a:themeOverride xmlns:a="http://schemas.openxmlformats.org/drawingml/2006/main">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themeOverride>
</file>

<file path=ppt/theme/themeOverride3.xml><?xml version="1.0" encoding="utf-8"?>
<a:themeOverride xmlns:a="http://schemas.openxmlformats.org/drawingml/2006/main">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themeOverride>
</file>

<file path=ppt/theme/themeOverride4.xml><?xml version="1.0" encoding="utf-8"?>
<a:themeOverride xmlns:a="http://schemas.openxmlformats.org/drawingml/2006/main">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themeOverride>
</file>

<file path=docProps/app.xml><?xml version="1.0" encoding="utf-8"?>
<Properties xmlns="http://schemas.openxmlformats.org/officeDocument/2006/extended-properties" xmlns:vt="http://schemas.openxmlformats.org/officeDocument/2006/docPropsVTypes">
  <TotalTime>4523</TotalTime>
  <Words>8064</Words>
  <Application>Microsoft Office PowerPoint</Application>
  <PresentationFormat>On-screen Show (4:3)</PresentationFormat>
  <Paragraphs>664</Paragraphs>
  <Slides>67</Slides>
  <Notes>59</Notes>
  <HiddenSlides>0</HiddenSlides>
  <MMClips>0</MMClips>
  <ScaleCrop>false</ScaleCrop>
  <HeadingPairs>
    <vt:vector size="8" baseType="variant">
      <vt:variant>
        <vt:lpstr>Fonts Used</vt:lpstr>
      </vt:variant>
      <vt:variant>
        <vt:i4>18</vt:i4>
      </vt:variant>
      <vt:variant>
        <vt:lpstr>Theme</vt:lpstr>
      </vt:variant>
      <vt:variant>
        <vt:i4>5</vt:i4>
      </vt:variant>
      <vt:variant>
        <vt:lpstr>Embedded OLE Servers</vt:lpstr>
      </vt:variant>
      <vt:variant>
        <vt:i4>1</vt:i4>
      </vt:variant>
      <vt:variant>
        <vt:lpstr>Slide Titles</vt:lpstr>
      </vt:variant>
      <vt:variant>
        <vt:i4>67</vt:i4>
      </vt:variant>
    </vt:vector>
  </HeadingPairs>
  <TitlesOfParts>
    <vt:vector size="91" baseType="lpstr">
      <vt:lpstr>ＭＳ Ｐゴシック</vt:lpstr>
      <vt:lpstr>ＭＳ Ｐゴシック</vt:lpstr>
      <vt:lpstr>Arial</vt:lpstr>
      <vt:lpstr>Calibri</vt:lpstr>
      <vt:lpstr>Calibri Light</vt:lpstr>
      <vt:lpstr>Cambria Math</vt:lpstr>
      <vt:lpstr>Courier</vt:lpstr>
      <vt:lpstr>KaiTi</vt:lpstr>
      <vt:lpstr>Lucida Sans</vt:lpstr>
      <vt:lpstr>Lucida Sans Unicode</vt:lpstr>
      <vt:lpstr>Microsoft New Tai Lue</vt:lpstr>
      <vt:lpstr>Tahoma</vt:lpstr>
      <vt:lpstr>Times</vt:lpstr>
      <vt:lpstr>Times New Roman</vt:lpstr>
      <vt:lpstr>Verdana</vt:lpstr>
      <vt:lpstr>Wingdings</vt:lpstr>
      <vt:lpstr>Wingdings 2</vt:lpstr>
      <vt:lpstr>Wingdings 3</vt:lpstr>
      <vt:lpstr>Concourse</vt:lpstr>
      <vt:lpstr>Clarity</vt:lpstr>
      <vt:lpstr>2_LIMU4(en) - コピー</vt:lpstr>
      <vt:lpstr>1_Retrospect</vt:lpstr>
      <vt:lpstr>2_Retrospect</vt:lpstr>
      <vt:lpstr>Equation</vt:lpstr>
      <vt:lpstr>CS 463 Natural Language Processing</vt:lpstr>
      <vt:lpstr>PowerPoint Presentation</vt:lpstr>
      <vt:lpstr>What do words mean?</vt:lpstr>
      <vt:lpstr>Lemmas and senses</vt:lpstr>
      <vt:lpstr>Relations between senses: Synonymy</vt:lpstr>
      <vt:lpstr>Relation: Synonymy?</vt:lpstr>
      <vt:lpstr>Relation: Similarity</vt:lpstr>
      <vt:lpstr>Ask humans how similar 2 words are</vt:lpstr>
      <vt:lpstr>Relation: Word relatedness</vt:lpstr>
      <vt:lpstr>Semantic field دلالات الألفاظ  </vt:lpstr>
      <vt:lpstr>Relation: Antonymy  كلمات متضادة</vt:lpstr>
      <vt:lpstr>Connotation (sentiment) دلالة أو مفهوم</vt:lpstr>
      <vt:lpstr>Connotation</vt:lpstr>
      <vt:lpstr>Computational models of word meaning</vt:lpstr>
      <vt:lpstr>Let's define words by their usages</vt:lpstr>
      <vt:lpstr>What does recent English borrowing ongchoi mean?</vt:lpstr>
      <vt:lpstr>Ongchoi: Ipomoea aquatica "Water Spinach"</vt:lpstr>
      <vt:lpstr>Idea 1:  Defining meaning by linguistic distribution  Let's define the meaning of a word by its distribution in language use, meaning its neighboring words or grammatical environments.   Idea 2:   Meaning as a point in multidimensional space</vt:lpstr>
      <vt:lpstr>Defining meaning as a point in space based on distribution</vt:lpstr>
      <vt:lpstr>We define meaning of a word as a vector</vt:lpstr>
      <vt:lpstr>Intuition: why vectors?</vt:lpstr>
      <vt:lpstr>We'll discuss 2 kinds of embeddings</vt:lpstr>
      <vt:lpstr>Term-document matrix</vt:lpstr>
      <vt:lpstr>Visualizing document vectors</vt:lpstr>
      <vt:lpstr>Vectors are the basis of information retrieval</vt:lpstr>
      <vt:lpstr>Idea for word meaning: Words can be vectors too!!!</vt:lpstr>
      <vt:lpstr>More common: word-word matrix (or "term-context matrix")</vt:lpstr>
      <vt:lpstr>PowerPoint Presentation</vt:lpstr>
      <vt:lpstr>Computing word similarity: Dot product and cosine</vt:lpstr>
      <vt:lpstr>Problem with raw dot-product</vt:lpstr>
      <vt:lpstr>Alternative: cosine for computing word similarity</vt:lpstr>
      <vt:lpstr>Cosine as a similarity metric</vt:lpstr>
      <vt:lpstr>Cosine examples</vt:lpstr>
      <vt:lpstr>Visualizing cosines  (well, angles)</vt:lpstr>
      <vt:lpstr>But raw frequency is a bad representation</vt:lpstr>
      <vt:lpstr>Two common solutions for word weighting</vt:lpstr>
      <vt:lpstr>Term frequency (tf)</vt:lpstr>
      <vt:lpstr>Document frequency (df)</vt:lpstr>
      <vt:lpstr>Inverse document frequency (idf)</vt:lpstr>
      <vt:lpstr>Final tf-idf weighted value for a word</vt:lpstr>
      <vt:lpstr>Pointwise Mutual Information</vt:lpstr>
      <vt:lpstr>Positive Pointwise Mutual Information</vt:lpstr>
      <vt:lpstr>Computing PPMI on a term-context matrix</vt:lpstr>
      <vt:lpstr>PowerPoint Presentation</vt:lpstr>
      <vt:lpstr>PowerPoint Presentation</vt:lpstr>
      <vt:lpstr>Sparse versus dense vectors</vt:lpstr>
      <vt:lpstr>Sparse versus dense vectors</vt:lpstr>
      <vt:lpstr>Common methods for getting short dense vectors</vt:lpstr>
      <vt:lpstr>Word2vec</vt:lpstr>
      <vt:lpstr>Word2vec</vt:lpstr>
      <vt:lpstr>Approach: predict if candidate word c is a "neighbor"</vt:lpstr>
      <vt:lpstr>Skip-Gram Classifier</vt:lpstr>
      <vt:lpstr>Similarity is computed from dot product</vt:lpstr>
      <vt:lpstr>Turning dot products into probabilities</vt:lpstr>
      <vt:lpstr>How Skip-Gram Classifier computes P(+|w, c) </vt:lpstr>
      <vt:lpstr>Skip-gram classifier: summary</vt:lpstr>
      <vt:lpstr>These embeddings we'll need: a set for w, a set for c</vt:lpstr>
      <vt:lpstr>Skip-Gram Training data</vt:lpstr>
      <vt:lpstr>Word2vec: how to learn vectors</vt:lpstr>
      <vt:lpstr>Loss function for one w with cpos , cneg1 ...cnegk </vt:lpstr>
      <vt:lpstr>Learning the classifier</vt:lpstr>
      <vt:lpstr>Intuition of one step of gradient descent</vt:lpstr>
      <vt:lpstr>Reminder: gradient descent</vt:lpstr>
      <vt:lpstr>The derivatives of the loss function</vt:lpstr>
      <vt:lpstr>Update equation in SGD</vt:lpstr>
      <vt:lpstr>Two sets of embeddings</vt:lpstr>
      <vt:lpstr>Summary: How to learn word2vec (skip-gram) embeddings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110 Programming I</dc:title>
  <dc:creator>Saleh Haridy</dc:creator>
  <cp:lastModifiedBy>Saleh Haridy</cp:lastModifiedBy>
  <cp:revision>263</cp:revision>
  <dcterms:created xsi:type="dcterms:W3CDTF">2020-01-27T07:55:28Z</dcterms:created>
  <dcterms:modified xsi:type="dcterms:W3CDTF">2023-05-24T21:22:25Z</dcterms:modified>
</cp:coreProperties>
</file>